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8" r:id="rId3"/>
    <p:sldId id="277" r:id="rId4"/>
    <p:sldId id="257" r:id="rId5"/>
    <p:sldId id="279" r:id="rId6"/>
    <p:sldId id="270" r:id="rId7"/>
    <p:sldId id="268" r:id="rId8"/>
    <p:sldId id="273" r:id="rId9"/>
    <p:sldId id="259" r:id="rId10"/>
    <p:sldId id="276" r:id="rId11"/>
    <p:sldId id="263" r:id="rId12"/>
    <p:sldId id="282" r:id="rId13"/>
    <p:sldId id="274" r:id="rId14"/>
    <p:sldId id="265" r:id="rId15"/>
    <p:sldId id="266" r:id="rId16"/>
    <p:sldId id="264" r:id="rId17"/>
    <p:sldId id="283" r:id="rId18"/>
    <p:sldId id="281" r:id="rId19"/>
    <p:sldId id="261" r:id="rId20"/>
    <p:sldId id="271" r:id="rId21"/>
    <p:sldId id="275" r:id="rId22"/>
    <p:sldId id="262" r:id="rId23"/>
    <p:sldId id="272" r:id="rId24"/>
    <p:sldId id="267" r:id="rId25"/>
  </p:sldIdLst>
  <p:sldSz cx="9144000" cy="6858000" type="screen4x3"/>
  <p:notesSz cx="6946900" cy="92837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FCC00"/>
    <a:srgbClr val="CC6600"/>
    <a:srgbClr val="996633"/>
    <a:srgbClr val="993300"/>
    <a:srgbClr val="FFCC99"/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DA012BCE-ED54-4CEB-A296-13588FF155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00200" y="762000"/>
            <a:ext cx="6324600" cy="99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0"/>
            <a:ext cx="6324600" cy="39624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Sub-Sahara Africa Transport Policy Program (SSATP)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Focus on efficiency and results effectiveness-The Road Maintenance Initiative (RMI) revisited  </a:t>
            </a: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By kingson Apara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Senior Transport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pecialist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World Bank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Team Leader-SSATP</a:t>
            </a:r>
          </a:p>
          <a:p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4478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What is the CRM Model?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7086600" cy="5029200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computerized system with: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Quantitative and standardized criteria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measure, compare and rank road management efficiency and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results effectiveness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ground in and across countries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Harmonized benchmarks and triggers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which to base assessments of achievement and continuing progress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Country Road Performance Index (CRPI)- to rank countries based on results and/or progress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5240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1. Efficiency compliance Criteria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scoring system (modified RMI pillars) to quantify and rank a country’s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level of compliance with internationally recognized business management principles: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Policy and regulatory compliance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Organizational effectiveness: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Leadership and strategic planning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efficiency: Process and resource productivity; quality Control and oversight: audit compliance, 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1430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2. Results effectiveness criteria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086600" cy="5410200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scoring system (modified RMI pillars) to quantify and rank a country’s results on the ground, including: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Fitness for User: costs, Time, Safety, environment, road condition, etc.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Coverage: Density; distance from social/economic centers, regional/international links; year round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passability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467600" cy="13716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3. Monitoring and evaluation 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Harmonized benchmarks and triggers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widely accepted as a measure in and across countries of progress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levels toward the attainment of performance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goals over time (e.g. Levels 1, 2, 3 …)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4.  Advocacy and Sustainability: Independent evaluations and awards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638800"/>
          </a:xfrm>
        </p:spPr>
        <p:txBody>
          <a:bodyPr/>
          <a:lstStyle/>
          <a:p>
            <a:r>
              <a:rPr lang="en-US" sz="3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 independently administered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ountry Road Performance Index (CRPI)  to rank countries by performance, for promotional and advocacy purposes: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Awards for excellence: recognition for leading (good practice) results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Continuing improvement prizes –recognition (incentive) for progress-also to be managed independently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Results framework to guide country/Regional dialogue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Sustainability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Financing: Returns on assets; cost recoveries; etc.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Economic viability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Success factors : Tools, Data and Budgets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086600" cy="51816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Simplified and affordable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 collect, analyze and compare data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Readily available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on country road sector profiles and performance-AICD?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Sustainable financing of data requirements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Regional Roads Associations in driver seat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Continued research and innovation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086600" cy="533400"/>
          </a:xfrm>
        </p:spPr>
        <p:txBody>
          <a:bodyPr/>
          <a:lstStyle/>
          <a:p>
            <a:r>
              <a:rPr lang="en-US" sz="3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Discussion: Which CRM  principles?</a:t>
            </a:r>
            <a:endParaRPr lang="en-US" sz="36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382000" cy="6172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Overarching principle: Road construction is a business: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managed on internationally recognized commercial lines;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owes its existence to the quality of its products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attracts investors only if financially viable (ROI)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an owner; the investor (public, private or community)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owner defines policies and is responsible for success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road is a commercial product: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 value (asset); undergoes depreciation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  price (to the beneficiary), cannot be given out for free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depreciated, accounted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produced (constructed), managed, maintained, protected and renewed (reconstructed)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8382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Discussion: Which CRM principles 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6096000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road is produced for customers with a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fitness for purpose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(cost, time, comfort, health and safety, environment, etc.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Change of focus: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RMI pillars (Responsibility, Ownership, Financing and Management) to emphasize the four CRM pillars proposed: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 efficiency,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effectiveness;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advocacy and promotion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sustainability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Replace “User pays” principle with “Beneficiary pays”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cost recovery or “beneficial pays” principle on all road types, regardless of volume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086600" cy="6858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Which principles? (</a:t>
            </a:r>
            <a:r>
              <a:rPr lang="en-US" sz="3600" b="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624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 board to implement policy and exercise management oversight, its membership must reflect established skill profiles/mix:  Hence, needed expertise (required skill mix) should take precedence over public/private representation; discourage political appointments; encourage equity ownership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Routine maintenance is a management function-it’s cost should be treated as part of management costs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“Fitness for user” principle systematically in road designs- Customer interest; e.g. through beneficiary surveys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the Board, management focus is on efficiency and productivity. Should be systematically outsourced or key staff recruited on contract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086600" cy="6858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Project strategy</a:t>
            </a: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6858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Seek upfront endorsement at SSATP AGM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Seek upfront consensus among SSA stakeholders on generic RMF issues, RMI shortcomings and proposed solutions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`Confirm stakeholder ownership at continental forums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Produce and test model blue print before computerization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training in RONET to leverage commitment to data collection at country levels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Summary of this presentation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7086600" cy="4419600"/>
          </a:xfrm>
        </p:spPr>
        <p:txBody>
          <a:bodyPr/>
          <a:lstStyle/>
          <a:p>
            <a:r>
              <a:rPr lang="en-US" dirty="0" smtClean="0"/>
              <a:t>Objective of this presentation</a:t>
            </a:r>
          </a:p>
          <a:p>
            <a:r>
              <a:rPr lang="en-US" dirty="0" smtClean="0"/>
              <a:t>Context and strategic direction</a:t>
            </a:r>
          </a:p>
          <a:p>
            <a:r>
              <a:rPr lang="en-US" dirty="0" smtClean="0"/>
              <a:t>Issues from RMI Implementation</a:t>
            </a:r>
          </a:p>
          <a:p>
            <a:r>
              <a:rPr lang="en-US" dirty="0" smtClean="0"/>
              <a:t>The way forward </a:t>
            </a:r>
          </a:p>
          <a:p>
            <a:pPr lvl="1"/>
            <a:r>
              <a:rPr lang="en-US" dirty="0" smtClean="0"/>
              <a:t>key features of a proposed Commercialized Road Management (CRM) Model</a:t>
            </a:r>
          </a:p>
          <a:p>
            <a:pPr lvl="1"/>
            <a:r>
              <a:rPr lang="en-US" dirty="0" smtClean="0"/>
              <a:t>Aspects of RMI refinement</a:t>
            </a:r>
          </a:p>
          <a:p>
            <a:pPr lvl="1"/>
            <a:r>
              <a:rPr lang="en-US" dirty="0" smtClean="0"/>
              <a:t>Strategy and Next steps</a:t>
            </a:r>
          </a:p>
          <a:p>
            <a:r>
              <a:rPr lang="en-US" dirty="0" smtClean="0"/>
              <a:t>Critical factors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12192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Project Strategy (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334000"/>
          </a:xfrm>
        </p:spPr>
        <p:txBody>
          <a:bodyPr/>
          <a:lstStyle/>
          <a:p>
            <a:pPr marL="342900" lvl="1" indent="-3429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Base support to countries on demand-upfront commitment assurance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Implementation: country-based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Promotion and oversight: regional associations; advocacy component by independent body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tbd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762000"/>
          </a:xfrm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Project strategy (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458200" cy="6096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Financing: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SSATP: TA for project and model design, validation workshops, RONET training and documentation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Regional associations: consultations on project design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Countries: travel for trainees and consultations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Donors: capacity building (for associations and countries), data collection and management systems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AICD: data collection and analysis for some countries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Evaluation: independent bodies under the supervision of regional associations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2192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Tentative Project Steps:2010-2011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086600" cy="5486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Feedback on project rationale and design at continental forums: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Arusha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august 2010, ASANRA in Sept 2010, SSATP in Oct 2010, ARMFA in November 2010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included in SSATP work program at the 2010 AGM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note approved by PMT by January 2011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agreement on roles and contributions of continental associations (ARMFA, ASANRA and AGEPAR) by January 2011 through revised MOUs with  SSATP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67600" cy="12954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Tentative Project Steps: 2010-2011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8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launch enrolment for RONET training by countries (RAs and RFs and RAs before October 2010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two countries for training in RONET at SSATP 2010 AGM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 RONET training tools by Oct 2010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 RONET training of trainers for English and French speaking audiences by February 2011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recruit TA to assist with model design by March 2010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429000"/>
            <a:ext cx="7086600" cy="2133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7086600" cy="13716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Objective of this presentation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share shortcomings identified by stakeholders with the implementation of the Road Maintenance Initiative (RMI)  </a:t>
            </a:r>
          </a:p>
          <a:p>
            <a:r>
              <a:rPr lang="en-US" dirty="0" smtClean="0"/>
              <a:t>To discuss the proposed way forward for  achieving greater efficiency and results in the road sector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086600" cy="8382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7086600" cy="57912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SSATP strategic objective and direction-DP2: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Sustainable institutions and financing  for roads and transport services 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 programs adopted at the SSATP annual general meeting –Lilongwe 2009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Accomplishments and good practices under the RMI (Separate presentation Tomorrow in group discussions)</a:t>
            </a:r>
          </a:p>
          <a:p>
            <a:pPr lvl="1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086600" cy="10668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086600" cy="4876800"/>
          </a:xfrm>
        </p:spPr>
        <p:txBody>
          <a:bodyPr/>
          <a:lstStyle/>
          <a:p>
            <a:r>
              <a:rPr lang="en-US" sz="3000" dirty="0" smtClean="0"/>
              <a:t>Highly participatory and consensus building through:</a:t>
            </a:r>
          </a:p>
          <a:p>
            <a:pPr lvl="1"/>
            <a:r>
              <a:rPr lang="en-US" dirty="0" smtClean="0"/>
              <a:t>Workshops in ARUSHA and Johannesburg to receive stakeholder feedback</a:t>
            </a:r>
          </a:p>
          <a:p>
            <a:pPr lvl="1"/>
            <a:r>
              <a:rPr lang="en-US" dirty="0" smtClean="0"/>
              <a:t>Discussions at the SSATP AGM for endorsement</a:t>
            </a:r>
          </a:p>
          <a:p>
            <a:pPr lvl="1"/>
            <a:r>
              <a:rPr lang="en-US" dirty="0" smtClean="0"/>
              <a:t>More stakeholder consultations (ARMFA in November 2010, AGEPAR in early 2011 and SSATP-sponsored workshops in 2011</a:t>
            </a:r>
          </a:p>
          <a:p>
            <a:r>
              <a:rPr lang="en-US" sz="3000" dirty="0" smtClean="0"/>
              <a:t>SSATP-sponsored survey on progress on application of RMI principles in Road agencies (7 countries)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685800"/>
          </a:xfrm>
        </p:spPr>
        <p:txBody>
          <a:bodyPr/>
          <a:lstStyle/>
          <a:p>
            <a:pPr lvl="1"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Issues arising from RMI Implementation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6781800"/>
          </a:xfrm>
        </p:spPr>
        <p:txBody>
          <a:bodyPr/>
          <a:lstStyle/>
          <a:p>
            <a:pPr marL="342900" lvl="1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Not enough focus on efficiency and result effectiveness in road planning and program delivery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Weak results after close to 2 decades of RMI-general feeling that results could be better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Limited focus on monitoring and evaluation (M&amp;E)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key commercial management principles not respected in most countries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SSATP-led advocacy for reform stopped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RMI quiet on emerging challenges; e.g.  decentralization, climate change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685800"/>
            <a:ext cx="7086600" cy="1371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pPr marL="342900" lvl="1" indent="-342900"/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Recognition of need to balance quest for financing with improvement of results on the ground</a:t>
            </a:r>
          </a:p>
          <a:p>
            <a:pPr marL="342900" lvl="1" indent="-342900"/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Better results in countries practicing CRM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Ownership crisis: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Solutions generally </a:t>
            </a:r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perceived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 imposed from outside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 20 RMF tools developed but surveys point to little awareness, little use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Dependence on </a:t>
            </a:r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foreign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expertise and  financing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Limited support from governments, continental institutions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Limited enforcement of standards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Little emphasis on research &amp; development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848600" cy="2057400"/>
          </a:xfrm>
        </p:spPr>
        <p:txBody>
          <a:bodyPr/>
          <a:lstStyle/>
          <a:p>
            <a:pPr algn="ctr"/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The proposed way forward: The Commercialized Road Management (CRM) Model-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AIM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3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refine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some aspects of the RMI model to lay emphasis on new challenges: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management efficiency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results effectiveness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M&amp;E and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advocacy for change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2192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The way forward: Expected Outcomes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7086600" cy="5562600"/>
          </a:xfrm>
        </p:spPr>
        <p:txBody>
          <a:bodyPr/>
          <a:lstStyle/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Increased management efficiency and  results effectiveness on the ground 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Improved M&amp;E with ability to monitor, measure and rank performance in and across countries using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standardized data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Independently led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advocacy and incentives to promote continued policy compliance and results improvement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esentation for strategy recommendation">
  <a:themeElements>
    <a:clrScheme name="Office Them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strategy recommendation</Template>
  <TotalTime>3840</TotalTime>
  <Words>1408</Words>
  <Application>Microsoft Office PowerPoint</Application>
  <PresentationFormat>On-screen Show (4:3)</PresentationFormat>
  <Paragraphs>183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 for strategy recommendation</vt:lpstr>
      <vt:lpstr>                    </vt:lpstr>
      <vt:lpstr>Summary of this presentation</vt:lpstr>
      <vt:lpstr>Objective of this presentation</vt:lpstr>
      <vt:lpstr>Context </vt:lpstr>
      <vt:lpstr>Methodology</vt:lpstr>
      <vt:lpstr> Issues arising from RMI Implementation</vt:lpstr>
      <vt:lpstr> </vt:lpstr>
      <vt:lpstr>The proposed way forward: The Commercialized Road Management (CRM) Model-AIM </vt:lpstr>
      <vt:lpstr>The way forward: Expected Outcomes</vt:lpstr>
      <vt:lpstr>What is the CRM Model?</vt:lpstr>
      <vt:lpstr>Pillar 1. Efficiency compliance Criteria</vt:lpstr>
      <vt:lpstr>Pillar 2. Results effectiveness criteria</vt:lpstr>
      <vt:lpstr>Pillar 3. Monitoring and evaluation </vt:lpstr>
      <vt:lpstr>Pillar 4.  Advocacy and Sustainability: Independent evaluations and awards</vt:lpstr>
      <vt:lpstr>Success factors : Tools, Data and Budgets</vt:lpstr>
      <vt:lpstr>Discussion: Which CRM  principles?</vt:lpstr>
      <vt:lpstr>Discussion: Which CRM principles </vt:lpstr>
      <vt:lpstr>Which principles? (con’t)</vt:lpstr>
      <vt:lpstr>Project strategy</vt:lpstr>
      <vt:lpstr>Project Strategy (con’t)</vt:lpstr>
      <vt:lpstr>Project strategy (con’t)</vt:lpstr>
      <vt:lpstr>Tentative Project Steps:2010-2011</vt:lpstr>
      <vt:lpstr>Tentative Project Steps: 2010-2011</vt:lpstr>
      <vt:lpstr>Slide 24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SSATP 2010-2011</dc:title>
  <dc:creator>wb17894</dc:creator>
  <cp:lastModifiedBy>Monique Desthuis-Francis</cp:lastModifiedBy>
  <cp:revision>100</cp:revision>
  <cp:lastPrinted>1601-01-01T00:00:00Z</cp:lastPrinted>
  <dcterms:created xsi:type="dcterms:W3CDTF">2010-07-28T09:50:40Z</dcterms:created>
  <dcterms:modified xsi:type="dcterms:W3CDTF">2011-02-01T22:00:56Z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