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3" r:id="rId1"/>
  </p:sldMasterIdLst>
  <p:notesMasterIdLst>
    <p:notesMasterId r:id="rId29"/>
  </p:notesMasterIdLst>
  <p:sldIdLst>
    <p:sldId id="280" r:id="rId2"/>
    <p:sldId id="292" r:id="rId3"/>
    <p:sldId id="295" r:id="rId4"/>
    <p:sldId id="289" r:id="rId5"/>
    <p:sldId id="294" r:id="rId6"/>
    <p:sldId id="291" r:id="rId7"/>
    <p:sldId id="296" r:id="rId8"/>
    <p:sldId id="293" r:id="rId9"/>
    <p:sldId id="272" r:id="rId10"/>
    <p:sldId id="262" r:id="rId11"/>
    <p:sldId id="271" r:id="rId12"/>
    <p:sldId id="263" r:id="rId13"/>
    <p:sldId id="273" r:id="rId14"/>
    <p:sldId id="264" r:id="rId15"/>
    <p:sldId id="265" r:id="rId16"/>
    <p:sldId id="275" r:id="rId17"/>
    <p:sldId id="297" r:id="rId18"/>
    <p:sldId id="266" r:id="rId19"/>
    <p:sldId id="276" r:id="rId20"/>
    <p:sldId id="267" r:id="rId21"/>
    <p:sldId id="268" r:id="rId22"/>
    <p:sldId id="278" r:id="rId23"/>
    <p:sldId id="279" r:id="rId24"/>
    <p:sldId id="270" r:id="rId25"/>
    <p:sldId id="288" r:id="rId26"/>
    <p:sldId id="285" r:id="rId27"/>
    <p:sldId id="286"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565" autoAdjust="0"/>
  </p:normalViewPr>
  <p:slideViewPr>
    <p:cSldViewPr>
      <p:cViewPr varScale="1">
        <p:scale>
          <a:sx n="104" d="100"/>
          <a:sy n="104" d="100"/>
        </p:scale>
        <p:origin x="-90"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C7FEEC-7338-42D8-93FD-9E62748CC79E}"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en-US"/>
        </a:p>
      </dgm:t>
    </dgm:pt>
    <dgm:pt modelId="{75054687-264C-43F9-91CC-62D35D93D67F}">
      <dgm:prSet phldrT="[Text]"/>
      <dgm:spPr/>
      <dgm:t>
        <a:bodyPr/>
        <a:lstStyle/>
        <a:p>
          <a:r>
            <a:rPr lang="en-US" dirty="0" smtClean="0"/>
            <a:t>POLICY INITIATIVES</a:t>
          </a:r>
          <a:endParaRPr lang="en-US" dirty="0"/>
        </a:p>
      </dgm:t>
    </dgm:pt>
    <dgm:pt modelId="{3142D326-08E6-4036-A296-98137A8DC945}" type="parTrans" cxnId="{CD5FAB75-1214-4A20-B69D-CA8DAFB30CC9}">
      <dgm:prSet/>
      <dgm:spPr/>
      <dgm:t>
        <a:bodyPr/>
        <a:lstStyle/>
        <a:p>
          <a:endParaRPr lang="en-US"/>
        </a:p>
      </dgm:t>
    </dgm:pt>
    <dgm:pt modelId="{50C3CA68-BDB0-471D-B38F-72658EAC1DC1}" type="sibTrans" cxnId="{CD5FAB75-1214-4A20-B69D-CA8DAFB30CC9}">
      <dgm:prSet/>
      <dgm:spPr/>
      <dgm:t>
        <a:bodyPr/>
        <a:lstStyle/>
        <a:p>
          <a:endParaRPr lang="en-US"/>
        </a:p>
      </dgm:t>
    </dgm:pt>
    <dgm:pt modelId="{10EF5474-C979-4C34-84A2-E9D493B77940}">
      <dgm:prSet phldrT="[Text]"/>
      <dgm:spPr/>
      <dgm:t>
        <a:bodyPr/>
        <a:lstStyle/>
        <a:p>
          <a:r>
            <a:rPr lang="en-US" dirty="0" smtClean="0"/>
            <a:t>Accra Declaration</a:t>
          </a:r>
        </a:p>
        <a:p>
          <a:r>
            <a:rPr lang="en-US" dirty="0" smtClean="0"/>
            <a:t>Global Ministerial Conference on Road Safety</a:t>
          </a:r>
        </a:p>
        <a:p>
          <a:r>
            <a:rPr lang="en-US" dirty="0" smtClean="0"/>
            <a:t>Decade of Action for Road Safety</a:t>
          </a:r>
          <a:endParaRPr lang="en-US" dirty="0"/>
        </a:p>
      </dgm:t>
    </dgm:pt>
    <dgm:pt modelId="{C09FD4F4-81BF-4AAA-B197-62B6F80573CB}" type="parTrans" cxnId="{79C2485C-C9A5-4AB0-B657-92C70053F0C5}">
      <dgm:prSet/>
      <dgm:spPr/>
      <dgm:t>
        <a:bodyPr/>
        <a:lstStyle/>
        <a:p>
          <a:endParaRPr lang="en-US"/>
        </a:p>
      </dgm:t>
    </dgm:pt>
    <dgm:pt modelId="{E3C876A7-372A-44B3-AD4D-D4CB3A64EC71}" type="sibTrans" cxnId="{79C2485C-C9A5-4AB0-B657-92C70053F0C5}">
      <dgm:prSet/>
      <dgm:spPr/>
      <dgm:t>
        <a:bodyPr/>
        <a:lstStyle/>
        <a:p>
          <a:endParaRPr lang="en-US"/>
        </a:p>
      </dgm:t>
    </dgm:pt>
    <dgm:pt modelId="{CE63C3B6-2D3A-4475-A307-EF029E3C2C14}">
      <dgm:prSet phldrT="[Text]"/>
      <dgm:spPr/>
      <dgm:t>
        <a:bodyPr/>
        <a:lstStyle/>
        <a:p>
          <a:endParaRPr lang="en-US" dirty="0"/>
        </a:p>
      </dgm:t>
    </dgm:pt>
    <dgm:pt modelId="{77E845D3-A2F1-4BA2-835D-FC808098CD46}" type="parTrans" cxnId="{4BB28465-4712-450D-B9A9-8C18D0B6667E}">
      <dgm:prSet/>
      <dgm:spPr/>
      <dgm:t>
        <a:bodyPr/>
        <a:lstStyle/>
        <a:p>
          <a:endParaRPr lang="en-US"/>
        </a:p>
      </dgm:t>
    </dgm:pt>
    <dgm:pt modelId="{3E57CEB3-37A6-4781-95C8-79D982DC53F8}" type="sibTrans" cxnId="{4BB28465-4712-450D-B9A9-8C18D0B6667E}">
      <dgm:prSet/>
      <dgm:spPr/>
      <dgm:t>
        <a:bodyPr/>
        <a:lstStyle/>
        <a:p>
          <a:endParaRPr lang="en-US"/>
        </a:p>
      </dgm:t>
    </dgm:pt>
    <dgm:pt modelId="{36CCA94B-3CF4-4C4A-A496-925985271827}">
      <dgm:prSet phldrT="[Text]" custT="1"/>
      <dgm:spPr/>
      <dgm:t>
        <a:bodyPr/>
        <a:lstStyle/>
        <a:p>
          <a:r>
            <a:rPr lang="en-US" sz="2000" dirty="0" smtClean="0"/>
            <a:t>Project Delivery</a:t>
          </a:r>
        </a:p>
        <a:p>
          <a:endParaRPr lang="en-US" sz="1900" dirty="0" smtClean="0"/>
        </a:p>
        <a:p>
          <a:r>
            <a:rPr lang="en-US" sz="1900" dirty="0" smtClean="0"/>
            <a:t>Total- World Bank </a:t>
          </a:r>
        </a:p>
        <a:p>
          <a:r>
            <a:rPr lang="en-US" sz="1900" dirty="0" smtClean="0"/>
            <a:t>Partners</a:t>
          </a:r>
        </a:p>
        <a:p>
          <a:r>
            <a:rPr lang="en-US" sz="1900" dirty="0" smtClean="0"/>
            <a:t>Govt.</a:t>
          </a:r>
        </a:p>
        <a:p>
          <a:r>
            <a:rPr lang="en-US" sz="1900" dirty="0" smtClean="0"/>
            <a:t>Private Sector</a:t>
          </a:r>
        </a:p>
        <a:p>
          <a:endParaRPr lang="en-US" sz="1900" dirty="0"/>
        </a:p>
      </dgm:t>
    </dgm:pt>
    <dgm:pt modelId="{F6859498-79B4-4431-82B6-B98C85293C86}" type="parTrans" cxnId="{E271BAB9-80F6-4312-A456-B75B1250FA69}">
      <dgm:prSet/>
      <dgm:spPr/>
      <dgm:t>
        <a:bodyPr/>
        <a:lstStyle/>
        <a:p>
          <a:endParaRPr lang="en-US"/>
        </a:p>
      </dgm:t>
    </dgm:pt>
    <dgm:pt modelId="{0750560C-0F12-4681-8DB1-63B09D772570}" type="sibTrans" cxnId="{E271BAB9-80F6-4312-A456-B75B1250FA69}">
      <dgm:prSet/>
      <dgm:spPr/>
      <dgm:t>
        <a:bodyPr/>
        <a:lstStyle/>
        <a:p>
          <a:endParaRPr lang="en-US"/>
        </a:p>
      </dgm:t>
    </dgm:pt>
    <dgm:pt modelId="{A1C2B9B2-946D-4946-A779-1BD57AC1B081}">
      <dgm:prSet phldrT="[Text]"/>
      <dgm:spPr/>
      <dgm:t>
        <a:bodyPr/>
        <a:lstStyle/>
        <a:p>
          <a:r>
            <a:rPr lang="en-US" dirty="0" smtClean="0"/>
            <a:t>OUTCOMES</a:t>
          </a:r>
          <a:endParaRPr lang="en-US" dirty="0"/>
        </a:p>
      </dgm:t>
    </dgm:pt>
    <dgm:pt modelId="{69D80B1A-CAAB-4B0A-BA22-AE64FA863B66}" type="parTrans" cxnId="{AA2FA188-AADD-4804-AC57-6AF934518B07}">
      <dgm:prSet/>
      <dgm:spPr/>
      <dgm:t>
        <a:bodyPr/>
        <a:lstStyle/>
        <a:p>
          <a:endParaRPr lang="en-US"/>
        </a:p>
      </dgm:t>
    </dgm:pt>
    <dgm:pt modelId="{5ED4693D-BA55-4F7A-91F3-D3FC6C42875A}" type="sibTrans" cxnId="{AA2FA188-AADD-4804-AC57-6AF934518B07}">
      <dgm:prSet/>
      <dgm:spPr/>
      <dgm:t>
        <a:bodyPr/>
        <a:lstStyle/>
        <a:p>
          <a:endParaRPr lang="en-US"/>
        </a:p>
      </dgm:t>
    </dgm:pt>
    <dgm:pt modelId="{25955D32-4CE8-4FCC-8F4F-A5B716DCFE25}">
      <dgm:prSet phldrT="[Text]"/>
      <dgm:spPr/>
      <dgm:t>
        <a:bodyPr/>
        <a:lstStyle/>
        <a:p>
          <a:endParaRPr lang="en-US" dirty="0" smtClean="0"/>
        </a:p>
        <a:p>
          <a:r>
            <a:rPr lang="en-US" dirty="0" smtClean="0"/>
            <a:t>National Road Safety Agency</a:t>
          </a:r>
        </a:p>
        <a:p>
          <a:r>
            <a:rPr lang="en-US" dirty="0" smtClean="0"/>
            <a:t>Safe Systems Strategy</a:t>
          </a:r>
        </a:p>
        <a:p>
          <a:r>
            <a:rPr lang="en-US" dirty="0" smtClean="0"/>
            <a:t>Funding &amp; Sustainability</a:t>
          </a:r>
          <a:endParaRPr lang="en-US" dirty="0"/>
        </a:p>
      </dgm:t>
    </dgm:pt>
    <dgm:pt modelId="{BA31175A-272A-4AB9-BE44-BAF1A3A1666F}" type="parTrans" cxnId="{D7F5D5C2-7E86-472B-A5D0-F7CF1EA09B44}">
      <dgm:prSet/>
      <dgm:spPr/>
      <dgm:t>
        <a:bodyPr/>
        <a:lstStyle/>
        <a:p>
          <a:endParaRPr lang="en-US"/>
        </a:p>
      </dgm:t>
    </dgm:pt>
    <dgm:pt modelId="{813D2E52-AAA3-4289-803B-908343BB9FAD}" type="sibTrans" cxnId="{D7F5D5C2-7E86-472B-A5D0-F7CF1EA09B44}">
      <dgm:prSet/>
      <dgm:spPr/>
      <dgm:t>
        <a:bodyPr/>
        <a:lstStyle/>
        <a:p>
          <a:endParaRPr lang="en-US"/>
        </a:p>
      </dgm:t>
    </dgm:pt>
    <dgm:pt modelId="{1DC8FF61-67D4-43CF-A081-8E5847ED2E5C}" type="pres">
      <dgm:prSet presAssocID="{F8C7FEEC-7338-42D8-93FD-9E62748CC79E}" presName="Name0" presStyleCnt="0">
        <dgm:presLayoutVars>
          <dgm:dir/>
          <dgm:animLvl val="lvl"/>
          <dgm:resizeHandles val="exact"/>
        </dgm:presLayoutVars>
      </dgm:prSet>
      <dgm:spPr/>
      <dgm:t>
        <a:bodyPr/>
        <a:lstStyle/>
        <a:p>
          <a:endParaRPr lang="en-US"/>
        </a:p>
      </dgm:t>
    </dgm:pt>
    <dgm:pt modelId="{012EA986-0D77-4F06-BEB1-13EFE288EF55}" type="pres">
      <dgm:prSet presAssocID="{75054687-264C-43F9-91CC-62D35D93D67F}" presName="compositeNode" presStyleCnt="0">
        <dgm:presLayoutVars>
          <dgm:bulletEnabled val="1"/>
        </dgm:presLayoutVars>
      </dgm:prSet>
      <dgm:spPr/>
      <dgm:t>
        <a:bodyPr/>
        <a:lstStyle/>
        <a:p>
          <a:endParaRPr lang="en-GB"/>
        </a:p>
      </dgm:t>
    </dgm:pt>
    <dgm:pt modelId="{B48E4ECD-BB1A-4A8A-B79D-3E7BCCB52603}" type="pres">
      <dgm:prSet presAssocID="{75054687-264C-43F9-91CC-62D35D93D67F}" presName="bgRect" presStyleLbl="node1" presStyleIdx="0" presStyleCnt="3" custScaleY="137155"/>
      <dgm:spPr/>
      <dgm:t>
        <a:bodyPr/>
        <a:lstStyle/>
        <a:p>
          <a:endParaRPr lang="en-US"/>
        </a:p>
      </dgm:t>
    </dgm:pt>
    <dgm:pt modelId="{49A1FE6F-BE26-4839-B047-A7709B260B24}" type="pres">
      <dgm:prSet presAssocID="{75054687-264C-43F9-91CC-62D35D93D67F}" presName="parentNode" presStyleLbl="node1" presStyleIdx="0" presStyleCnt="3">
        <dgm:presLayoutVars>
          <dgm:chMax val="0"/>
          <dgm:bulletEnabled val="1"/>
        </dgm:presLayoutVars>
      </dgm:prSet>
      <dgm:spPr/>
      <dgm:t>
        <a:bodyPr/>
        <a:lstStyle/>
        <a:p>
          <a:endParaRPr lang="en-US"/>
        </a:p>
      </dgm:t>
    </dgm:pt>
    <dgm:pt modelId="{63F70812-7B69-432D-94A2-227B2D604319}" type="pres">
      <dgm:prSet presAssocID="{75054687-264C-43F9-91CC-62D35D93D67F}" presName="childNode" presStyleLbl="node1" presStyleIdx="0" presStyleCnt="3">
        <dgm:presLayoutVars>
          <dgm:bulletEnabled val="1"/>
        </dgm:presLayoutVars>
      </dgm:prSet>
      <dgm:spPr/>
      <dgm:t>
        <a:bodyPr/>
        <a:lstStyle/>
        <a:p>
          <a:endParaRPr lang="en-US"/>
        </a:p>
      </dgm:t>
    </dgm:pt>
    <dgm:pt modelId="{F5DA8303-52CA-49D4-BF48-A16659622AD7}" type="pres">
      <dgm:prSet presAssocID="{50C3CA68-BDB0-471D-B38F-72658EAC1DC1}" presName="hSp" presStyleCnt="0"/>
      <dgm:spPr/>
      <dgm:t>
        <a:bodyPr/>
        <a:lstStyle/>
        <a:p>
          <a:endParaRPr lang="en-GB"/>
        </a:p>
      </dgm:t>
    </dgm:pt>
    <dgm:pt modelId="{4A88430B-F5A0-42E3-A62F-D42A498084FC}" type="pres">
      <dgm:prSet presAssocID="{50C3CA68-BDB0-471D-B38F-72658EAC1DC1}" presName="vProcSp" presStyleCnt="0"/>
      <dgm:spPr/>
      <dgm:t>
        <a:bodyPr/>
        <a:lstStyle/>
        <a:p>
          <a:endParaRPr lang="en-GB"/>
        </a:p>
      </dgm:t>
    </dgm:pt>
    <dgm:pt modelId="{986BEF31-0147-4984-A985-165D05BE537B}" type="pres">
      <dgm:prSet presAssocID="{50C3CA68-BDB0-471D-B38F-72658EAC1DC1}" presName="vSp1" presStyleCnt="0"/>
      <dgm:spPr/>
      <dgm:t>
        <a:bodyPr/>
        <a:lstStyle/>
        <a:p>
          <a:endParaRPr lang="en-GB"/>
        </a:p>
      </dgm:t>
    </dgm:pt>
    <dgm:pt modelId="{5FDF7B7B-7F6D-426B-9222-8F99A923F599}" type="pres">
      <dgm:prSet presAssocID="{50C3CA68-BDB0-471D-B38F-72658EAC1DC1}" presName="simulatedConn" presStyleLbl="solidFgAcc1" presStyleIdx="0" presStyleCnt="2"/>
      <dgm:spPr/>
      <dgm:t>
        <a:bodyPr/>
        <a:lstStyle/>
        <a:p>
          <a:endParaRPr lang="en-GB"/>
        </a:p>
      </dgm:t>
    </dgm:pt>
    <dgm:pt modelId="{BBB196AC-5A6E-413D-AE8E-59585407B315}" type="pres">
      <dgm:prSet presAssocID="{50C3CA68-BDB0-471D-B38F-72658EAC1DC1}" presName="vSp2" presStyleCnt="0"/>
      <dgm:spPr/>
      <dgm:t>
        <a:bodyPr/>
        <a:lstStyle/>
        <a:p>
          <a:endParaRPr lang="en-GB"/>
        </a:p>
      </dgm:t>
    </dgm:pt>
    <dgm:pt modelId="{3F8CFE1C-E4E9-4DBC-85D1-4DA287666026}" type="pres">
      <dgm:prSet presAssocID="{50C3CA68-BDB0-471D-B38F-72658EAC1DC1}" presName="sibTrans" presStyleCnt="0"/>
      <dgm:spPr/>
      <dgm:t>
        <a:bodyPr/>
        <a:lstStyle/>
        <a:p>
          <a:endParaRPr lang="en-GB"/>
        </a:p>
      </dgm:t>
    </dgm:pt>
    <dgm:pt modelId="{993CDEF5-AE2F-49D7-8A33-701DC343821C}" type="pres">
      <dgm:prSet presAssocID="{CE63C3B6-2D3A-4475-A307-EF029E3C2C14}" presName="compositeNode" presStyleCnt="0">
        <dgm:presLayoutVars>
          <dgm:bulletEnabled val="1"/>
        </dgm:presLayoutVars>
      </dgm:prSet>
      <dgm:spPr/>
      <dgm:t>
        <a:bodyPr/>
        <a:lstStyle/>
        <a:p>
          <a:endParaRPr lang="en-GB"/>
        </a:p>
      </dgm:t>
    </dgm:pt>
    <dgm:pt modelId="{70F44087-A107-4372-A885-AE4C6969BF30}" type="pres">
      <dgm:prSet presAssocID="{CE63C3B6-2D3A-4475-A307-EF029E3C2C14}" presName="bgRect" presStyleLbl="node1" presStyleIdx="1" presStyleCnt="3" custScaleY="131768"/>
      <dgm:spPr/>
      <dgm:t>
        <a:bodyPr/>
        <a:lstStyle/>
        <a:p>
          <a:endParaRPr lang="en-US"/>
        </a:p>
      </dgm:t>
    </dgm:pt>
    <dgm:pt modelId="{9545579C-28D7-4525-B1EE-66D55EDAAD31}" type="pres">
      <dgm:prSet presAssocID="{CE63C3B6-2D3A-4475-A307-EF029E3C2C14}" presName="parentNode" presStyleLbl="node1" presStyleIdx="1" presStyleCnt="3">
        <dgm:presLayoutVars>
          <dgm:chMax val="0"/>
          <dgm:bulletEnabled val="1"/>
        </dgm:presLayoutVars>
      </dgm:prSet>
      <dgm:spPr/>
      <dgm:t>
        <a:bodyPr/>
        <a:lstStyle/>
        <a:p>
          <a:endParaRPr lang="en-US"/>
        </a:p>
      </dgm:t>
    </dgm:pt>
    <dgm:pt modelId="{AB2F9FA9-B687-4746-B5D7-5E759FA41B4B}" type="pres">
      <dgm:prSet presAssocID="{CE63C3B6-2D3A-4475-A307-EF029E3C2C14}" presName="childNode" presStyleLbl="node1" presStyleIdx="1" presStyleCnt="3">
        <dgm:presLayoutVars>
          <dgm:bulletEnabled val="1"/>
        </dgm:presLayoutVars>
      </dgm:prSet>
      <dgm:spPr/>
      <dgm:t>
        <a:bodyPr/>
        <a:lstStyle/>
        <a:p>
          <a:endParaRPr lang="en-US"/>
        </a:p>
      </dgm:t>
    </dgm:pt>
    <dgm:pt modelId="{65B43075-0B11-4047-A0A7-56DEE24C9339}" type="pres">
      <dgm:prSet presAssocID="{3E57CEB3-37A6-4781-95C8-79D982DC53F8}" presName="hSp" presStyleCnt="0"/>
      <dgm:spPr/>
      <dgm:t>
        <a:bodyPr/>
        <a:lstStyle/>
        <a:p>
          <a:endParaRPr lang="en-GB"/>
        </a:p>
      </dgm:t>
    </dgm:pt>
    <dgm:pt modelId="{76FB1CB3-2E16-46FC-9FDD-D4FA26F64E0A}" type="pres">
      <dgm:prSet presAssocID="{3E57CEB3-37A6-4781-95C8-79D982DC53F8}" presName="vProcSp" presStyleCnt="0"/>
      <dgm:spPr/>
      <dgm:t>
        <a:bodyPr/>
        <a:lstStyle/>
        <a:p>
          <a:endParaRPr lang="en-GB"/>
        </a:p>
      </dgm:t>
    </dgm:pt>
    <dgm:pt modelId="{26B376D4-198C-4D32-83A9-B810503F0505}" type="pres">
      <dgm:prSet presAssocID="{3E57CEB3-37A6-4781-95C8-79D982DC53F8}" presName="vSp1" presStyleCnt="0"/>
      <dgm:spPr/>
      <dgm:t>
        <a:bodyPr/>
        <a:lstStyle/>
        <a:p>
          <a:endParaRPr lang="en-GB"/>
        </a:p>
      </dgm:t>
    </dgm:pt>
    <dgm:pt modelId="{911CCA59-3892-49AC-B0FE-D39A00C2790B}" type="pres">
      <dgm:prSet presAssocID="{3E57CEB3-37A6-4781-95C8-79D982DC53F8}" presName="simulatedConn" presStyleLbl="solidFgAcc1" presStyleIdx="1" presStyleCnt="2"/>
      <dgm:spPr/>
      <dgm:t>
        <a:bodyPr/>
        <a:lstStyle/>
        <a:p>
          <a:endParaRPr lang="en-GB"/>
        </a:p>
      </dgm:t>
    </dgm:pt>
    <dgm:pt modelId="{35EFF3F5-8164-4831-A9FD-4D8620A4E4EC}" type="pres">
      <dgm:prSet presAssocID="{3E57CEB3-37A6-4781-95C8-79D982DC53F8}" presName="vSp2" presStyleCnt="0"/>
      <dgm:spPr/>
      <dgm:t>
        <a:bodyPr/>
        <a:lstStyle/>
        <a:p>
          <a:endParaRPr lang="en-GB"/>
        </a:p>
      </dgm:t>
    </dgm:pt>
    <dgm:pt modelId="{B821E104-A505-413F-96A8-0566AA05AC29}" type="pres">
      <dgm:prSet presAssocID="{3E57CEB3-37A6-4781-95C8-79D982DC53F8}" presName="sibTrans" presStyleCnt="0"/>
      <dgm:spPr/>
      <dgm:t>
        <a:bodyPr/>
        <a:lstStyle/>
        <a:p>
          <a:endParaRPr lang="en-GB"/>
        </a:p>
      </dgm:t>
    </dgm:pt>
    <dgm:pt modelId="{1D90BD32-0EC5-4970-A103-292EA8B41DA2}" type="pres">
      <dgm:prSet presAssocID="{A1C2B9B2-946D-4946-A779-1BD57AC1B081}" presName="compositeNode" presStyleCnt="0">
        <dgm:presLayoutVars>
          <dgm:bulletEnabled val="1"/>
        </dgm:presLayoutVars>
      </dgm:prSet>
      <dgm:spPr/>
      <dgm:t>
        <a:bodyPr/>
        <a:lstStyle/>
        <a:p>
          <a:endParaRPr lang="en-GB"/>
        </a:p>
      </dgm:t>
    </dgm:pt>
    <dgm:pt modelId="{A65C0035-AD0A-42A1-BE4F-28BABC88A355}" type="pres">
      <dgm:prSet presAssocID="{A1C2B9B2-946D-4946-A779-1BD57AC1B081}" presName="bgRect" presStyleLbl="node1" presStyleIdx="2" presStyleCnt="3" custScaleY="126934"/>
      <dgm:spPr/>
      <dgm:t>
        <a:bodyPr/>
        <a:lstStyle/>
        <a:p>
          <a:endParaRPr lang="en-US"/>
        </a:p>
      </dgm:t>
    </dgm:pt>
    <dgm:pt modelId="{386F8B6A-220C-4C12-8F01-62B8B416DFC7}" type="pres">
      <dgm:prSet presAssocID="{A1C2B9B2-946D-4946-A779-1BD57AC1B081}" presName="parentNode" presStyleLbl="node1" presStyleIdx="2" presStyleCnt="3">
        <dgm:presLayoutVars>
          <dgm:chMax val="0"/>
          <dgm:bulletEnabled val="1"/>
        </dgm:presLayoutVars>
      </dgm:prSet>
      <dgm:spPr/>
      <dgm:t>
        <a:bodyPr/>
        <a:lstStyle/>
        <a:p>
          <a:endParaRPr lang="en-US"/>
        </a:p>
      </dgm:t>
    </dgm:pt>
    <dgm:pt modelId="{6E62B332-FF44-4775-9A95-8959B24F76A8}" type="pres">
      <dgm:prSet presAssocID="{A1C2B9B2-946D-4946-A779-1BD57AC1B081}" presName="childNode" presStyleLbl="node1" presStyleIdx="2" presStyleCnt="3">
        <dgm:presLayoutVars>
          <dgm:bulletEnabled val="1"/>
        </dgm:presLayoutVars>
      </dgm:prSet>
      <dgm:spPr/>
      <dgm:t>
        <a:bodyPr/>
        <a:lstStyle/>
        <a:p>
          <a:endParaRPr lang="en-US"/>
        </a:p>
      </dgm:t>
    </dgm:pt>
  </dgm:ptLst>
  <dgm:cxnLst>
    <dgm:cxn modelId="{4BB28465-4712-450D-B9A9-8C18D0B6667E}" srcId="{F8C7FEEC-7338-42D8-93FD-9E62748CC79E}" destId="{CE63C3B6-2D3A-4475-A307-EF029E3C2C14}" srcOrd="1" destOrd="0" parTransId="{77E845D3-A2F1-4BA2-835D-FC808098CD46}" sibTransId="{3E57CEB3-37A6-4781-95C8-79D982DC53F8}"/>
    <dgm:cxn modelId="{1911A782-5228-41D9-9A50-27554FD4751E}" type="presOf" srcId="{10EF5474-C979-4C34-84A2-E9D493B77940}" destId="{63F70812-7B69-432D-94A2-227B2D604319}" srcOrd="0" destOrd="0" presId="urn:microsoft.com/office/officeart/2005/8/layout/hProcess7"/>
    <dgm:cxn modelId="{D7F5D5C2-7E86-472B-A5D0-F7CF1EA09B44}" srcId="{A1C2B9B2-946D-4946-A779-1BD57AC1B081}" destId="{25955D32-4CE8-4FCC-8F4F-A5B716DCFE25}" srcOrd="0" destOrd="0" parTransId="{BA31175A-272A-4AB9-BE44-BAF1A3A1666F}" sibTransId="{813D2E52-AAA3-4289-803B-908343BB9FAD}"/>
    <dgm:cxn modelId="{79C2485C-C9A5-4AB0-B657-92C70053F0C5}" srcId="{75054687-264C-43F9-91CC-62D35D93D67F}" destId="{10EF5474-C979-4C34-84A2-E9D493B77940}" srcOrd="0" destOrd="0" parTransId="{C09FD4F4-81BF-4AAA-B197-62B6F80573CB}" sibTransId="{E3C876A7-372A-44B3-AD4D-D4CB3A64EC71}"/>
    <dgm:cxn modelId="{CD5FAB75-1214-4A20-B69D-CA8DAFB30CC9}" srcId="{F8C7FEEC-7338-42D8-93FD-9E62748CC79E}" destId="{75054687-264C-43F9-91CC-62D35D93D67F}" srcOrd="0" destOrd="0" parTransId="{3142D326-08E6-4036-A296-98137A8DC945}" sibTransId="{50C3CA68-BDB0-471D-B38F-72658EAC1DC1}"/>
    <dgm:cxn modelId="{840BD05A-7DA9-4B2E-9E2E-CBC12242D74D}" type="presOf" srcId="{A1C2B9B2-946D-4946-A779-1BD57AC1B081}" destId="{A65C0035-AD0A-42A1-BE4F-28BABC88A355}" srcOrd="0" destOrd="0" presId="urn:microsoft.com/office/officeart/2005/8/layout/hProcess7"/>
    <dgm:cxn modelId="{8F7A48B7-F006-4D21-A369-FA72C113E368}" type="presOf" srcId="{CE63C3B6-2D3A-4475-A307-EF029E3C2C14}" destId="{9545579C-28D7-4525-B1EE-66D55EDAAD31}" srcOrd="1" destOrd="0" presId="urn:microsoft.com/office/officeart/2005/8/layout/hProcess7"/>
    <dgm:cxn modelId="{5317AE3F-41FF-43F5-AC86-B0B58472E576}" type="presOf" srcId="{25955D32-4CE8-4FCC-8F4F-A5B716DCFE25}" destId="{6E62B332-FF44-4775-9A95-8959B24F76A8}" srcOrd="0" destOrd="0" presId="urn:microsoft.com/office/officeart/2005/8/layout/hProcess7"/>
    <dgm:cxn modelId="{4983F2B7-0A37-468A-B581-DA9B75A6EB67}" type="presOf" srcId="{F8C7FEEC-7338-42D8-93FD-9E62748CC79E}" destId="{1DC8FF61-67D4-43CF-A081-8E5847ED2E5C}" srcOrd="0" destOrd="0" presId="urn:microsoft.com/office/officeart/2005/8/layout/hProcess7"/>
    <dgm:cxn modelId="{FF98AF42-C0BC-47F0-ACAD-F0386DB2C51A}" type="presOf" srcId="{75054687-264C-43F9-91CC-62D35D93D67F}" destId="{49A1FE6F-BE26-4839-B047-A7709B260B24}" srcOrd="1" destOrd="0" presId="urn:microsoft.com/office/officeart/2005/8/layout/hProcess7"/>
    <dgm:cxn modelId="{E3A3AB46-97AB-4C41-9D54-713F1B6825DA}" type="presOf" srcId="{75054687-264C-43F9-91CC-62D35D93D67F}" destId="{B48E4ECD-BB1A-4A8A-B79D-3E7BCCB52603}" srcOrd="0" destOrd="0" presId="urn:microsoft.com/office/officeart/2005/8/layout/hProcess7"/>
    <dgm:cxn modelId="{AA2FA188-AADD-4804-AC57-6AF934518B07}" srcId="{F8C7FEEC-7338-42D8-93FD-9E62748CC79E}" destId="{A1C2B9B2-946D-4946-A779-1BD57AC1B081}" srcOrd="2" destOrd="0" parTransId="{69D80B1A-CAAB-4B0A-BA22-AE64FA863B66}" sibTransId="{5ED4693D-BA55-4F7A-91F3-D3FC6C42875A}"/>
    <dgm:cxn modelId="{B39601BF-63BA-4E0D-835C-87C0600F3FED}" type="presOf" srcId="{CE63C3B6-2D3A-4475-A307-EF029E3C2C14}" destId="{70F44087-A107-4372-A885-AE4C6969BF30}" srcOrd="0" destOrd="0" presId="urn:microsoft.com/office/officeart/2005/8/layout/hProcess7"/>
    <dgm:cxn modelId="{E271BAB9-80F6-4312-A456-B75B1250FA69}" srcId="{CE63C3B6-2D3A-4475-A307-EF029E3C2C14}" destId="{36CCA94B-3CF4-4C4A-A496-925985271827}" srcOrd="0" destOrd="0" parTransId="{F6859498-79B4-4431-82B6-B98C85293C86}" sibTransId="{0750560C-0F12-4681-8DB1-63B09D772570}"/>
    <dgm:cxn modelId="{1DBBB412-696B-4233-9F8F-2E87F187C8FA}" type="presOf" srcId="{A1C2B9B2-946D-4946-A779-1BD57AC1B081}" destId="{386F8B6A-220C-4C12-8F01-62B8B416DFC7}" srcOrd="1" destOrd="0" presId="urn:microsoft.com/office/officeart/2005/8/layout/hProcess7"/>
    <dgm:cxn modelId="{A0061CC9-1FB2-4D7B-8D41-9E78AA29D4E7}" type="presOf" srcId="{36CCA94B-3CF4-4C4A-A496-925985271827}" destId="{AB2F9FA9-B687-4746-B5D7-5E759FA41B4B}" srcOrd="0" destOrd="0" presId="urn:microsoft.com/office/officeart/2005/8/layout/hProcess7"/>
    <dgm:cxn modelId="{AF79750D-65D3-4815-9D98-016EF32E8811}" type="presParOf" srcId="{1DC8FF61-67D4-43CF-A081-8E5847ED2E5C}" destId="{012EA986-0D77-4F06-BEB1-13EFE288EF55}" srcOrd="0" destOrd="0" presId="urn:microsoft.com/office/officeart/2005/8/layout/hProcess7"/>
    <dgm:cxn modelId="{1628F643-FFFE-479D-B66E-7F2DB6EE74FC}" type="presParOf" srcId="{012EA986-0D77-4F06-BEB1-13EFE288EF55}" destId="{B48E4ECD-BB1A-4A8A-B79D-3E7BCCB52603}" srcOrd="0" destOrd="0" presId="urn:microsoft.com/office/officeart/2005/8/layout/hProcess7"/>
    <dgm:cxn modelId="{0878BA2B-F18D-4714-B986-A0DB4C49D282}" type="presParOf" srcId="{012EA986-0D77-4F06-BEB1-13EFE288EF55}" destId="{49A1FE6F-BE26-4839-B047-A7709B260B24}" srcOrd="1" destOrd="0" presId="urn:microsoft.com/office/officeart/2005/8/layout/hProcess7"/>
    <dgm:cxn modelId="{A0F4EA3B-97B9-4180-A4E7-1583BE748C14}" type="presParOf" srcId="{012EA986-0D77-4F06-BEB1-13EFE288EF55}" destId="{63F70812-7B69-432D-94A2-227B2D604319}" srcOrd="2" destOrd="0" presId="urn:microsoft.com/office/officeart/2005/8/layout/hProcess7"/>
    <dgm:cxn modelId="{228917BE-48DA-472F-917C-2CB72EA8AE39}" type="presParOf" srcId="{1DC8FF61-67D4-43CF-A081-8E5847ED2E5C}" destId="{F5DA8303-52CA-49D4-BF48-A16659622AD7}" srcOrd="1" destOrd="0" presId="urn:microsoft.com/office/officeart/2005/8/layout/hProcess7"/>
    <dgm:cxn modelId="{A01E0029-5AEF-4724-B9C9-CE91BD1BFC56}" type="presParOf" srcId="{1DC8FF61-67D4-43CF-A081-8E5847ED2E5C}" destId="{4A88430B-F5A0-42E3-A62F-D42A498084FC}" srcOrd="2" destOrd="0" presId="urn:microsoft.com/office/officeart/2005/8/layout/hProcess7"/>
    <dgm:cxn modelId="{C971467E-12B6-44C7-A19E-51B726BFF934}" type="presParOf" srcId="{4A88430B-F5A0-42E3-A62F-D42A498084FC}" destId="{986BEF31-0147-4984-A985-165D05BE537B}" srcOrd="0" destOrd="0" presId="urn:microsoft.com/office/officeart/2005/8/layout/hProcess7"/>
    <dgm:cxn modelId="{F2A709D4-820F-48F8-9CA6-BABAA1CA64AA}" type="presParOf" srcId="{4A88430B-F5A0-42E3-A62F-D42A498084FC}" destId="{5FDF7B7B-7F6D-426B-9222-8F99A923F599}" srcOrd="1" destOrd="0" presId="urn:microsoft.com/office/officeart/2005/8/layout/hProcess7"/>
    <dgm:cxn modelId="{AC17747B-7BF6-4B0C-AEB8-0A90C8E06CFB}" type="presParOf" srcId="{4A88430B-F5A0-42E3-A62F-D42A498084FC}" destId="{BBB196AC-5A6E-413D-AE8E-59585407B315}" srcOrd="2" destOrd="0" presId="urn:microsoft.com/office/officeart/2005/8/layout/hProcess7"/>
    <dgm:cxn modelId="{955D12F8-37D3-4B98-8B19-70273CAC9B29}" type="presParOf" srcId="{1DC8FF61-67D4-43CF-A081-8E5847ED2E5C}" destId="{3F8CFE1C-E4E9-4DBC-85D1-4DA287666026}" srcOrd="3" destOrd="0" presId="urn:microsoft.com/office/officeart/2005/8/layout/hProcess7"/>
    <dgm:cxn modelId="{D3A7F1B9-7B52-415A-8B60-56AE2F3AC2EF}" type="presParOf" srcId="{1DC8FF61-67D4-43CF-A081-8E5847ED2E5C}" destId="{993CDEF5-AE2F-49D7-8A33-701DC343821C}" srcOrd="4" destOrd="0" presId="urn:microsoft.com/office/officeart/2005/8/layout/hProcess7"/>
    <dgm:cxn modelId="{3D4A92C5-DAE4-4134-9783-2D0010097E2E}" type="presParOf" srcId="{993CDEF5-AE2F-49D7-8A33-701DC343821C}" destId="{70F44087-A107-4372-A885-AE4C6969BF30}" srcOrd="0" destOrd="0" presId="urn:microsoft.com/office/officeart/2005/8/layout/hProcess7"/>
    <dgm:cxn modelId="{83AF29DF-E9C0-4C55-9E88-07CA1BA73C5A}" type="presParOf" srcId="{993CDEF5-AE2F-49D7-8A33-701DC343821C}" destId="{9545579C-28D7-4525-B1EE-66D55EDAAD31}" srcOrd="1" destOrd="0" presId="urn:microsoft.com/office/officeart/2005/8/layout/hProcess7"/>
    <dgm:cxn modelId="{340317C3-25CD-4BFA-9DCD-DE3B540A562F}" type="presParOf" srcId="{993CDEF5-AE2F-49D7-8A33-701DC343821C}" destId="{AB2F9FA9-B687-4746-B5D7-5E759FA41B4B}" srcOrd="2" destOrd="0" presId="urn:microsoft.com/office/officeart/2005/8/layout/hProcess7"/>
    <dgm:cxn modelId="{D1FC59B5-7DB5-498F-A9AC-E8DF07C2AC8D}" type="presParOf" srcId="{1DC8FF61-67D4-43CF-A081-8E5847ED2E5C}" destId="{65B43075-0B11-4047-A0A7-56DEE24C9339}" srcOrd="5" destOrd="0" presId="urn:microsoft.com/office/officeart/2005/8/layout/hProcess7"/>
    <dgm:cxn modelId="{11519A4A-BAA4-4A41-B463-5AEE94CC103A}" type="presParOf" srcId="{1DC8FF61-67D4-43CF-A081-8E5847ED2E5C}" destId="{76FB1CB3-2E16-46FC-9FDD-D4FA26F64E0A}" srcOrd="6" destOrd="0" presId="urn:microsoft.com/office/officeart/2005/8/layout/hProcess7"/>
    <dgm:cxn modelId="{1F334BD8-9684-48A8-8C19-4F1ED4DA32D7}" type="presParOf" srcId="{76FB1CB3-2E16-46FC-9FDD-D4FA26F64E0A}" destId="{26B376D4-198C-4D32-83A9-B810503F0505}" srcOrd="0" destOrd="0" presId="urn:microsoft.com/office/officeart/2005/8/layout/hProcess7"/>
    <dgm:cxn modelId="{C49850DC-B532-4712-A6C8-7B774F9F0466}" type="presParOf" srcId="{76FB1CB3-2E16-46FC-9FDD-D4FA26F64E0A}" destId="{911CCA59-3892-49AC-B0FE-D39A00C2790B}" srcOrd="1" destOrd="0" presId="urn:microsoft.com/office/officeart/2005/8/layout/hProcess7"/>
    <dgm:cxn modelId="{E0C671A3-6C2C-4172-A301-83779FD08DD1}" type="presParOf" srcId="{76FB1CB3-2E16-46FC-9FDD-D4FA26F64E0A}" destId="{35EFF3F5-8164-4831-A9FD-4D8620A4E4EC}" srcOrd="2" destOrd="0" presId="urn:microsoft.com/office/officeart/2005/8/layout/hProcess7"/>
    <dgm:cxn modelId="{7615C2C6-FBF3-4D56-B571-EA190AAEEE04}" type="presParOf" srcId="{1DC8FF61-67D4-43CF-A081-8E5847ED2E5C}" destId="{B821E104-A505-413F-96A8-0566AA05AC29}" srcOrd="7" destOrd="0" presId="urn:microsoft.com/office/officeart/2005/8/layout/hProcess7"/>
    <dgm:cxn modelId="{4E4880BF-58AF-4957-9B81-4085F6A28427}" type="presParOf" srcId="{1DC8FF61-67D4-43CF-A081-8E5847ED2E5C}" destId="{1D90BD32-0EC5-4970-A103-292EA8B41DA2}" srcOrd="8" destOrd="0" presId="urn:microsoft.com/office/officeart/2005/8/layout/hProcess7"/>
    <dgm:cxn modelId="{387021E4-511C-4A61-B2FA-5FC3FC74BEAC}" type="presParOf" srcId="{1D90BD32-0EC5-4970-A103-292EA8B41DA2}" destId="{A65C0035-AD0A-42A1-BE4F-28BABC88A355}" srcOrd="0" destOrd="0" presId="urn:microsoft.com/office/officeart/2005/8/layout/hProcess7"/>
    <dgm:cxn modelId="{5B08FD99-978C-4D67-97F6-4B5E674E8849}" type="presParOf" srcId="{1D90BD32-0EC5-4970-A103-292EA8B41DA2}" destId="{386F8B6A-220C-4C12-8F01-62B8B416DFC7}" srcOrd="1" destOrd="0" presId="urn:microsoft.com/office/officeart/2005/8/layout/hProcess7"/>
    <dgm:cxn modelId="{BDAD04DB-786C-4DE8-9591-EB0D3E3FBC90}" type="presParOf" srcId="{1D90BD32-0EC5-4970-A103-292EA8B41DA2}" destId="{6E62B332-FF44-4775-9A95-8959B24F76A8}" srcOrd="2" destOrd="0" presId="urn:microsoft.com/office/officeart/2005/8/layout/hProcess7"/>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8E05AB0-D84B-4B92-8ADD-113919E2EB9E}" type="datetimeFigureOut">
              <a:rPr lang="en-US"/>
              <a:pPr>
                <a:defRPr/>
              </a:pPr>
              <a:t>11/19/2010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095D153-B7BE-43CE-9DBF-B766F54E0E2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CD124FA-B9D5-4639-9EFD-B617AAF8B1E6}"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A1FAE43-3566-4C56-9E78-BD9FAEAB93EF}"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3897E1B-6FC3-48F9-A324-6720F2D78F42}"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EDA69B1-6764-4B1B-B127-8D26BDF0FDA5}"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52C2D66-8BB5-4400-B0D9-0BECB471F4A5}"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6E9064D-6D10-4E7C-9EBC-256C41644E9D}"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1EAFBED-703F-4184-8583-9EC076B4EC44}"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C9992C3-5087-4FD0-86CB-8725F5669B48}"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Rot="1" noChangeArrowheads="1" noTextEdit="1"/>
          </p:cNvSpPr>
          <p:nvPr>
            <p:ph type="sldImg"/>
          </p:nvPr>
        </p:nvSpPr>
        <p:spPr bwMode="auto">
          <a:xfrm>
            <a:off x="661988" y="325438"/>
            <a:ext cx="5535612" cy="4151312"/>
          </a:xfrm>
          <a:noFill/>
          <a:ln>
            <a:solidFill>
              <a:srgbClr val="000000"/>
            </a:solidFill>
            <a:miter lim="800000"/>
            <a:headEnd/>
            <a:tailEnd/>
          </a:ln>
        </p:spPr>
      </p:sp>
      <p:sp>
        <p:nvSpPr>
          <p:cNvPr id="58371" name="Rectangle 3"/>
          <p:cNvSpPr>
            <a:spLocks noGrp="1" noChangeArrowheads="1"/>
          </p:cNvSpPr>
          <p:nvPr>
            <p:ph type="body" idx="1"/>
          </p:nvPr>
        </p:nvSpPr>
        <p:spPr bwMode="auto">
          <a:xfrm>
            <a:off x="85725" y="4956175"/>
            <a:ext cx="6772275" cy="3629025"/>
          </a:xfrm>
          <a:noFill/>
        </p:spPr>
        <p:txBody>
          <a:bodyPr wrap="square" lIns="90715" tIns="45357" rIns="90715" bIns="45357" numCol="1" anchor="t" anchorCtr="0" compatLnSpc="1">
            <a:prstTxWarp prst="textNoShape">
              <a:avLst/>
            </a:prstTxWarp>
          </a:bodyPr>
          <a:lstStyle/>
          <a:p>
            <a:pPr eaLnBrk="1" hangingPunct="1"/>
            <a:r>
              <a:rPr lang="fr-FR" b="1" smtClean="0">
                <a:solidFill>
                  <a:srgbClr val="BF6409"/>
                </a:solidFill>
                <a:ea typeface="MS PGothic" pitchFamily="34" charset="-128"/>
              </a:rPr>
              <a:t>Dispositif Modulaire avec 7 grands ensembles ou modules couvrant l’ensemble du spectre des composantes d’une politique globale  RS qui répond aux exigences majeures et aux meilleures pratiques d’aujourd’hui;</a:t>
            </a:r>
          </a:p>
          <a:p>
            <a:pPr eaLnBrk="1" hangingPunct="1"/>
            <a:r>
              <a:rPr lang="fr-FR" b="1" smtClean="0">
                <a:solidFill>
                  <a:srgbClr val="BF6409"/>
                </a:solidFill>
                <a:ea typeface="MS PGothic" pitchFamily="34" charset="-128"/>
              </a:rPr>
              <a:t>NB la mise en exécution se fera de manière progressive en réponse aux priorités, expériences et spécificités africaines.</a:t>
            </a:r>
          </a:p>
          <a:p>
            <a:pPr eaLnBrk="1" hangingPunct="1"/>
            <a:r>
              <a:rPr lang="fr-FR" b="1" smtClean="0">
                <a:solidFill>
                  <a:srgbClr val="BF6409"/>
                </a:solidFill>
                <a:ea typeface="MS PGothic" pitchFamily="34" charset="-128"/>
              </a:rPr>
              <a:t>Module 1:  Le leadership du secteur privé est attendu pour les véhicules et chauffeurs: les actions publiques viendront en aide pour la dimension sociale.</a:t>
            </a:r>
          </a:p>
          <a:p>
            <a:pPr eaLnBrk="1" hangingPunct="1"/>
            <a:r>
              <a:rPr lang="fr-FR" b="1" smtClean="0">
                <a:solidFill>
                  <a:srgbClr val="BF6409"/>
                </a:solidFill>
                <a:ea typeface="MS PGothic" pitchFamily="34" charset="-128"/>
              </a:rPr>
              <a:t>Module 2:  Les recommandations des audits RS sur l’infrastructure représentent le plus gros investissement, mais aussi le plus facile à financer, et celui qui génère un bénéfice considérable et  immédiat</a:t>
            </a:r>
          </a:p>
          <a:p>
            <a:pPr eaLnBrk="1" hangingPunct="1"/>
            <a:r>
              <a:rPr lang="fr-FR" b="1" smtClean="0">
                <a:solidFill>
                  <a:srgbClr val="BF6409"/>
                </a:solidFill>
                <a:ea typeface="MS PGothic" pitchFamily="34" charset="-128"/>
              </a:rPr>
              <a:t>Module 3:  Les données fiables sont indispensables et représentent une activité initiale</a:t>
            </a:r>
          </a:p>
          <a:p>
            <a:pPr eaLnBrk="1" hangingPunct="1"/>
            <a:r>
              <a:rPr lang="fr-FR" b="1" smtClean="0">
                <a:solidFill>
                  <a:srgbClr val="BF6409"/>
                </a:solidFill>
                <a:ea typeface="MS PGothic" pitchFamily="34" charset="-128"/>
              </a:rPr>
              <a:t>Module 4:  La Communication Education Motivation existent souvent sans cadre conceptuel</a:t>
            </a:r>
          </a:p>
          <a:p>
            <a:pPr eaLnBrk="1" hangingPunct="1"/>
            <a:r>
              <a:rPr lang="fr-FR" b="1" smtClean="0">
                <a:solidFill>
                  <a:srgbClr val="BF6409"/>
                </a:solidFill>
                <a:ea typeface="MS PGothic" pitchFamily="34" charset="-128"/>
              </a:rPr>
              <a:t>Module 5:  La mise en cohérence des cadres régulateurs  entre pays voisins est en voie d’amélioration avec UNECA et les RECs</a:t>
            </a:r>
          </a:p>
          <a:p>
            <a:pPr eaLnBrk="1" hangingPunct="1"/>
            <a:r>
              <a:rPr lang="fr-FR" b="1" smtClean="0">
                <a:solidFill>
                  <a:srgbClr val="BF6409"/>
                </a:solidFill>
                <a:ea typeface="MS PGothic" pitchFamily="34" charset="-128"/>
              </a:rPr>
              <a:t>Module 6:  Le respect du code de la route devient moins difficile à mettre en place à mesure que les autres modules s’exécutent</a:t>
            </a:r>
          </a:p>
          <a:p>
            <a:pPr eaLnBrk="1" hangingPunct="1"/>
            <a:r>
              <a:rPr lang="fr-FR" b="1" smtClean="0">
                <a:solidFill>
                  <a:srgbClr val="BF6409"/>
                </a:solidFill>
                <a:ea typeface="MS PGothic" pitchFamily="34" charset="-128"/>
              </a:rPr>
              <a:t>Module 7:  Le secteur de la Santé est très motivé et devra être appelé en complément</a:t>
            </a:r>
          </a:p>
          <a:p>
            <a:pPr eaLnBrk="1" hangingPunct="1"/>
            <a:endParaRPr lang="fr-FR" b="1" smtClean="0">
              <a:solidFill>
                <a:srgbClr val="BF6409"/>
              </a:solidFill>
              <a:ea typeface="MS PGothic" pitchFamily="34" charset="-128"/>
            </a:endParaRPr>
          </a:p>
          <a:p>
            <a:pPr eaLnBrk="1" hangingPunct="1"/>
            <a:endParaRPr lang="fr-FR" b="1" smtClean="0">
              <a:solidFill>
                <a:schemeClr val="folHlink"/>
              </a:solidFill>
              <a:ea typeface="MS PGothic"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2D3045C-7960-4BC0-BFDE-4E5B6D85F208}"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1BC2B8E-1624-4248-8FED-4D63EE060A00}"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7F417FC-2C05-4072-B013-0587CA8D5844}"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11C0617-14CA-402B-BA86-2DB8D063949D}"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2CFCD1F-84D5-4384-87BD-43885098A3C3}"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813CCFA-813B-4E9F-8637-45F23CBA20C1}"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87814CC-A4D6-4F1D-86CD-6113F78C1F8A}"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2B923D5-444B-4111-9311-9F11438A008B}"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Rot="1" noChangeArrowheads="1" noTextEdit="1"/>
          </p:cNvSpPr>
          <p:nvPr>
            <p:ph type="sldImg"/>
          </p:nvPr>
        </p:nvSpPr>
        <p:spPr bwMode="auto">
          <a:xfrm>
            <a:off x="661988" y="325438"/>
            <a:ext cx="5535612" cy="4151312"/>
          </a:xfrm>
          <a:noFill/>
          <a:ln>
            <a:solidFill>
              <a:srgbClr val="000000"/>
            </a:solidFill>
            <a:miter lim="800000"/>
            <a:headEnd/>
            <a:tailEnd/>
          </a:ln>
        </p:spPr>
      </p:sp>
      <p:sp>
        <p:nvSpPr>
          <p:cNvPr id="66563" name="Rectangle 3"/>
          <p:cNvSpPr>
            <a:spLocks noGrp="1" noChangeArrowheads="1"/>
          </p:cNvSpPr>
          <p:nvPr>
            <p:ph type="body" idx="1"/>
          </p:nvPr>
        </p:nvSpPr>
        <p:spPr bwMode="auto">
          <a:xfrm>
            <a:off x="303213" y="5113338"/>
            <a:ext cx="6554787" cy="3421062"/>
          </a:xfrm>
          <a:noFill/>
        </p:spPr>
        <p:txBody>
          <a:bodyPr wrap="square" lIns="88264" tIns="44132" rIns="88264" bIns="44132" numCol="1" anchor="t" anchorCtr="0" compatLnSpc="1">
            <a:prstTxWarp prst="textNoShape">
              <a:avLst/>
            </a:prstTxWarp>
          </a:bodyPr>
          <a:lstStyle/>
          <a:p>
            <a:pPr marL="228600" indent="-228600" eaLnBrk="1" hangingPunct="1"/>
            <a:r>
              <a:rPr lang="fr-FR" b="1" u="sng" smtClean="0">
                <a:solidFill>
                  <a:srgbClr val="E72617"/>
                </a:solidFill>
              </a:rPr>
              <a:t>H. ALLIBERT:</a:t>
            </a:r>
          </a:p>
          <a:p>
            <a:pPr marL="228600" indent="-228600" eaLnBrk="1" hangingPunct="1"/>
            <a:r>
              <a:rPr lang="fr-FR" smtClean="0">
                <a:solidFill>
                  <a:srgbClr val="E72617"/>
                </a:solidFill>
              </a:rPr>
              <a:t>Important et ambitieux projet « Road Safety – Corridors » auquel AMO accorde importance et </a:t>
            </a:r>
          </a:p>
          <a:p>
            <a:pPr marL="228600" indent="-228600" eaLnBrk="1" hangingPunct="1"/>
            <a:r>
              <a:rPr lang="fr-FR" smtClean="0">
                <a:solidFill>
                  <a:srgbClr val="E72617"/>
                </a:solidFill>
              </a:rPr>
              <a:t>attention particulières – résultant du partenariat Total – BM et qui nous sera présenté par:</a:t>
            </a:r>
          </a:p>
          <a:p>
            <a:pPr marL="228600" indent="-228600" eaLnBrk="1" hangingPunct="1">
              <a:buFontTx/>
              <a:buAutoNum type="arabicPeriod"/>
            </a:pPr>
            <a:r>
              <a:rPr lang="fr-FR" b="1" smtClean="0">
                <a:solidFill>
                  <a:srgbClr val="E72617"/>
                </a:solidFill>
              </a:rPr>
              <a:t>Maryvonne PLESSIS – FRAISSARD: </a:t>
            </a:r>
            <a:r>
              <a:rPr lang="en-US" smtClean="0">
                <a:solidFill>
                  <a:srgbClr val="E72617"/>
                </a:solidFill>
                <a:latin typeface="ArialMT" charset="0"/>
              </a:rPr>
              <a:t>French, age 58, PhD in Geography. She pursued a long career in the World Bank where she was in charge of infrastructure portfolios in Africa for many years and was the Bankwide Director for Transport and Urban Development from 2003 to 2007. Now an independent consultant, she works on all aspects of transport policies with public and private sector, and especially on Road Safety as it relates to Development in Africa.</a:t>
            </a:r>
          </a:p>
          <a:p>
            <a:pPr marL="228600" indent="-228600" eaLnBrk="1" hangingPunct="1">
              <a:buFontTx/>
              <a:buAutoNum type="arabicPeriod"/>
            </a:pPr>
            <a:r>
              <a:rPr lang="fr-FR" b="1" smtClean="0">
                <a:solidFill>
                  <a:srgbClr val="E72617"/>
                </a:solidFill>
                <a:latin typeface="ArialMT" charset="0"/>
              </a:rPr>
              <a:t>L</a:t>
            </a:r>
            <a:r>
              <a:rPr lang="fr-FR" b="1" smtClean="0">
                <a:solidFill>
                  <a:srgbClr val="E72617"/>
                </a:solidFill>
              </a:rPr>
              <a:t>é</a:t>
            </a:r>
            <a:r>
              <a:rPr lang="fr-FR" b="1" smtClean="0">
                <a:solidFill>
                  <a:srgbClr val="E72617"/>
                </a:solidFill>
                <a:latin typeface="ArialMT" charset="0"/>
              </a:rPr>
              <a:t>opold TZEUTON:</a:t>
            </a:r>
            <a:r>
              <a:rPr lang="fr-FR" smtClean="0">
                <a:solidFill>
                  <a:srgbClr val="E72617"/>
                </a:solidFill>
                <a:latin typeface="ArialMT" charset="0"/>
              </a:rPr>
              <a:t> Charg</a:t>
            </a:r>
            <a:r>
              <a:rPr lang="fr-FR" smtClean="0">
                <a:solidFill>
                  <a:srgbClr val="E72617"/>
                </a:solidFill>
              </a:rPr>
              <a:t>é</a:t>
            </a:r>
            <a:r>
              <a:rPr lang="fr-FR" smtClean="0">
                <a:solidFill>
                  <a:srgbClr val="E72617"/>
                </a:solidFill>
                <a:latin typeface="ArialMT" charset="0"/>
              </a:rPr>
              <a:t> de Mission </a:t>
            </a:r>
            <a:r>
              <a:rPr lang="fr-FR" smtClean="0">
                <a:solidFill>
                  <a:srgbClr val="E72617"/>
                </a:solidFill>
              </a:rPr>
              <a:t>«</a:t>
            </a:r>
            <a:r>
              <a:rPr lang="fr-FR" smtClean="0">
                <a:solidFill>
                  <a:srgbClr val="E72617"/>
                </a:solidFill>
                <a:latin typeface="ArialMT" charset="0"/>
              </a:rPr>
              <a:t>Relations Banque Mondiale</a:t>
            </a:r>
            <a:r>
              <a:rPr lang="fr-FR" smtClean="0">
                <a:solidFill>
                  <a:srgbClr val="E72617"/>
                </a:solidFill>
              </a:rPr>
              <a:t>»</a:t>
            </a:r>
            <a:r>
              <a:rPr lang="fr-FR" smtClean="0">
                <a:solidFill>
                  <a:srgbClr val="E72617"/>
                </a:solidFill>
                <a:latin typeface="ArialMT" charset="0"/>
              </a:rPr>
              <a:t> et </a:t>
            </a:r>
            <a:r>
              <a:rPr lang="fr-FR" smtClean="0">
                <a:solidFill>
                  <a:srgbClr val="E72617"/>
                </a:solidFill>
              </a:rPr>
              <a:t>«</a:t>
            </a:r>
            <a:r>
              <a:rPr lang="fr-FR" smtClean="0">
                <a:solidFill>
                  <a:srgbClr val="E72617"/>
                </a:solidFill>
                <a:latin typeface="ArialMT" charset="0"/>
              </a:rPr>
              <a:t>D</a:t>
            </a:r>
            <a:r>
              <a:rPr lang="fr-FR" smtClean="0">
                <a:solidFill>
                  <a:srgbClr val="E72617"/>
                </a:solidFill>
              </a:rPr>
              <a:t>é</a:t>
            </a:r>
            <a:r>
              <a:rPr lang="fr-FR" smtClean="0">
                <a:solidFill>
                  <a:srgbClr val="E72617"/>
                </a:solidFill>
                <a:latin typeface="ArialMT" charset="0"/>
              </a:rPr>
              <a:t>veloppement des Bio Carburants</a:t>
            </a:r>
            <a:r>
              <a:rPr lang="fr-FR" smtClean="0">
                <a:solidFill>
                  <a:srgbClr val="E72617"/>
                </a:solidFill>
              </a:rPr>
              <a:t>»</a:t>
            </a:r>
            <a:r>
              <a:rPr lang="fr-FR" smtClean="0">
                <a:solidFill>
                  <a:srgbClr val="E72617"/>
                </a:solidFill>
                <a:latin typeface="ArialMT" charset="0"/>
              </a:rPr>
              <a:t> dans le p</a:t>
            </a:r>
            <a:r>
              <a:rPr lang="fr-FR" smtClean="0">
                <a:solidFill>
                  <a:srgbClr val="E72617"/>
                </a:solidFill>
              </a:rPr>
              <a:t>é</a:t>
            </a:r>
            <a:r>
              <a:rPr lang="fr-FR" smtClean="0">
                <a:solidFill>
                  <a:srgbClr val="E72617"/>
                </a:solidFill>
                <a:latin typeface="ArialMT" charset="0"/>
              </a:rPr>
              <a:t>rim</a:t>
            </a:r>
            <a:r>
              <a:rPr lang="fr-FR" smtClean="0">
                <a:solidFill>
                  <a:srgbClr val="E72617"/>
                </a:solidFill>
              </a:rPr>
              <a:t>è</a:t>
            </a:r>
            <a:r>
              <a:rPr lang="fr-FR" smtClean="0">
                <a:solidFill>
                  <a:srgbClr val="E72617"/>
                </a:solidFill>
                <a:latin typeface="ArialMT" charset="0"/>
              </a:rPr>
              <a:t>tre AMO</a:t>
            </a:r>
          </a:p>
          <a:p>
            <a:pPr marL="228600" indent="-228600" eaLnBrk="1" hangingPunct="1">
              <a:buFontTx/>
              <a:buAutoNum type="arabicPeriod"/>
            </a:pPr>
            <a:endParaRPr lang="fr-FR" smtClean="0">
              <a:solidFill>
                <a:srgbClr val="E72617"/>
              </a:solidFill>
              <a:latin typeface="ArialMT" charset="0"/>
            </a:endParaRPr>
          </a:p>
          <a:p>
            <a:pPr marL="228600" indent="-228600" eaLnBrk="1" hangingPunct="1">
              <a:buFont typeface="Wingdings" pitchFamily="2" charset="2"/>
              <a:buNone/>
            </a:pPr>
            <a:r>
              <a:rPr lang="fr-FR" b="1" smtClean="0">
                <a:solidFill>
                  <a:srgbClr val="FF0000"/>
                </a:solidFill>
              </a:rPr>
              <a:t>Léopold : A toi la parole pour introduire le concept et le contexte</a:t>
            </a:r>
            <a:endParaRPr lang="en-US" b="1" smtClean="0">
              <a:solidFill>
                <a:srgbClr val="FF0000"/>
              </a:solidFill>
            </a:endParaRPr>
          </a:p>
        </p:txBody>
      </p:sp>
      <p:sp>
        <p:nvSpPr>
          <p:cNvPr id="4" name="Rectangle 3"/>
          <p:cNvSpPr>
            <a:spLocks noChangeArrowheads="1"/>
          </p:cNvSpPr>
          <p:nvPr/>
        </p:nvSpPr>
        <p:spPr bwMode="auto">
          <a:xfrm>
            <a:off x="5881688" y="4017963"/>
            <a:ext cx="547687" cy="447675"/>
          </a:xfrm>
          <a:prstGeom prst="rect">
            <a:avLst/>
          </a:prstGeom>
          <a:solidFill>
            <a:schemeClr val="bg1"/>
          </a:solidFill>
          <a:ln w="9525" algn="ctr">
            <a:noFill/>
            <a:miter lim="800000"/>
            <a:headEnd/>
            <a:tailEnd/>
          </a:ln>
          <a:effectLst>
            <a:outerShdw dist="23000" dir="5400000" rotWithShape="0">
              <a:srgbClr val="000000">
                <a:alpha val="34999"/>
              </a:srgbClr>
            </a:outerShdw>
          </a:effectLst>
        </p:spPr>
        <p:txBody>
          <a:bodyPr lIns="87472" tIns="43736" rIns="87472" bIns="43736" anchor="ctr"/>
          <a:lstStyle/>
          <a:p>
            <a:pPr algn="ctr" defTabSz="874713">
              <a:defRPr/>
            </a:pPr>
            <a:endParaRPr lang="en-US">
              <a:solidFill>
                <a:srgbClr val="FFFFFF"/>
              </a:solidFill>
              <a:latin typeface="Calibri"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20"/>
          <p:cNvSpPr txBox="1">
            <a:spLocks noGrp="1" noChangeArrowheads="1"/>
          </p:cNvSpPr>
          <p:nvPr/>
        </p:nvSpPr>
        <p:spPr bwMode="auto">
          <a:xfrm>
            <a:off x="3886200" y="8685213"/>
            <a:ext cx="2949575" cy="438150"/>
          </a:xfrm>
          <a:prstGeom prst="rect">
            <a:avLst/>
          </a:prstGeom>
          <a:noFill/>
          <a:ln w="9525">
            <a:noFill/>
            <a:round/>
            <a:headEnd/>
            <a:tailEnd/>
          </a:ln>
        </p:spPr>
        <p:txBody>
          <a:bodyPr lIns="86098" tIns="44771" rIns="86098" bIns="44771" anchor="b"/>
          <a:lstStyle/>
          <a:p>
            <a:pPr algn="r" defTabSz="436563">
              <a:buClr>
                <a:srgbClr val="000000"/>
              </a:buClr>
              <a:buSzPct val="100000"/>
              <a:tabLst>
                <a:tab pos="692150" algn="l"/>
                <a:tab pos="1384300" algn="l"/>
                <a:tab pos="2076450" algn="l"/>
                <a:tab pos="2770188" algn="l"/>
              </a:tabLst>
            </a:pPr>
            <a:fld id="{779D31B3-2B91-40F0-BE3F-1B1984B65DAD}" type="slidenum">
              <a:rPr lang="en-US" sz="1100">
                <a:solidFill>
                  <a:srgbClr val="000000"/>
                </a:solidFill>
                <a:latin typeface="Times New Roman" pitchFamily="18" charset="0"/>
                <a:ea typeface="MS Gothic" pitchFamily="49" charset="-128"/>
              </a:rPr>
              <a:pPr algn="r" defTabSz="436563">
                <a:buClr>
                  <a:srgbClr val="000000"/>
                </a:buClr>
                <a:buSzPct val="100000"/>
                <a:tabLst>
                  <a:tab pos="692150" algn="l"/>
                  <a:tab pos="1384300" algn="l"/>
                  <a:tab pos="2076450" algn="l"/>
                  <a:tab pos="2770188" algn="l"/>
                </a:tabLst>
              </a:pPr>
              <a:t>26</a:t>
            </a:fld>
            <a:endParaRPr lang="en-US" sz="1100">
              <a:solidFill>
                <a:srgbClr val="000000"/>
              </a:solidFill>
              <a:latin typeface="Times New Roman" pitchFamily="18" charset="0"/>
              <a:ea typeface="MS Gothic" pitchFamily="49" charset="-128"/>
            </a:endParaRPr>
          </a:p>
        </p:txBody>
      </p:sp>
      <p:sp>
        <p:nvSpPr>
          <p:cNvPr id="67587" name="Text Box 1"/>
          <p:cNvSpPr txBox="1">
            <a:spLocks noChangeArrowheads="1"/>
          </p:cNvSpPr>
          <p:nvPr/>
        </p:nvSpPr>
        <p:spPr bwMode="auto">
          <a:xfrm>
            <a:off x="925513" y="685800"/>
            <a:ext cx="5006975" cy="3430588"/>
          </a:xfrm>
          <a:prstGeom prst="rect">
            <a:avLst/>
          </a:prstGeom>
          <a:solidFill>
            <a:srgbClr val="FFFFFF"/>
          </a:solidFill>
          <a:ln w="9360">
            <a:solidFill>
              <a:srgbClr val="000000"/>
            </a:solidFill>
            <a:miter lim="800000"/>
            <a:headEnd/>
            <a:tailEnd/>
          </a:ln>
        </p:spPr>
        <p:txBody>
          <a:bodyPr wrap="none" lIns="87476" tIns="43738" rIns="87476" bIns="43738" anchor="ctr"/>
          <a:lstStyle/>
          <a:p>
            <a:pPr defTabSz="844550">
              <a:buClr>
                <a:srgbClr val="000000"/>
              </a:buClr>
              <a:buSzPct val="100000"/>
              <a:buFont typeface="Times New Roman" pitchFamily="18" charset="0"/>
              <a:buNone/>
            </a:pPr>
            <a:endParaRPr lang="en-US" sz="1700">
              <a:solidFill>
                <a:schemeClr val="bg1"/>
              </a:solidFill>
              <a:ea typeface="MS Gothic" pitchFamily="49" charset="-128"/>
            </a:endParaRPr>
          </a:p>
        </p:txBody>
      </p:sp>
      <p:sp>
        <p:nvSpPr>
          <p:cNvPr id="67588" name="Rectangle 4"/>
          <p:cNvSpPr>
            <a:spLocks noRot="1" noChangeArrowheads="1" noTextEdit="1"/>
          </p:cNvSpPr>
          <p:nvPr>
            <p:ph type="sldImg"/>
          </p:nvPr>
        </p:nvSpPr>
        <p:spPr bwMode="auto">
          <a:xfrm>
            <a:off x="661988" y="325438"/>
            <a:ext cx="5535612" cy="4151312"/>
          </a:xfrm>
          <a:noFill/>
          <a:ln>
            <a:solidFill>
              <a:srgbClr val="000000"/>
            </a:solidFill>
            <a:miter lim="800000"/>
            <a:headEnd/>
            <a:tailEnd/>
          </a:ln>
        </p:spPr>
      </p:sp>
      <p:sp>
        <p:nvSpPr>
          <p:cNvPr id="67589" name="Rectangle 5"/>
          <p:cNvSpPr>
            <a:spLocks noGrp="1" noChangeArrowheads="1"/>
          </p:cNvSpPr>
          <p:nvPr>
            <p:ph type="body" idx="1"/>
          </p:nvPr>
        </p:nvSpPr>
        <p:spPr bwMode="auto">
          <a:xfrm>
            <a:off x="150813" y="5095875"/>
            <a:ext cx="6477000" cy="3419475"/>
          </a:xfrm>
          <a:noFill/>
        </p:spPr>
        <p:txBody>
          <a:bodyPr wrap="square" lIns="90715" tIns="45357" rIns="90715" bIns="45357" numCol="1" anchor="t" anchorCtr="0" compatLnSpc="1">
            <a:prstTxWarp prst="textNoShape">
              <a:avLst/>
            </a:prstTxWarp>
          </a:bodyPr>
          <a:lstStyle/>
          <a:p>
            <a:pPr eaLnBrk="1" hangingPunct="1">
              <a:lnSpc>
                <a:spcPct val="90000"/>
              </a:lnSpc>
              <a:buClr>
                <a:srgbClr val="FF0000"/>
              </a:buClr>
              <a:buFont typeface="Wingdings" pitchFamily="2" charset="2"/>
              <a:buChar char="ü"/>
            </a:pPr>
            <a:r>
              <a:rPr lang="fr-FR" smtClean="0">
                <a:ea typeface="MS PGothic" pitchFamily="34" charset="-128"/>
              </a:rPr>
              <a:t> </a:t>
            </a:r>
            <a:r>
              <a:rPr lang="fr-FR" b="1" u="sng" smtClean="0">
                <a:solidFill>
                  <a:schemeClr val="tx2"/>
                </a:solidFill>
                <a:ea typeface="MS PGothic" pitchFamily="34" charset="-128"/>
              </a:rPr>
              <a:t>MOU </a:t>
            </a:r>
            <a:r>
              <a:rPr lang="en-US" b="1" u="sng" smtClean="0">
                <a:solidFill>
                  <a:schemeClr val="tx2"/>
                </a:solidFill>
                <a:ea typeface="MS PGothic" pitchFamily="34" charset="-128"/>
              </a:rPr>
              <a:t>signé le 06/01/2010 :</a:t>
            </a:r>
            <a:r>
              <a:rPr lang="en-US" b="1" smtClean="0">
                <a:solidFill>
                  <a:srgbClr val="2702AE"/>
                </a:solidFill>
                <a:ea typeface="MS PGothic" pitchFamily="34" charset="-128"/>
              </a:rPr>
              <a:t> </a:t>
            </a:r>
            <a:r>
              <a:rPr lang="fr-FR" b="1" smtClean="0">
                <a:solidFill>
                  <a:srgbClr val="2702AE"/>
                </a:solidFill>
                <a:ea typeface="MS PGothic" pitchFamily="34" charset="-128"/>
              </a:rPr>
              <a:t>Objectifs et Action Plan, Road Safety Team &amp; Group, Induction Session, 2 corridors initiaux </a:t>
            </a:r>
            <a:r>
              <a:rPr lang="en-US" b="1" smtClean="0">
                <a:solidFill>
                  <a:srgbClr val="2702AE"/>
                </a:solidFill>
                <a:ea typeface="MS PGothic" pitchFamily="34" charset="-128"/>
              </a:rPr>
              <a:t>     </a:t>
            </a:r>
          </a:p>
          <a:p>
            <a:pPr eaLnBrk="1" hangingPunct="1">
              <a:lnSpc>
                <a:spcPct val="90000"/>
              </a:lnSpc>
              <a:buClr>
                <a:srgbClr val="FF0000"/>
              </a:buClr>
              <a:buFont typeface="Wingdings" pitchFamily="2" charset="2"/>
              <a:buChar char="ü"/>
            </a:pPr>
            <a:r>
              <a:rPr lang="en-US" altLang="zh-CN" b="1" smtClean="0">
                <a:solidFill>
                  <a:srgbClr val="2702AE"/>
                </a:solidFill>
                <a:ea typeface="MS PGothic" pitchFamily="34" charset="-128"/>
              </a:rPr>
              <a:t> </a:t>
            </a:r>
            <a:r>
              <a:rPr lang="en-US" altLang="zh-CN" b="1" u="sng" smtClean="0">
                <a:solidFill>
                  <a:schemeClr val="tx2"/>
                </a:solidFill>
                <a:ea typeface="MS PGothic" pitchFamily="34" charset="-128"/>
              </a:rPr>
              <a:t>Northern Corridor :</a:t>
            </a:r>
            <a:r>
              <a:rPr lang="en-US" altLang="zh-CN" b="1" smtClean="0">
                <a:solidFill>
                  <a:srgbClr val="2702AE"/>
                </a:solidFill>
                <a:ea typeface="MS PGothic" pitchFamily="34" charset="-128"/>
              </a:rPr>
              <a:t> </a:t>
            </a:r>
          </a:p>
          <a:p>
            <a:pPr lvl="1" eaLnBrk="1" hangingPunct="1">
              <a:lnSpc>
                <a:spcPct val="90000"/>
              </a:lnSpc>
              <a:buClr>
                <a:schemeClr val="hlink"/>
              </a:buClr>
              <a:buFont typeface="Wingdings" pitchFamily="2" charset="2"/>
              <a:buChar char="Ø"/>
            </a:pPr>
            <a:r>
              <a:rPr lang="en-US" altLang="zh-CN" b="1" smtClean="0">
                <a:solidFill>
                  <a:srgbClr val="2702AE"/>
                </a:solidFill>
                <a:ea typeface="MS PGothic" pitchFamily="34" charset="-128"/>
              </a:rPr>
              <a:t>Project Implementation Entity: Réflexions en cours</a:t>
            </a:r>
          </a:p>
          <a:p>
            <a:pPr lvl="1" eaLnBrk="1" hangingPunct="1">
              <a:lnSpc>
                <a:spcPct val="90000"/>
              </a:lnSpc>
              <a:buClr>
                <a:schemeClr val="hlink"/>
              </a:buClr>
              <a:buFont typeface="Wingdings" pitchFamily="2" charset="2"/>
              <a:buChar char="Ø"/>
            </a:pPr>
            <a:r>
              <a:rPr lang="en-US" altLang="zh-CN" b="1" smtClean="0">
                <a:solidFill>
                  <a:srgbClr val="2702AE"/>
                </a:solidFill>
                <a:ea typeface="MS PGothic" pitchFamily="34" charset="-128"/>
              </a:rPr>
              <a:t>Name, Logo and Signature: Options envisagées, attente entité </a:t>
            </a:r>
          </a:p>
          <a:p>
            <a:pPr lvl="1" eaLnBrk="1" hangingPunct="1">
              <a:lnSpc>
                <a:spcPct val="90000"/>
              </a:lnSpc>
              <a:buClr>
                <a:schemeClr val="hlink"/>
              </a:buClr>
              <a:buFont typeface="Wingdings" pitchFamily="2" charset="2"/>
              <a:buChar char="Ø"/>
            </a:pPr>
            <a:r>
              <a:rPr lang="fr-FR" b="1" smtClean="0">
                <a:solidFill>
                  <a:srgbClr val="2702AE"/>
                </a:solidFill>
                <a:ea typeface="MS PGothic" pitchFamily="34" charset="-128"/>
              </a:rPr>
              <a:t>Staffing: Faits: Total (1+1) – WB (RSS) – Contraintes juridiques – recrutement par entité</a:t>
            </a:r>
          </a:p>
          <a:p>
            <a:pPr lvl="1" eaLnBrk="1" hangingPunct="1">
              <a:lnSpc>
                <a:spcPct val="90000"/>
              </a:lnSpc>
              <a:buClr>
                <a:schemeClr val="hlink"/>
              </a:buClr>
              <a:buFont typeface="Wingdings" pitchFamily="2" charset="2"/>
              <a:buChar char="Ø"/>
            </a:pPr>
            <a:r>
              <a:rPr lang="fr-FR" b="1" smtClean="0">
                <a:solidFill>
                  <a:srgbClr val="2702AE"/>
                </a:solidFill>
                <a:ea typeface="MS PGothic" pitchFamily="34" charset="-128"/>
              </a:rPr>
              <a:t>Offices Accommodation: Travaux en cours de finalisation + IT et autres prestations</a:t>
            </a:r>
            <a:endParaRPr lang="en-US" altLang="zh-CN" b="1" smtClean="0">
              <a:solidFill>
                <a:srgbClr val="2702AE"/>
              </a:solidFill>
              <a:ea typeface="MS PGothic" pitchFamily="34" charset="-128"/>
            </a:endParaRPr>
          </a:p>
          <a:p>
            <a:pPr lvl="1" eaLnBrk="1" hangingPunct="1">
              <a:lnSpc>
                <a:spcPct val="90000"/>
              </a:lnSpc>
              <a:buClr>
                <a:schemeClr val="hlink"/>
              </a:buClr>
              <a:buFont typeface="Wingdings" pitchFamily="2" charset="2"/>
              <a:buChar char="Ø"/>
            </a:pPr>
            <a:r>
              <a:rPr lang="fr-FR" b="1" smtClean="0">
                <a:solidFill>
                  <a:srgbClr val="2702AE"/>
                </a:solidFill>
                <a:ea typeface="MS PGothic" pitchFamily="34" charset="-128"/>
              </a:rPr>
              <a:t>Action Plan &amp; </a:t>
            </a:r>
            <a:r>
              <a:rPr lang="en-US" b="1" smtClean="0">
                <a:solidFill>
                  <a:srgbClr val="2702AE"/>
                </a:solidFill>
                <a:ea typeface="MS PGothic" pitchFamily="34" charset="-128"/>
              </a:rPr>
              <a:t>Induction Program: Draft en cours d’élaboration par Département Transport WB + GRSF – A finaliser en Mars + Session d’induction, formation et installation du 1er Groupe sous forme de séminaire animé conjointement par WB + Consultants &amp; Total – Se poursuivra par un séminaire de mobilisation du secteur privé avec implication du Road Safety Group </a:t>
            </a:r>
          </a:p>
          <a:p>
            <a:pPr lvl="1" eaLnBrk="1" hangingPunct="1">
              <a:lnSpc>
                <a:spcPct val="90000"/>
              </a:lnSpc>
              <a:buClr>
                <a:schemeClr val="hlink"/>
              </a:buClr>
              <a:buFont typeface="Wingdings" pitchFamily="2" charset="2"/>
              <a:buChar char="Ø"/>
            </a:pPr>
            <a:r>
              <a:rPr lang="en-US" b="1" smtClean="0">
                <a:solidFill>
                  <a:srgbClr val="2702AE"/>
                </a:solidFill>
                <a:ea typeface="MS PGothic" pitchFamily="34" charset="-128"/>
              </a:rPr>
              <a:t>Official Launch of the project : Envisagé pour Mars / Avril</a:t>
            </a:r>
          </a:p>
          <a:p>
            <a:pPr eaLnBrk="1" hangingPunct="1">
              <a:lnSpc>
                <a:spcPct val="90000"/>
              </a:lnSpc>
              <a:buClr>
                <a:schemeClr val="accent2"/>
              </a:buClr>
              <a:buFont typeface="Wingdings" pitchFamily="2" charset="2"/>
              <a:buChar char="ü"/>
            </a:pPr>
            <a:r>
              <a:rPr lang="fr-FR" b="1" smtClean="0">
                <a:solidFill>
                  <a:srgbClr val="2702AE"/>
                </a:solidFill>
                <a:ea typeface="MS PGothic" pitchFamily="34" charset="-128"/>
              </a:rPr>
              <a:t> </a:t>
            </a:r>
            <a:r>
              <a:rPr lang="fr-FR" b="1" u="sng" smtClean="0">
                <a:solidFill>
                  <a:schemeClr val="tx2"/>
                </a:solidFill>
                <a:ea typeface="MS PGothic" pitchFamily="34" charset="-128"/>
              </a:rPr>
              <a:t>Central Africa Corridor</a:t>
            </a:r>
          </a:p>
          <a:p>
            <a:pPr lvl="1" eaLnBrk="1" hangingPunct="1">
              <a:lnSpc>
                <a:spcPct val="90000"/>
              </a:lnSpc>
              <a:buClr>
                <a:schemeClr val="hlink"/>
              </a:buClr>
              <a:buFont typeface="Wingdings" pitchFamily="2" charset="2"/>
              <a:buChar char="Ø"/>
            </a:pPr>
            <a:r>
              <a:rPr lang="fr-FR" b="1" smtClean="0">
                <a:solidFill>
                  <a:srgbClr val="2702AE"/>
                </a:solidFill>
                <a:ea typeface="MS PGothic" pitchFamily="34" charset="-128"/>
              </a:rPr>
              <a:t>Preliminary Contacts  </a:t>
            </a:r>
          </a:p>
          <a:p>
            <a:pPr lvl="1" eaLnBrk="1" hangingPunct="1">
              <a:lnSpc>
                <a:spcPct val="90000"/>
              </a:lnSpc>
              <a:buClr>
                <a:schemeClr val="hlink"/>
              </a:buClr>
              <a:buFont typeface="Wingdings" pitchFamily="2" charset="2"/>
              <a:buChar char="Ø"/>
            </a:pPr>
            <a:r>
              <a:rPr lang="fr-FR" b="1" smtClean="0">
                <a:solidFill>
                  <a:srgbClr val="2702AE"/>
                </a:solidFill>
                <a:ea typeface="MS PGothic" pitchFamily="34" charset="-128"/>
              </a:rPr>
              <a:t>Exploratory visit envisaged</a:t>
            </a:r>
            <a:endParaRPr lang="en-US" b="1" smtClean="0">
              <a:solidFill>
                <a:srgbClr val="2702AE"/>
              </a:solidFill>
              <a:ea typeface="MS PGothic" pitchFamily="34" charset="-128"/>
            </a:endParaRPr>
          </a:p>
        </p:txBody>
      </p:sp>
      <p:sp>
        <p:nvSpPr>
          <p:cNvPr id="67590" name="Rectangle 2"/>
          <p:cNvSpPr>
            <a:spLocks noChangeArrowheads="1"/>
          </p:cNvSpPr>
          <p:nvPr>
            <p:ph type="body"/>
          </p:nvPr>
        </p:nvSpPr>
        <p:spPr bwMode="auto">
          <a:xfrm>
            <a:off x="685800" y="4344988"/>
            <a:ext cx="5467350" cy="4181475"/>
          </a:xfrm>
          <a:noFill/>
        </p:spPr>
        <p:txBody>
          <a:bodyPr wrap="none" lIns="86098" tIns="44771" rIns="86098" bIns="44771" numCol="1" anchor="ctr" anchorCtr="0" compatLnSpc="1">
            <a:prstTxWarp prst="textNoShape">
              <a:avLst/>
            </a:prstTxWarp>
          </a:bodyPr>
          <a:lstStyle/>
          <a:p>
            <a:pPr defTabSz="473075" eaLnBrk="1" hangingPunct="1"/>
            <a:endParaRPr lang="en-US" smtClean="0">
              <a:ea typeface="MS PGothic"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20"/>
          <p:cNvSpPr txBox="1">
            <a:spLocks noGrp="1" noChangeArrowheads="1"/>
          </p:cNvSpPr>
          <p:nvPr/>
        </p:nvSpPr>
        <p:spPr bwMode="auto">
          <a:xfrm>
            <a:off x="3886200" y="8685213"/>
            <a:ext cx="2949575" cy="438150"/>
          </a:xfrm>
          <a:prstGeom prst="rect">
            <a:avLst/>
          </a:prstGeom>
          <a:noFill/>
          <a:ln w="9525">
            <a:noFill/>
            <a:round/>
            <a:headEnd/>
            <a:tailEnd/>
          </a:ln>
        </p:spPr>
        <p:txBody>
          <a:bodyPr lIns="86098" tIns="44771" rIns="86098" bIns="44771" anchor="b"/>
          <a:lstStyle/>
          <a:p>
            <a:pPr algn="r" defTabSz="436563">
              <a:buClr>
                <a:srgbClr val="000000"/>
              </a:buClr>
              <a:buSzPct val="100000"/>
              <a:tabLst>
                <a:tab pos="692150" algn="l"/>
                <a:tab pos="1384300" algn="l"/>
                <a:tab pos="2076450" algn="l"/>
                <a:tab pos="2770188" algn="l"/>
              </a:tabLst>
            </a:pPr>
            <a:fld id="{2FD901D1-039F-4E04-B873-F26B895FD54F}" type="slidenum">
              <a:rPr lang="en-US" sz="1100">
                <a:solidFill>
                  <a:srgbClr val="000000"/>
                </a:solidFill>
                <a:latin typeface="Times New Roman" pitchFamily="18" charset="0"/>
                <a:ea typeface="MS Gothic" pitchFamily="49" charset="-128"/>
              </a:rPr>
              <a:pPr algn="r" defTabSz="436563">
                <a:buClr>
                  <a:srgbClr val="000000"/>
                </a:buClr>
                <a:buSzPct val="100000"/>
                <a:tabLst>
                  <a:tab pos="692150" algn="l"/>
                  <a:tab pos="1384300" algn="l"/>
                  <a:tab pos="2076450" algn="l"/>
                  <a:tab pos="2770188" algn="l"/>
                </a:tabLst>
              </a:pPr>
              <a:t>27</a:t>
            </a:fld>
            <a:endParaRPr lang="en-US" sz="1100">
              <a:solidFill>
                <a:srgbClr val="000000"/>
              </a:solidFill>
              <a:latin typeface="Times New Roman" pitchFamily="18" charset="0"/>
              <a:ea typeface="MS Gothic" pitchFamily="49" charset="-128"/>
            </a:endParaRPr>
          </a:p>
        </p:txBody>
      </p:sp>
      <p:sp>
        <p:nvSpPr>
          <p:cNvPr id="68611" name="Text Box 1"/>
          <p:cNvSpPr txBox="1">
            <a:spLocks noChangeArrowheads="1"/>
          </p:cNvSpPr>
          <p:nvPr/>
        </p:nvSpPr>
        <p:spPr bwMode="auto">
          <a:xfrm>
            <a:off x="925513" y="685800"/>
            <a:ext cx="5006975" cy="3430588"/>
          </a:xfrm>
          <a:prstGeom prst="rect">
            <a:avLst/>
          </a:prstGeom>
          <a:solidFill>
            <a:srgbClr val="FFFFFF"/>
          </a:solidFill>
          <a:ln w="9360">
            <a:solidFill>
              <a:srgbClr val="000000"/>
            </a:solidFill>
            <a:miter lim="800000"/>
            <a:headEnd/>
            <a:tailEnd/>
          </a:ln>
        </p:spPr>
        <p:txBody>
          <a:bodyPr wrap="none" lIns="87476" tIns="43738" rIns="87476" bIns="43738" anchor="ctr"/>
          <a:lstStyle/>
          <a:p>
            <a:pPr defTabSz="844550">
              <a:buClr>
                <a:srgbClr val="000000"/>
              </a:buClr>
              <a:buSzPct val="100000"/>
              <a:buFont typeface="Times New Roman" pitchFamily="18" charset="0"/>
              <a:buNone/>
            </a:pPr>
            <a:endParaRPr lang="en-US" sz="1700">
              <a:solidFill>
                <a:schemeClr val="bg1"/>
              </a:solidFill>
              <a:ea typeface="MS Gothic" pitchFamily="49" charset="-128"/>
            </a:endParaRPr>
          </a:p>
        </p:txBody>
      </p:sp>
      <p:sp>
        <p:nvSpPr>
          <p:cNvPr id="68612" name="Rectangle 6"/>
          <p:cNvSpPr>
            <a:spLocks noRot="1" noChangeArrowheads="1" noTextEdit="1"/>
          </p:cNvSpPr>
          <p:nvPr>
            <p:ph type="sldImg"/>
          </p:nvPr>
        </p:nvSpPr>
        <p:spPr bwMode="auto">
          <a:xfrm>
            <a:off x="661988" y="325438"/>
            <a:ext cx="5535612" cy="4151312"/>
          </a:xfrm>
          <a:noFill/>
          <a:ln>
            <a:solidFill>
              <a:srgbClr val="000000"/>
            </a:solidFill>
            <a:miter lim="800000"/>
            <a:headEnd/>
            <a:tailEnd/>
          </a:ln>
        </p:spPr>
      </p:sp>
      <p:sp>
        <p:nvSpPr>
          <p:cNvPr id="68613" name="Rectangle 7"/>
          <p:cNvSpPr>
            <a:spLocks noGrp="1" noChangeArrowheads="1"/>
          </p:cNvSpPr>
          <p:nvPr>
            <p:ph type="body" idx="1"/>
          </p:nvPr>
        </p:nvSpPr>
        <p:spPr bwMode="auto">
          <a:xfrm>
            <a:off x="382588" y="4557713"/>
            <a:ext cx="6092825" cy="3419475"/>
          </a:xfrm>
          <a:noFill/>
        </p:spPr>
        <p:txBody>
          <a:bodyPr wrap="square" lIns="90715" tIns="45357" rIns="90715" bIns="45357" numCol="1" anchor="t" anchorCtr="0" compatLnSpc="1">
            <a:prstTxWarp prst="textNoShape">
              <a:avLst/>
            </a:prstTxWarp>
          </a:bodyPr>
          <a:lstStyle/>
          <a:p>
            <a:pPr marL="236538" indent="-236538" eaLnBrk="1" hangingPunct="1">
              <a:lnSpc>
                <a:spcPct val="80000"/>
              </a:lnSpc>
            </a:pPr>
            <a:endParaRPr lang="en-US" sz="1000" smtClean="0">
              <a:ea typeface="MS PGothic" pitchFamily="34" charset="-128"/>
            </a:endParaRPr>
          </a:p>
        </p:txBody>
      </p:sp>
      <p:sp>
        <p:nvSpPr>
          <p:cNvPr id="68614" name="Rectangle 2"/>
          <p:cNvSpPr>
            <a:spLocks noChangeArrowheads="1"/>
          </p:cNvSpPr>
          <p:nvPr>
            <p:ph type="body"/>
          </p:nvPr>
        </p:nvSpPr>
        <p:spPr bwMode="auto">
          <a:xfrm>
            <a:off x="417513" y="4589463"/>
            <a:ext cx="5467350" cy="4097337"/>
          </a:xfrm>
          <a:noFill/>
        </p:spPr>
        <p:txBody>
          <a:bodyPr wrap="none" lIns="86098" tIns="44771" rIns="86098" bIns="44771" numCol="1" anchor="ctr" anchorCtr="0" compatLnSpc="1">
            <a:prstTxWarp prst="textNoShape">
              <a:avLst/>
            </a:prstTxWarp>
          </a:bodyPr>
          <a:lstStyle/>
          <a:p>
            <a:pPr defTabSz="473075" eaLnBrk="1" hangingPunct="1"/>
            <a:endParaRPr lang="en-US" smtClean="0">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B9FB628-70CB-4DA2-89ED-0E4155822126}"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20"/>
          <p:cNvSpPr txBox="1">
            <a:spLocks noGrp="1" noChangeArrowheads="1"/>
          </p:cNvSpPr>
          <p:nvPr/>
        </p:nvSpPr>
        <p:spPr bwMode="auto">
          <a:xfrm>
            <a:off x="3886200" y="8685213"/>
            <a:ext cx="2949575" cy="438150"/>
          </a:xfrm>
          <a:prstGeom prst="rect">
            <a:avLst/>
          </a:prstGeom>
          <a:noFill/>
          <a:ln w="9525">
            <a:noFill/>
            <a:round/>
            <a:headEnd/>
            <a:tailEnd/>
          </a:ln>
        </p:spPr>
        <p:txBody>
          <a:bodyPr lIns="86098" tIns="44771" rIns="86098" bIns="44771" anchor="b"/>
          <a:lstStyle/>
          <a:p>
            <a:pPr algn="r" defTabSz="436563">
              <a:buClr>
                <a:srgbClr val="000000"/>
              </a:buClr>
              <a:buSzPct val="100000"/>
              <a:tabLst>
                <a:tab pos="692150" algn="l"/>
                <a:tab pos="1384300" algn="l"/>
                <a:tab pos="2076450" algn="l"/>
                <a:tab pos="2770188" algn="l"/>
              </a:tabLst>
            </a:pPr>
            <a:fld id="{2A96BE60-33C6-41F5-BC93-69B1CE5DEC82}" type="slidenum">
              <a:rPr lang="en-US" sz="1100">
                <a:solidFill>
                  <a:srgbClr val="000000"/>
                </a:solidFill>
                <a:latin typeface="Times New Roman" pitchFamily="18" charset="0"/>
                <a:ea typeface="MS Gothic" pitchFamily="49" charset="-128"/>
              </a:rPr>
              <a:pPr algn="r" defTabSz="436563">
                <a:buClr>
                  <a:srgbClr val="000000"/>
                </a:buClr>
                <a:buSzPct val="100000"/>
                <a:tabLst>
                  <a:tab pos="692150" algn="l"/>
                  <a:tab pos="1384300" algn="l"/>
                  <a:tab pos="2076450" algn="l"/>
                  <a:tab pos="2770188" algn="l"/>
                </a:tabLst>
              </a:pPr>
              <a:t>4</a:t>
            </a:fld>
            <a:endParaRPr lang="en-US" sz="1100">
              <a:solidFill>
                <a:srgbClr val="000000"/>
              </a:solidFill>
              <a:latin typeface="Times New Roman" pitchFamily="18" charset="0"/>
              <a:ea typeface="MS Gothic" pitchFamily="49" charset="-128"/>
            </a:endParaRPr>
          </a:p>
        </p:txBody>
      </p:sp>
      <p:sp>
        <p:nvSpPr>
          <p:cNvPr id="45059" name="Text Box 1"/>
          <p:cNvSpPr txBox="1">
            <a:spLocks noChangeArrowheads="1"/>
          </p:cNvSpPr>
          <p:nvPr/>
        </p:nvSpPr>
        <p:spPr bwMode="auto">
          <a:xfrm>
            <a:off x="925513" y="685800"/>
            <a:ext cx="5006975" cy="3430588"/>
          </a:xfrm>
          <a:prstGeom prst="rect">
            <a:avLst/>
          </a:prstGeom>
          <a:solidFill>
            <a:srgbClr val="FFFFFF"/>
          </a:solidFill>
          <a:ln w="9360">
            <a:solidFill>
              <a:srgbClr val="000000"/>
            </a:solidFill>
            <a:miter lim="800000"/>
            <a:headEnd/>
            <a:tailEnd/>
          </a:ln>
        </p:spPr>
        <p:txBody>
          <a:bodyPr wrap="none" lIns="87476" tIns="43738" rIns="87476" bIns="43738" anchor="ctr"/>
          <a:lstStyle/>
          <a:p>
            <a:pPr defTabSz="844550">
              <a:buClr>
                <a:srgbClr val="000000"/>
              </a:buClr>
              <a:buSzPct val="100000"/>
              <a:buFont typeface="Times New Roman" pitchFamily="18" charset="0"/>
              <a:buNone/>
            </a:pPr>
            <a:endParaRPr lang="en-US" sz="1700">
              <a:solidFill>
                <a:schemeClr val="bg1"/>
              </a:solidFill>
              <a:ea typeface="MS Gothic" pitchFamily="49" charset="-128"/>
            </a:endParaRPr>
          </a:p>
        </p:txBody>
      </p:sp>
      <p:sp>
        <p:nvSpPr>
          <p:cNvPr id="45060" name="Rectangle 6"/>
          <p:cNvSpPr>
            <a:spLocks noRot="1" noChangeArrowheads="1" noTextEdit="1"/>
          </p:cNvSpPr>
          <p:nvPr>
            <p:ph type="sldImg"/>
          </p:nvPr>
        </p:nvSpPr>
        <p:spPr bwMode="auto">
          <a:xfrm>
            <a:off x="661988" y="325438"/>
            <a:ext cx="5535612" cy="4151312"/>
          </a:xfrm>
          <a:noFill/>
          <a:ln>
            <a:solidFill>
              <a:srgbClr val="000000"/>
            </a:solidFill>
            <a:miter lim="800000"/>
            <a:headEnd/>
            <a:tailEnd/>
          </a:ln>
        </p:spPr>
      </p:sp>
      <p:sp>
        <p:nvSpPr>
          <p:cNvPr id="45061" name="Rectangle 7"/>
          <p:cNvSpPr>
            <a:spLocks noGrp="1" noChangeArrowheads="1"/>
          </p:cNvSpPr>
          <p:nvPr>
            <p:ph type="body" idx="1"/>
          </p:nvPr>
        </p:nvSpPr>
        <p:spPr bwMode="auto">
          <a:xfrm>
            <a:off x="303213" y="4581525"/>
            <a:ext cx="6096000" cy="3419475"/>
          </a:xfrm>
          <a:noFill/>
        </p:spPr>
        <p:txBody>
          <a:bodyPr wrap="square" lIns="90715" tIns="45357" rIns="90715" bIns="45357" numCol="1" anchor="t" anchorCtr="0" compatLnSpc="1">
            <a:prstTxWarp prst="textNoShape">
              <a:avLst/>
            </a:prstTxWarp>
          </a:bodyPr>
          <a:lstStyle/>
          <a:p>
            <a:pPr eaLnBrk="1" hangingPunct="1">
              <a:buFont typeface="Wingdings" pitchFamily="2" charset="2"/>
              <a:buNone/>
            </a:pPr>
            <a:endParaRPr lang="fr-FR" b="1" smtClean="0">
              <a:solidFill>
                <a:srgbClr val="FF0000"/>
              </a:solidFill>
              <a:ea typeface="MS PGothic" pitchFamily="34" charset="-128"/>
            </a:endParaRPr>
          </a:p>
          <a:p>
            <a:pPr eaLnBrk="1" hangingPunct="1">
              <a:buFont typeface="Wingdings" pitchFamily="2" charset="2"/>
              <a:buNone/>
            </a:pPr>
            <a:endParaRPr lang="fr-FR" b="1" smtClean="0">
              <a:solidFill>
                <a:srgbClr val="FF0000"/>
              </a:solidFill>
              <a:ea typeface="MS PGothic" pitchFamily="34" charset="-128"/>
            </a:endParaRPr>
          </a:p>
          <a:p>
            <a:pPr eaLnBrk="1" hangingPunct="1">
              <a:buFont typeface="Wingdings" pitchFamily="2" charset="2"/>
              <a:buNone/>
            </a:pPr>
            <a:r>
              <a:rPr lang="fr-FR" b="1" smtClean="0">
                <a:solidFill>
                  <a:srgbClr val="BF6409"/>
                </a:solidFill>
                <a:ea typeface="MS PGothic" pitchFamily="34" charset="-128"/>
              </a:rPr>
              <a:t>MPF:</a:t>
            </a:r>
          </a:p>
          <a:p>
            <a:pPr eaLnBrk="1" hangingPunct="1">
              <a:buFont typeface="Wingdings" pitchFamily="2" charset="2"/>
              <a:buNone/>
            </a:pPr>
            <a:r>
              <a:rPr lang="fr-FR" b="1" smtClean="0">
                <a:solidFill>
                  <a:srgbClr val="BF6409"/>
                </a:solidFill>
                <a:ea typeface="MS PGothic" pitchFamily="34" charset="-128"/>
              </a:rPr>
              <a:t>Pour Total la RS représente à la fois une condition de compétitivité, un centre d’excellence et un sujet optimum de relation extérieures</a:t>
            </a:r>
          </a:p>
          <a:p>
            <a:pPr eaLnBrk="1" hangingPunct="1">
              <a:buFont typeface="Wingdings" pitchFamily="2" charset="2"/>
              <a:buNone/>
            </a:pPr>
            <a:r>
              <a:rPr lang="fr-FR" b="1" smtClean="0">
                <a:solidFill>
                  <a:srgbClr val="BF6409"/>
                </a:solidFill>
                <a:ea typeface="MS PGothic" pitchFamily="34" charset="-128"/>
              </a:rPr>
              <a:t>Pour la BM, la RS </a:t>
            </a:r>
          </a:p>
          <a:p>
            <a:pPr eaLnBrk="1" hangingPunct="1">
              <a:buFont typeface="Wingdings" pitchFamily="2" charset="2"/>
              <a:buNone/>
            </a:pPr>
            <a:r>
              <a:rPr lang="fr-FR" b="1" smtClean="0">
                <a:solidFill>
                  <a:srgbClr val="BF6409"/>
                </a:solidFill>
                <a:ea typeface="MS PGothic" pitchFamily="34" charset="-128"/>
              </a:rPr>
              <a:t> - est un mandat et tout retard dans la mise à jour des pratique est un risque en terme d’image et de crédibilité (liability) </a:t>
            </a:r>
          </a:p>
          <a:p>
            <a:pPr eaLnBrk="1" hangingPunct="1">
              <a:buFont typeface="Wingdings" pitchFamily="2" charset="2"/>
              <a:buNone/>
            </a:pPr>
            <a:r>
              <a:rPr lang="fr-FR" b="1" smtClean="0">
                <a:solidFill>
                  <a:srgbClr val="BF6409"/>
                </a:solidFill>
                <a:ea typeface="MS PGothic" pitchFamily="34" charset="-128"/>
              </a:rPr>
              <a:t> - est liée à d’autres agenda tels que la réduction de la pauvreté et la compétitivité </a:t>
            </a:r>
          </a:p>
          <a:p>
            <a:pPr eaLnBrk="1" hangingPunct="1">
              <a:buFont typeface="Wingdings" pitchFamily="2" charset="2"/>
              <a:buNone/>
            </a:pPr>
            <a:r>
              <a:rPr lang="fr-FR" b="1" smtClean="0">
                <a:solidFill>
                  <a:srgbClr val="BF6409"/>
                </a:solidFill>
                <a:ea typeface="MS PGothic" pitchFamily="34" charset="-128"/>
              </a:rPr>
              <a:t> - est une dimension de l’agenda « environnement et changement climatique »</a:t>
            </a:r>
          </a:p>
          <a:p>
            <a:pPr eaLnBrk="1" hangingPunct="1">
              <a:buFont typeface="Wingdings" pitchFamily="2" charset="2"/>
              <a:buNone/>
            </a:pPr>
            <a:r>
              <a:rPr lang="fr-FR" b="1" smtClean="0">
                <a:solidFill>
                  <a:srgbClr val="BF6409"/>
                </a:solidFill>
                <a:ea typeface="MS PGothic" pitchFamily="34" charset="-128"/>
              </a:rPr>
              <a:t> - est un des rares sujets propice au PPP</a:t>
            </a:r>
          </a:p>
          <a:p>
            <a:pPr eaLnBrk="1" hangingPunct="1">
              <a:buFont typeface="Wingdings" pitchFamily="2" charset="2"/>
              <a:buNone/>
            </a:pPr>
            <a:endParaRPr lang="fr-FR" b="1" smtClean="0">
              <a:solidFill>
                <a:srgbClr val="FF0000"/>
              </a:solidFill>
              <a:ea typeface="MS PGothic" pitchFamily="34" charset="-128"/>
            </a:endParaRPr>
          </a:p>
          <a:p>
            <a:pPr eaLnBrk="1" hangingPunct="1">
              <a:buFont typeface="Wingdings" pitchFamily="2" charset="2"/>
              <a:buNone/>
            </a:pPr>
            <a:r>
              <a:rPr lang="fr-FR" b="1" smtClean="0">
                <a:solidFill>
                  <a:srgbClr val="BF6409"/>
                </a:solidFill>
                <a:ea typeface="MS PGothic" pitchFamily="34" charset="-128"/>
              </a:rPr>
              <a:t>La méthodologie choisie s’aligne sur les meilleures pratiques et sur la stratégie de développement de l’Afrique – axes et corridors</a:t>
            </a:r>
          </a:p>
          <a:p>
            <a:pPr eaLnBrk="1" hangingPunct="1">
              <a:buFont typeface="Wingdings" pitchFamily="2" charset="2"/>
              <a:buNone/>
            </a:pPr>
            <a:endParaRPr lang="fr-FR" b="1" smtClean="0">
              <a:solidFill>
                <a:srgbClr val="BF6409"/>
              </a:solidFill>
              <a:ea typeface="MS PGothic" pitchFamily="34" charset="-128"/>
            </a:endParaRPr>
          </a:p>
          <a:p>
            <a:pPr eaLnBrk="1" hangingPunct="1">
              <a:buFont typeface="Wingdings" pitchFamily="2" charset="2"/>
              <a:buNone/>
            </a:pPr>
            <a:r>
              <a:rPr lang="fr-FR" b="1" smtClean="0">
                <a:solidFill>
                  <a:srgbClr val="FF0000"/>
                </a:solidFill>
                <a:ea typeface="MS PGothic" pitchFamily="34" charset="-128"/>
              </a:rPr>
              <a:t>Hervé ALLIBERT: Léopold – Compte tenu du très grand nombre de Corridors en Afrique – Lequel servira de 1er support pour le déploiement de ce concept initié par la BM &amp; Total ?</a:t>
            </a:r>
          </a:p>
          <a:p>
            <a:pPr eaLnBrk="1" hangingPunct="1"/>
            <a:endParaRPr lang="en-US" smtClean="0">
              <a:ea typeface="MS PGothic"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20"/>
          <p:cNvSpPr txBox="1">
            <a:spLocks noGrp="1" noChangeArrowheads="1"/>
          </p:cNvSpPr>
          <p:nvPr/>
        </p:nvSpPr>
        <p:spPr bwMode="auto">
          <a:xfrm>
            <a:off x="3886200" y="8685213"/>
            <a:ext cx="2949575" cy="438150"/>
          </a:xfrm>
          <a:prstGeom prst="rect">
            <a:avLst/>
          </a:prstGeom>
          <a:noFill/>
          <a:ln w="9525">
            <a:noFill/>
            <a:round/>
            <a:headEnd/>
            <a:tailEnd/>
          </a:ln>
        </p:spPr>
        <p:txBody>
          <a:bodyPr lIns="86092" tIns="44769" rIns="86092" bIns="44769" anchor="b"/>
          <a:lstStyle/>
          <a:p>
            <a:pPr algn="r" defTabSz="436563">
              <a:buClr>
                <a:srgbClr val="000000"/>
              </a:buClr>
              <a:buSzPct val="100000"/>
              <a:tabLst>
                <a:tab pos="692150" algn="l"/>
                <a:tab pos="1384300" algn="l"/>
                <a:tab pos="2076450" algn="l"/>
                <a:tab pos="2768600" algn="l"/>
              </a:tabLst>
            </a:pPr>
            <a:fld id="{10D4C174-D3BC-4304-84F7-C8F251709096}" type="slidenum">
              <a:rPr lang="en-US" sz="1100">
                <a:solidFill>
                  <a:srgbClr val="000000"/>
                </a:solidFill>
                <a:latin typeface="MS PGothic" pitchFamily="34" charset="-128"/>
                <a:cs typeface="Times New Roman" pitchFamily="18" charset="0"/>
              </a:rPr>
              <a:pPr algn="r" defTabSz="436563">
                <a:buClr>
                  <a:srgbClr val="000000"/>
                </a:buClr>
                <a:buSzPct val="100000"/>
                <a:tabLst>
                  <a:tab pos="692150" algn="l"/>
                  <a:tab pos="1384300" algn="l"/>
                  <a:tab pos="2076450" algn="l"/>
                  <a:tab pos="2768600" algn="l"/>
                </a:tabLst>
              </a:pPr>
              <a:t>5</a:t>
            </a:fld>
            <a:endParaRPr lang="en-US" sz="1100">
              <a:solidFill>
                <a:srgbClr val="000000"/>
              </a:solidFill>
              <a:latin typeface="MS PGothic" pitchFamily="34" charset="-128"/>
              <a:cs typeface="Times New Roman" pitchFamily="18" charset="0"/>
            </a:endParaRPr>
          </a:p>
        </p:txBody>
      </p:sp>
      <p:sp>
        <p:nvSpPr>
          <p:cNvPr id="46083" name="Text Box 1"/>
          <p:cNvSpPr txBox="1">
            <a:spLocks noChangeArrowheads="1"/>
          </p:cNvSpPr>
          <p:nvPr/>
        </p:nvSpPr>
        <p:spPr bwMode="auto">
          <a:xfrm>
            <a:off x="925513" y="685800"/>
            <a:ext cx="5006975" cy="3430588"/>
          </a:xfrm>
          <a:prstGeom prst="rect">
            <a:avLst/>
          </a:prstGeom>
          <a:solidFill>
            <a:srgbClr val="FFFFFF"/>
          </a:solidFill>
          <a:ln w="9360">
            <a:solidFill>
              <a:srgbClr val="000000"/>
            </a:solidFill>
            <a:miter lim="800000"/>
            <a:headEnd/>
            <a:tailEnd/>
          </a:ln>
        </p:spPr>
        <p:txBody>
          <a:bodyPr wrap="none" lIns="87469" tIns="43735" rIns="87469" bIns="43735" anchor="ctr"/>
          <a:lstStyle/>
          <a:p>
            <a:pPr defTabSz="844550">
              <a:buClr>
                <a:srgbClr val="000000"/>
              </a:buClr>
              <a:buSzPct val="100000"/>
              <a:buFont typeface="MS PGothic" pitchFamily="34" charset="-128"/>
              <a:buNone/>
            </a:pPr>
            <a:endParaRPr lang="en-US" sz="1700">
              <a:solidFill>
                <a:schemeClr val="bg1"/>
              </a:solidFill>
              <a:cs typeface="Times New Roman" pitchFamily="18" charset="0"/>
            </a:endParaRPr>
          </a:p>
        </p:txBody>
      </p:sp>
      <p:sp>
        <p:nvSpPr>
          <p:cNvPr id="46084" name="Rectangle 4"/>
          <p:cNvSpPr>
            <a:spLocks noRot="1" noChangeArrowheads="1" noTextEdit="1"/>
          </p:cNvSpPr>
          <p:nvPr>
            <p:ph type="sldImg"/>
          </p:nvPr>
        </p:nvSpPr>
        <p:spPr bwMode="auto">
          <a:xfrm>
            <a:off x="661988" y="325438"/>
            <a:ext cx="5535612" cy="4151312"/>
          </a:xfrm>
          <a:noFill/>
          <a:ln>
            <a:solidFill>
              <a:srgbClr val="000000"/>
            </a:solidFill>
            <a:miter lim="800000"/>
            <a:headEnd/>
            <a:tailEnd/>
          </a:ln>
        </p:spPr>
      </p:sp>
      <p:sp>
        <p:nvSpPr>
          <p:cNvPr id="46085" name="Rectangle 5"/>
          <p:cNvSpPr>
            <a:spLocks noGrp="1" noChangeArrowheads="1"/>
          </p:cNvSpPr>
          <p:nvPr>
            <p:ph type="body" idx="1"/>
          </p:nvPr>
        </p:nvSpPr>
        <p:spPr bwMode="auto">
          <a:xfrm>
            <a:off x="150813" y="5095875"/>
            <a:ext cx="6477000" cy="3419475"/>
          </a:xfrm>
          <a:noFill/>
        </p:spPr>
        <p:txBody>
          <a:bodyPr wrap="square" lIns="88258" tIns="44129" rIns="88258" bIns="44129" numCol="1" anchor="t" anchorCtr="0" compatLnSpc="1">
            <a:prstTxWarp prst="textNoShape">
              <a:avLst/>
            </a:prstTxWarp>
          </a:bodyPr>
          <a:lstStyle/>
          <a:p>
            <a:pPr eaLnBrk="1" hangingPunct="1">
              <a:lnSpc>
                <a:spcPct val="90000"/>
              </a:lnSpc>
              <a:buClr>
                <a:srgbClr val="FF0000"/>
              </a:buClr>
              <a:buFont typeface="Wingdings" pitchFamily="2" charset="2"/>
              <a:buChar char="ü"/>
            </a:pPr>
            <a:r>
              <a:rPr lang="fr-FR" smtClean="0">
                <a:ea typeface="MS PGothic" pitchFamily="34" charset="-128"/>
              </a:rPr>
              <a:t> </a:t>
            </a:r>
            <a:r>
              <a:rPr lang="fr-FR" b="1" u="sng" smtClean="0">
                <a:solidFill>
                  <a:schemeClr val="tx2"/>
                </a:solidFill>
                <a:ea typeface="MS PGothic" pitchFamily="34" charset="-128"/>
              </a:rPr>
              <a:t>MOU </a:t>
            </a:r>
            <a:r>
              <a:rPr lang="en-US" b="1" u="sng" smtClean="0">
                <a:solidFill>
                  <a:schemeClr val="tx2"/>
                </a:solidFill>
                <a:ea typeface="MS PGothic" pitchFamily="34" charset="-128"/>
              </a:rPr>
              <a:t>signé le 06/01/2010 :</a:t>
            </a:r>
            <a:r>
              <a:rPr lang="en-US" b="1" smtClean="0">
                <a:solidFill>
                  <a:srgbClr val="2702AE"/>
                </a:solidFill>
                <a:ea typeface="MS PGothic" pitchFamily="34" charset="-128"/>
              </a:rPr>
              <a:t> </a:t>
            </a:r>
            <a:r>
              <a:rPr lang="fr-FR" b="1" smtClean="0">
                <a:solidFill>
                  <a:srgbClr val="2702AE"/>
                </a:solidFill>
                <a:ea typeface="MS PGothic" pitchFamily="34" charset="-128"/>
              </a:rPr>
              <a:t>Objectifs et Action Plan, Road Safety Team &amp; Group, Induction Session, 2 corridors initiaux </a:t>
            </a:r>
            <a:r>
              <a:rPr lang="en-US" b="1" smtClean="0">
                <a:solidFill>
                  <a:srgbClr val="2702AE"/>
                </a:solidFill>
                <a:ea typeface="MS PGothic" pitchFamily="34" charset="-128"/>
              </a:rPr>
              <a:t>     </a:t>
            </a:r>
          </a:p>
          <a:p>
            <a:pPr eaLnBrk="1" hangingPunct="1">
              <a:lnSpc>
                <a:spcPct val="90000"/>
              </a:lnSpc>
              <a:buClr>
                <a:srgbClr val="FF0000"/>
              </a:buClr>
              <a:buFont typeface="Wingdings" pitchFamily="2" charset="2"/>
              <a:buChar char="ü"/>
            </a:pPr>
            <a:r>
              <a:rPr lang="en-US" altLang="zh-CN" b="1" smtClean="0">
                <a:solidFill>
                  <a:srgbClr val="2702AE"/>
                </a:solidFill>
                <a:ea typeface="Arial Unicode MS" pitchFamily="34" charset="-128"/>
                <a:cs typeface="Arial Unicode MS" pitchFamily="34" charset="-128"/>
              </a:rPr>
              <a:t> </a:t>
            </a:r>
            <a:r>
              <a:rPr lang="en-US" altLang="zh-CN" b="1" u="sng" smtClean="0">
                <a:solidFill>
                  <a:schemeClr val="tx2"/>
                </a:solidFill>
                <a:ea typeface="Arial Unicode MS" pitchFamily="34" charset="-128"/>
                <a:cs typeface="Arial Unicode MS" pitchFamily="34" charset="-128"/>
              </a:rPr>
              <a:t>Northern Corridor :</a:t>
            </a:r>
            <a:r>
              <a:rPr lang="en-US" altLang="zh-CN" b="1" smtClean="0">
                <a:solidFill>
                  <a:srgbClr val="2702AE"/>
                </a:solidFill>
                <a:ea typeface="Arial Unicode MS" pitchFamily="34" charset="-128"/>
                <a:cs typeface="Arial Unicode MS" pitchFamily="34" charset="-128"/>
              </a:rPr>
              <a:t> </a:t>
            </a:r>
          </a:p>
          <a:p>
            <a:pPr lvl="1" eaLnBrk="1" hangingPunct="1">
              <a:lnSpc>
                <a:spcPct val="90000"/>
              </a:lnSpc>
              <a:buClr>
                <a:schemeClr val="hlink"/>
              </a:buClr>
              <a:buFont typeface="Wingdings" pitchFamily="2" charset="2"/>
              <a:buChar char="Ø"/>
            </a:pPr>
            <a:r>
              <a:rPr lang="en-US" altLang="zh-CN" b="1" smtClean="0">
                <a:solidFill>
                  <a:srgbClr val="2702AE"/>
                </a:solidFill>
                <a:ea typeface="Arial Unicode MS" pitchFamily="34" charset="-128"/>
                <a:cs typeface="Arial Unicode MS" pitchFamily="34" charset="-128"/>
              </a:rPr>
              <a:t>Project Implementation Entity: Réflexions en cours</a:t>
            </a:r>
          </a:p>
          <a:p>
            <a:pPr lvl="1" eaLnBrk="1" hangingPunct="1">
              <a:lnSpc>
                <a:spcPct val="90000"/>
              </a:lnSpc>
              <a:buClr>
                <a:schemeClr val="hlink"/>
              </a:buClr>
              <a:buFont typeface="Wingdings" pitchFamily="2" charset="2"/>
              <a:buChar char="Ø"/>
            </a:pPr>
            <a:r>
              <a:rPr lang="en-US" altLang="zh-CN" b="1" smtClean="0">
                <a:solidFill>
                  <a:srgbClr val="2702AE"/>
                </a:solidFill>
                <a:ea typeface="Arial Unicode MS" pitchFamily="34" charset="-128"/>
                <a:cs typeface="Arial Unicode MS" pitchFamily="34" charset="-128"/>
              </a:rPr>
              <a:t>Name, Logo and Signature: Options envisagées, attente entité </a:t>
            </a:r>
          </a:p>
          <a:p>
            <a:pPr lvl="1" eaLnBrk="1" hangingPunct="1">
              <a:lnSpc>
                <a:spcPct val="90000"/>
              </a:lnSpc>
              <a:buClr>
                <a:schemeClr val="hlink"/>
              </a:buClr>
              <a:buFont typeface="Wingdings" pitchFamily="2" charset="2"/>
              <a:buChar char="Ø"/>
            </a:pPr>
            <a:r>
              <a:rPr lang="fr-FR" b="1" smtClean="0">
                <a:solidFill>
                  <a:srgbClr val="2702AE"/>
                </a:solidFill>
                <a:ea typeface="MS PGothic" pitchFamily="34" charset="-128"/>
              </a:rPr>
              <a:t>Staffing: Faits: Total (1+1) – WB (RSS) – Contraintes juridiques – recrutement par entité</a:t>
            </a:r>
          </a:p>
          <a:p>
            <a:pPr lvl="1" eaLnBrk="1" hangingPunct="1">
              <a:lnSpc>
                <a:spcPct val="90000"/>
              </a:lnSpc>
              <a:buClr>
                <a:schemeClr val="hlink"/>
              </a:buClr>
              <a:buFont typeface="Wingdings" pitchFamily="2" charset="2"/>
              <a:buChar char="Ø"/>
            </a:pPr>
            <a:r>
              <a:rPr lang="fr-FR" b="1" smtClean="0">
                <a:solidFill>
                  <a:srgbClr val="2702AE"/>
                </a:solidFill>
                <a:ea typeface="MS PGothic" pitchFamily="34" charset="-128"/>
              </a:rPr>
              <a:t>Offices Accommodation: Travaux en cours de finalisation + IT et autres prestations</a:t>
            </a:r>
            <a:endParaRPr lang="en-US" altLang="zh-CN" b="1" smtClean="0">
              <a:solidFill>
                <a:srgbClr val="2702AE"/>
              </a:solidFill>
              <a:ea typeface="Arial Unicode MS" pitchFamily="34" charset="-128"/>
              <a:cs typeface="Arial Unicode MS" pitchFamily="34" charset="-128"/>
            </a:endParaRPr>
          </a:p>
          <a:p>
            <a:pPr lvl="1" eaLnBrk="1" hangingPunct="1">
              <a:lnSpc>
                <a:spcPct val="90000"/>
              </a:lnSpc>
              <a:buClr>
                <a:schemeClr val="hlink"/>
              </a:buClr>
              <a:buFont typeface="Wingdings" pitchFamily="2" charset="2"/>
              <a:buChar char="Ø"/>
            </a:pPr>
            <a:r>
              <a:rPr lang="fr-FR" b="1" smtClean="0">
                <a:solidFill>
                  <a:srgbClr val="2702AE"/>
                </a:solidFill>
                <a:ea typeface="MS PGothic" pitchFamily="34" charset="-128"/>
              </a:rPr>
              <a:t>Action Plan &amp; </a:t>
            </a:r>
            <a:r>
              <a:rPr lang="en-US" b="1" smtClean="0">
                <a:solidFill>
                  <a:srgbClr val="2702AE"/>
                </a:solidFill>
                <a:ea typeface="MS PGothic" pitchFamily="34" charset="-128"/>
              </a:rPr>
              <a:t>Induction Program: Draft en cours d’élaboration par Département Transport WB + GRSF – A finaliser en Mars + Session d’induction, formation et installation du 1er Groupe sous forme de séminaire animé conjointement par WB + Consultants &amp; Total – Se poursuivra par un séminaire de mobilisation du secteur privé avec implication du Road Safety Group </a:t>
            </a:r>
          </a:p>
          <a:p>
            <a:pPr lvl="1" eaLnBrk="1" hangingPunct="1">
              <a:lnSpc>
                <a:spcPct val="90000"/>
              </a:lnSpc>
              <a:buClr>
                <a:schemeClr val="hlink"/>
              </a:buClr>
              <a:buFont typeface="Wingdings" pitchFamily="2" charset="2"/>
              <a:buChar char="Ø"/>
            </a:pPr>
            <a:r>
              <a:rPr lang="en-US" b="1" smtClean="0">
                <a:solidFill>
                  <a:srgbClr val="2702AE"/>
                </a:solidFill>
                <a:ea typeface="MS PGothic" pitchFamily="34" charset="-128"/>
              </a:rPr>
              <a:t>Official Launch of the project : Envisagé pour Mars / Avril</a:t>
            </a:r>
          </a:p>
          <a:p>
            <a:pPr eaLnBrk="1" hangingPunct="1">
              <a:lnSpc>
                <a:spcPct val="90000"/>
              </a:lnSpc>
              <a:buClr>
                <a:schemeClr val="accent2"/>
              </a:buClr>
              <a:buFont typeface="Wingdings" pitchFamily="2" charset="2"/>
              <a:buChar char="ü"/>
            </a:pPr>
            <a:r>
              <a:rPr lang="fr-FR" b="1" smtClean="0">
                <a:solidFill>
                  <a:srgbClr val="2702AE"/>
                </a:solidFill>
                <a:ea typeface="MS PGothic" pitchFamily="34" charset="-128"/>
              </a:rPr>
              <a:t> </a:t>
            </a:r>
            <a:r>
              <a:rPr lang="fr-FR" b="1" u="sng" smtClean="0">
                <a:solidFill>
                  <a:schemeClr val="tx2"/>
                </a:solidFill>
                <a:ea typeface="MS PGothic" pitchFamily="34" charset="-128"/>
              </a:rPr>
              <a:t>Central Africa Corridor</a:t>
            </a:r>
          </a:p>
          <a:p>
            <a:pPr lvl="1" eaLnBrk="1" hangingPunct="1">
              <a:lnSpc>
                <a:spcPct val="90000"/>
              </a:lnSpc>
              <a:buClr>
                <a:schemeClr val="hlink"/>
              </a:buClr>
              <a:buFont typeface="Wingdings" pitchFamily="2" charset="2"/>
              <a:buChar char="Ø"/>
            </a:pPr>
            <a:r>
              <a:rPr lang="fr-FR" b="1" smtClean="0">
                <a:solidFill>
                  <a:srgbClr val="2702AE"/>
                </a:solidFill>
                <a:ea typeface="MS PGothic" pitchFamily="34" charset="-128"/>
              </a:rPr>
              <a:t>Preliminary Contacts  </a:t>
            </a:r>
          </a:p>
          <a:p>
            <a:pPr lvl="1" eaLnBrk="1" hangingPunct="1">
              <a:lnSpc>
                <a:spcPct val="90000"/>
              </a:lnSpc>
              <a:buClr>
                <a:schemeClr val="hlink"/>
              </a:buClr>
              <a:buFont typeface="Wingdings" pitchFamily="2" charset="2"/>
              <a:buChar char="Ø"/>
            </a:pPr>
            <a:r>
              <a:rPr lang="fr-FR" b="1" smtClean="0">
                <a:solidFill>
                  <a:srgbClr val="2702AE"/>
                </a:solidFill>
                <a:ea typeface="MS PGothic" pitchFamily="34" charset="-128"/>
              </a:rPr>
              <a:t>Exploratory visit envisaged</a:t>
            </a:r>
            <a:endParaRPr lang="en-US" b="1" smtClean="0">
              <a:solidFill>
                <a:srgbClr val="2702AE"/>
              </a:solidFill>
              <a:ea typeface="MS PGothic" pitchFamily="34" charset="-128"/>
            </a:endParaRPr>
          </a:p>
        </p:txBody>
      </p:sp>
      <p:sp>
        <p:nvSpPr>
          <p:cNvPr id="46086" name="Rectangle 2"/>
          <p:cNvSpPr>
            <a:spLocks noChangeArrowheads="1"/>
          </p:cNvSpPr>
          <p:nvPr>
            <p:ph type="body"/>
          </p:nvPr>
        </p:nvSpPr>
        <p:spPr bwMode="auto">
          <a:xfrm>
            <a:off x="685800" y="4344988"/>
            <a:ext cx="5467350" cy="4181475"/>
          </a:xfrm>
          <a:noFill/>
        </p:spPr>
        <p:txBody>
          <a:bodyPr wrap="none" lIns="86092" tIns="44769" rIns="86092" bIns="44769" numCol="1" anchor="ctr" anchorCtr="0" compatLnSpc="1">
            <a:prstTxWarp prst="textNoShape">
              <a:avLst/>
            </a:prstTxWarp>
          </a:bodyPr>
          <a:lstStyle/>
          <a:p>
            <a:pPr defTabSz="473075" eaLnBrk="1" hangingPunct="1"/>
            <a:endParaRPr lang="en-US" smtClean="0">
              <a:ea typeface="MS PGothic"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Rot="1" noChangeArrowheads="1" noTextEdit="1"/>
          </p:cNvSpPr>
          <p:nvPr>
            <p:ph type="sldImg"/>
          </p:nvPr>
        </p:nvSpPr>
        <p:spPr bwMode="auto">
          <a:xfrm>
            <a:off x="661988" y="325438"/>
            <a:ext cx="5535612" cy="4151312"/>
          </a:xfrm>
          <a:noFill/>
          <a:ln>
            <a:solidFill>
              <a:srgbClr val="000000"/>
            </a:solidFill>
            <a:miter lim="800000"/>
            <a:headEnd/>
            <a:tailEnd/>
          </a:ln>
        </p:spPr>
      </p:sp>
      <p:sp>
        <p:nvSpPr>
          <p:cNvPr id="47107" name="Rectangle 3"/>
          <p:cNvSpPr>
            <a:spLocks noGrp="1" noChangeArrowheads="1"/>
          </p:cNvSpPr>
          <p:nvPr>
            <p:ph type="body" idx="1"/>
          </p:nvPr>
        </p:nvSpPr>
        <p:spPr bwMode="auto">
          <a:xfrm>
            <a:off x="131763" y="4487863"/>
            <a:ext cx="6726237" cy="3419475"/>
          </a:xfrm>
          <a:noFill/>
        </p:spPr>
        <p:txBody>
          <a:bodyPr wrap="square" lIns="90715" tIns="45357" rIns="90715" bIns="45357" numCol="1" anchor="t" anchorCtr="0" compatLnSpc="1">
            <a:prstTxWarp prst="textNoShape">
              <a:avLst/>
            </a:prstTxWarp>
          </a:bodyPr>
          <a:lstStyle/>
          <a:p>
            <a:pPr marL="236538" indent="-236538" eaLnBrk="1" hangingPunct="1"/>
            <a:r>
              <a:rPr lang="fr-FR" sz="1100" b="1" smtClean="0">
                <a:solidFill>
                  <a:srgbClr val="2702AE"/>
                </a:solidFill>
                <a:ea typeface="MS PGothic" pitchFamily="34" charset="-128"/>
              </a:rPr>
              <a:t>Légitimité du choix Stratégique des corridors déterminé par le NEPAD et accepté par les </a:t>
            </a:r>
          </a:p>
          <a:p>
            <a:pPr marL="236538" indent="-236538" eaLnBrk="1" hangingPunct="1"/>
            <a:r>
              <a:rPr lang="fr-FR" sz="1100" b="1" smtClean="0">
                <a:solidFill>
                  <a:srgbClr val="2702AE"/>
                </a:solidFill>
                <a:ea typeface="MS PGothic" pitchFamily="34" charset="-128"/>
              </a:rPr>
              <a:t>bailleurs. Dés lors cohérence, convergence et synergies assurés avec les autres interventions et </a:t>
            </a:r>
          </a:p>
          <a:p>
            <a:pPr marL="236538" indent="-236538" eaLnBrk="1" hangingPunct="1"/>
            <a:r>
              <a:rPr lang="fr-FR" sz="1100" b="1" smtClean="0">
                <a:solidFill>
                  <a:srgbClr val="2702AE"/>
                </a:solidFill>
                <a:ea typeface="MS PGothic" pitchFamily="34" charset="-128"/>
              </a:rPr>
              <a:t>programmes </a:t>
            </a:r>
          </a:p>
          <a:p>
            <a:pPr marL="236538" indent="-236538" eaLnBrk="1" hangingPunct="1">
              <a:buFontTx/>
              <a:buAutoNum type="arabicPeriod"/>
            </a:pPr>
            <a:r>
              <a:rPr lang="fr-FR" sz="1100" b="1" smtClean="0">
                <a:solidFill>
                  <a:srgbClr val="2702AE"/>
                </a:solidFill>
                <a:ea typeface="MS PGothic" pitchFamily="34" charset="-128"/>
              </a:rPr>
              <a:t>Northern Corridor: </a:t>
            </a:r>
            <a:r>
              <a:rPr lang="en-US" sz="1100" b="1" smtClean="0">
                <a:solidFill>
                  <a:srgbClr val="2702AE"/>
                </a:solidFill>
                <a:ea typeface="MS PGothic" pitchFamily="34" charset="-128"/>
              </a:rPr>
              <a:t>about 1,670 km long, including 485 km between Mombasa and Nairobi, 663 km between Nairobi and Kampala, and 522 km between Kampala and Kigali: there is further 285 km to Bujumbura. </a:t>
            </a:r>
            <a:endParaRPr lang="fr-FR" sz="1100" b="1" smtClean="0">
              <a:solidFill>
                <a:srgbClr val="2702AE"/>
              </a:solidFill>
              <a:ea typeface="MS PGothic" pitchFamily="34" charset="-128"/>
            </a:endParaRPr>
          </a:p>
          <a:p>
            <a:pPr marL="709613" lvl="1" indent="-236538" eaLnBrk="1" hangingPunct="1">
              <a:buFontTx/>
              <a:buChar char="•"/>
            </a:pPr>
            <a:r>
              <a:rPr lang="fr-FR" sz="1100" b="1" smtClean="0">
                <a:solidFill>
                  <a:srgbClr val="2702AE"/>
                </a:solidFill>
                <a:ea typeface="MS PGothic" pitchFamily="34" charset="-128"/>
              </a:rPr>
              <a:t> Mombasa – Bujumbura =    1955 Km </a:t>
            </a:r>
          </a:p>
          <a:p>
            <a:pPr marL="709613" lvl="1" indent="-236538" eaLnBrk="1" hangingPunct="1">
              <a:buFontTx/>
              <a:buChar char="•"/>
            </a:pPr>
            <a:r>
              <a:rPr lang="fr-FR" sz="1100" b="1" smtClean="0">
                <a:solidFill>
                  <a:srgbClr val="2702AE"/>
                </a:solidFill>
                <a:ea typeface="MS PGothic" pitchFamily="34" charset="-128"/>
              </a:rPr>
              <a:t> Mombasa – Nairobi       =     485  Km  </a:t>
            </a:r>
          </a:p>
          <a:p>
            <a:pPr marL="709613" lvl="1" indent="-236538" eaLnBrk="1" hangingPunct="1">
              <a:buFontTx/>
              <a:buChar char="•"/>
            </a:pPr>
            <a:r>
              <a:rPr lang="fr-FR" sz="1100" b="1" smtClean="0">
                <a:solidFill>
                  <a:srgbClr val="2702AE"/>
                </a:solidFill>
                <a:ea typeface="MS PGothic" pitchFamily="34" charset="-128"/>
              </a:rPr>
              <a:t> Nairobi – Kampala    =     663 Km         Mombasa – Kampala =  1148   km </a:t>
            </a:r>
          </a:p>
          <a:p>
            <a:pPr marL="709613" lvl="1" indent="-236538" eaLnBrk="1" hangingPunct="1">
              <a:buFontTx/>
              <a:buChar char="•"/>
            </a:pPr>
            <a:r>
              <a:rPr lang="fr-FR" sz="1100" b="1" smtClean="0">
                <a:solidFill>
                  <a:srgbClr val="2702AE"/>
                </a:solidFill>
                <a:ea typeface="MS PGothic" pitchFamily="34" charset="-128"/>
              </a:rPr>
              <a:t>Kampala – Kigali =   522       km    Mombasa – Kigali	=  1670   km</a:t>
            </a:r>
          </a:p>
          <a:p>
            <a:pPr marL="709613" lvl="1" indent="-236538" eaLnBrk="1" hangingPunct="1">
              <a:buFontTx/>
              <a:buChar char="•"/>
            </a:pPr>
            <a:r>
              <a:rPr lang="fr-FR" sz="1100" b="1" smtClean="0">
                <a:solidFill>
                  <a:srgbClr val="2702AE"/>
                </a:solidFill>
                <a:ea typeface="MS PGothic" pitchFamily="34" charset="-128"/>
              </a:rPr>
              <a:t>Kigali – Bujumbura	=      285      km	</a:t>
            </a:r>
          </a:p>
          <a:p>
            <a:pPr marL="236538" indent="-236538" eaLnBrk="1" hangingPunct="1"/>
            <a:r>
              <a:rPr lang="fr-FR" sz="1100" b="1" smtClean="0">
                <a:solidFill>
                  <a:srgbClr val="2702AE"/>
                </a:solidFill>
                <a:ea typeface="MS PGothic" pitchFamily="34" charset="-128"/>
              </a:rPr>
              <a:t>Central Africa Corridor: </a:t>
            </a:r>
          </a:p>
          <a:p>
            <a:pPr marL="709613" lvl="1" indent="-236538" eaLnBrk="1" hangingPunct="1">
              <a:buFontTx/>
              <a:buChar char="•"/>
            </a:pPr>
            <a:r>
              <a:rPr lang="fr-FR" sz="1100" b="1" smtClean="0">
                <a:solidFill>
                  <a:srgbClr val="2702AE"/>
                </a:solidFill>
                <a:ea typeface="MS PGothic" pitchFamily="34" charset="-128"/>
              </a:rPr>
              <a:t> Douala – Bangui 	=  </a:t>
            </a:r>
            <a:r>
              <a:rPr lang="en-US" sz="1100" b="1" smtClean="0">
                <a:solidFill>
                  <a:srgbClr val="2702AE"/>
                </a:solidFill>
                <a:ea typeface="MS PGothic" pitchFamily="34" charset="-128"/>
              </a:rPr>
              <a:t> 	1,450 </a:t>
            </a:r>
            <a:r>
              <a:rPr lang="fr-FR" sz="1100" b="1" smtClean="0">
                <a:solidFill>
                  <a:srgbClr val="2702AE"/>
                </a:solidFill>
                <a:ea typeface="MS PGothic" pitchFamily="34" charset="-128"/>
              </a:rPr>
              <a:t>     	Km </a:t>
            </a:r>
          </a:p>
          <a:p>
            <a:pPr marL="709613" lvl="1" indent="-236538" eaLnBrk="1" hangingPunct="1">
              <a:buFontTx/>
              <a:buChar char="•"/>
            </a:pPr>
            <a:r>
              <a:rPr lang="fr-FR" sz="1100" b="1" smtClean="0">
                <a:solidFill>
                  <a:srgbClr val="2702AE"/>
                </a:solidFill>
                <a:ea typeface="MS PGothic" pitchFamily="34" charset="-128"/>
              </a:rPr>
              <a:t> Douala – Ndjamena      	=         	1850 	Km </a:t>
            </a:r>
          </a:p>
          <a:p>
            <a:pPr marL="709613" lvl="1" indent="-236538" eaLnBrk="1" hangingPunct="1">
              <a:buFontTx/>
              <a:buChar char="•"/>
            </a:pPr>
            <a:r>
              <a:rPr lang="fr-FR" sz="1100" b="1" smtClean="0">
                <a:solidFill>
                  <a:srgbClr val="2702AE"/>
                </a:solidFill>
                <a:ea typeface="MS PGothic" pitchFamily="34" charset="-128"/>
              </a:rPr>
              <a:t> Douala – Yaoundé       	=    	275	Km </a:t>
            </a:r>
          </a:p>
          <a:p>
            <a:pPr marL="236538" indent="-236538" eaLnBrk="1" hangingPunct="1"/>
            <a:r>
              <a:rPr lang="en-US" sz="1100" b="1" smtClean="0">
                <a:solidFill>
                  <a:srgbClr val="2702AE"/>
                </a:solidFill>
                <a:ea typeface="MS PGothic" pitchFamily="34" charset="-128"/>
              </a:rPr>
              <a:t>Total generates 8.4 million km traveled along the corridor to Chad, representing 435 km3 of petroleum </a:t>
            </a:r>
          </a:p>
          <a:p>
            <a:pPr marL="236538" indent="-236538" eaLnBrk="1" hangingPunct="1"/>
            <a:r>
              <a:rPr lang="en-US" sz="1100" b="1" smtClean="0">
                <a:solidFill>
                  <a:srgbClr val="2702AE"/>
                </a:solidFill>
                <a:ea typeface="MS PGothic" pitchFamily="34" charset="-128"/>
              </a:rPr>
              <a:t>product transported a year.</a:t>
            </a:r>
          </a:p>
          <a:p>
            <a:pPr marL="236538" indent="-236538" eaLnBrk="1" hangingPunct="1"/>
            <a:r>
              <a:rPr lang="fr-FR" sz="1100" b="1" smtClean="0">
                <a:solidFill>
                  <a:srgbClr val="2702AE"/>
                </a:solidFill>
                <a:ea typeface="MS PGothic" pitchFamily="34" charset="-128"/>
              </a:rPr>
              <a:t>Cameroon: </a:t>
            </a:r>
            <a:r>
              <a:rPr lang="en-US" sz="1100" b="1" smtClean="0">
                <a:solidFill>
                  <a:srgbClr val="2702AE"/>
                </a:solidFill>
                <a:ea typeface="MS PGothic" pitchFamily="34" charset="-128"/>
              </a:rPr>
              <a:t>estimated 4,000 car crashes pa, 1,200 deaths and 6,000 injuries (2007).    </a:t>
            </a:r>
          </a:p>
          <a:p>
            <a:pPr marL="236538" indent="-236538" eaLnBrk="1" hangingPunct="1"/>
            <a:r>
              <a:rPr lang="en-US" sz="1100" b="1" smtClean="0">
                <a:solidFill>
                  <a:srgbClr val="2702AE"/>
                </a:solidFill>
                <a:ea typeface="MS PGothic" pitchFamily="34" charset="-128"/>
              </a:rPr>
              <a:t>	Between 10 and 15% of these crashes and fatalities occur within the Douala to Yaounde segment of the corridor</a:t>
            </a:r>
            <a:r>
              <a:rPr lang="en-US" sz="1100" smtClean="0">
                <a:ea typeface="MS PGothic" pitchFamily="34" charset="-128"/>
              </a:rPr>
              <a:t>.</a:t>
            </a:r>
            <a:endParaRPr lang="fr-FR" sz="1000" b="1" smtClean="0">
              <a:solidFill>
                <a:srgbClr val="2702AE"/>
              </a:solidFill>
              <a:ea typeface="MS PGothic" pitchFamily="34" charset="-128"/>
            </a:endParaRPr>
          </a:p>
          <a:p>
            <a:pPr marL="236538" indent="-236538" eaLnBrk="1" hangingPunct="1"/>
            <a:r>
              <a:rPr lang="fr-FR" sz="1000" b="1" smtClean="0">
                <a:solidFill>
                  <a:srgbClr val="FF0000"/>
                </a:solidFill>
                <a:ea typeface="MS PGothic" pitchFamily="34" charset="-128"/>
              </a:rPr>
              <a:t> </a:t>
            </a:r>
            <a:r>
              <a:rPr lang="fr-FR" sz="1100" b="1" smtClean="0">
                <a:solidFill>
                  <a:srgbClr val="FF0000"/>
                </a:solidFill>
                <a:ea typeface="MS PGothic" pitchFamily="34" charset="-128"/>
              </a:rPr>
              <a:t>Hervé ALLIBERT: Léopold – Où en sommes nous précisément aujourd’hui en termes </a:t>
            </a:r>
          </a:p>
          <a:p>
            <a:pPr marL="236538" indent="-236538" eaLnBrk="1" hangingPunct="1"/>
            <a:r>
              <a:rPr lang="fr-FR" sz="1100" b="1" smtClean="0">
                <a:solidFill>
                  <a:srgbClr val="FF0000"/>
                </a:solidFill>
                <a:ea typeface="MS PGothic" pitchFamily="34" charset="-128"/>
              </a:rPr>
              <a:t>d’avancement du projet – dispositions et préparatifs locaux ? Et agenda court terme ?</a:t>
            </a:r>
            <a:endParaRPr lang="fr-FR" sz="1100" b="1" smtClean="0">
              <a:solidFill>
                <a:srgbClr val="2702AE"/>
              </a:solidFill>
              <a:ea typeface="MS PGothic" pitchFamily="34" charset="-128"/>
            </a:endParaRPr>
          </a:p>
          <a:p>
            <a:pPr marL="236538" indent="-236538" eaLnBrk="1" hangingPunct="1"/>
            <a:endParaRPr lang="en-US" sz="1100" b="1" smtClean="0">
              <a:solidFill>
                <a:srgbClr val="2702AE"/>
              </a:solidFill>
              <a:ea typeface="MS PGothic"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0F21C1F-F4BA-49AE-B352-A60ECB56C8BB}"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Rot="1" noChangeArrowheads="1" noTextEdit="1"/>
          </p:cNvSpPr>
          <p:nvPr>
            <p:ph type="sldImg"/>
          </p:nvPr>
        </p:nvSpPr>
        <p:spPr bwMode="auto">
          <a:xfrm>
            <a:off x="661988" y="325438"/>
            <a:ext cx="5535612" cy="4151312"/>
          </a:xfrm>
          <a:noFill/>
          <a:ln>
            <a:solidFill>
              <a:srgbClr val="000000"/>
            </a:solidFill>
            <a:miter lim="800000"/>
            <a:headEnd/>
            <a:tailEnd/>
          </a:ln>
        </p:spPr>
      </p:sp>
      <p:sp>
        <p:nvSpPr>
          <p:cNvPr id="49155" name="Rectangle 3"/>
          <p:cNvSpPr>
            <a:spLocks noGrp="1" noChangeArrowheads="1"/>
          </p:cNvSpPr>
          <p:nvPr>
            <p:ph type="body" idx="1"/>
          </p:nvPr>
        </p:nvSpPr>
        <p:spPr bwMode="auto">
          <a:xfrm>
            <a:off x="303213" y="5113338"/>
            <a:ext cx="6554787" cy="3421062"/>
          </a:xfrm>
          <a:noFill/>
        </p:spPr>
        <p:txBody>
          <a:bodyPr wrap="square" lIns="88264" tIns="44132" rIns="88264" bIns="44132" numCol="1" anchor="t" anchorCtr="0" compatLnSpc="1">
            <a:prstTxWarp prst="textNoShape">
              <a:avLst/>
            </a:prstTxWarp>
          </a:bodyPr>
          <a:lstStyle/>
          <a:p>
            <a:pPr marL="228600" indent="-228600" eaLnBrk="1" hangingPunct="1"/>
            <a:r>
              <a:rPr lang="fr-FR" b="1" u="sng" smtClean="0">
                <a:solidFill>
                  <a:srgbClr val="E72617"/>
                </a:solidFill>
              </a:rPr>
              <a:t>H. ALLIBERT:</a:t>
            </a:r>
          </a:p>
          <a:p>
            <a:pPr marL="228600" indent="-228600" eaLnBrk="1" hangingPunct="1"/>
            <a:r>
              <a:rPr lang="fr-FR" smtClean="0">
                <a:solidFill>
                  <a:srgbClr val="E72617"/>
                </a:solidFill>
              </a:rPr>
              <a:t>Important et ambitieux projet « Road Safety – Corridors » auquel AMO accorde importance et </a:t>
            </a:r>
          </a:p>
          <a:p>
            <a:pPr marL="228600" indent="-228600" eaLnBrk="1" hangingPunct="1"/>
            <a:r>
              <a:rPr lang="fr-FR" smtClean="0">
                <a:solidFill>
                  <a:srgbClr val="E72617"/>
                </a:solidFill>
              </a:rPr>
              <a:t>attention particulières – résultant du partenariat Total – BM et qui nous sera présenté par:</a:t>
            </a:r>
          </a:p>
          <a:p>
            <a:pPr marL="228600" indent="-228600" eaLnBrk="1" hangingPunct="1">
              <a:buFontTx/>
              <a:buAutoNum type="arabicPeriod"/>
            </a:pPr>
            <a:r>
              <a:rPr lang="fr-FR" b="1" smtClean="0">
                <a:solidFill>
                  <a:srgbClr val="E72617"/>
                </a:solidFill>
              </a:rPr>
              <a:t>Maryvonne PLESSIS – FRAISSARD: </a:t>
            </a:r>
            <a:r>
              <a:rPr lang="en-US" smtClean="0">
                <a:solidFill>
                  <a:srgbClr val="E72617"/>
                </a:solidFill>
                <a:latin typeface="ArialMT" charset="0"/>
              </a:rPr>
              <a:t>French, age 58, PhD in Geography. She pursued a long career in the World Bank where she was in charge of infrastructure portfolios in Africa for many years and was the Bankwide Director for Transport and Urban Development from 2003 to 2007. Now an independent consultant, she works on all aspects of transport policies with public and private sector, and especially on Road Safety as it relates to Development in Africa.</a:t>
            </a:r>
          </a:p>
          <a:p>
            <a:pPr marL="228600" indent="-228600" eaLnBrk="1" hangingPunct="1">
              <a:buFontTx/>
              <a:buAutoNum type="arabicPeriod"/>
            </a:pPr>
            <a:r>
              <a:rPr lang="fr-FR" b="1" smtClean="0">
                <a:solidFill>
                  <a:srgbClr val="E72617"/>
                </a:solidFill>
                <a:latin typeface="ArialMT" charset="0"/>
              </a:rPr>
              <a:t>L</a:t>
            </a:r>
            <a:r>
              <a:rPr lang="fr-FR" b="1" smtClean="0">
                <a:solidFill>
                  <a:srgbClr val="E72617"/>
                </a:solidFill>
              </a:rPr>
              <a:t>é</a:t>
            </a:r>
            <a:r>
              <a:rPr lang="fr-FR" b="1" smtClean="0">
                <a:solidFill>
                  <a:srgbClr val="E72617"/>
                </a:solidFill>
                <a:latin typeface="ArialMT" charset="0"/>
              </a:rPr>
              <a:t>opold TZEUTON:</a:t>
            </a:r>
            <a:r>
              <a:rPr lang="fr-FR" smtClean="0">
                <a:solidFill>
                  <a:srgbClr val="E72617"/>
                </a:solidFill>
                <a:latin typeface="ArialMT" charset="0"/>
              </a:rPr>
              <a:t> Charg</a:t>
            </a:r>
            <a:r>
              <a:rPr lang="fr-FR" smtClean="0">
                <a:solidFill>
                  <a:srgbClr val="E72617"/>
                </a:solidFill>
              </a:rPr>
              <a:t>é</a:t>
            </a:r>
            <a:r>
              <a:rPr lang="fr-FR" smtClean="0">
                <a:solidFill>
                  <a:srgbClr val="E72617"/>
                </a:solidFill>
                <a:latin typeface="ArialMT" charset="0"/>
              </a:rPr>
              <a:t> de Mission </a:t>
            </a:r>
            <a:r>
              <a:rPr lang="fr-FR" smtClean="0">
                <a:solidFill>
                  <a:srgbClr val="E72617"/>
                </a:solidFill>
              </a:rPr>
              <a:t>«</a:t>
            </a:r>
            <a:r>
              <a:rPr lang="fr-FR" smtClean="0">
                <a:solidFill>
                  <a:srgbClr val="E72617"/>
                </a:solidFill>
                <a:latin typeface="ArialMT" charset="0"/>
              </a:rPr>
              <a:t>Relations Banque Mondiale</a:t>
            </a:r>
            <a:r>
              <a:rPr lang="fr-FR" smtClean="0">
                <a:solidFill>
                  <a:srgbClr val="E72617"/>
                </a:solidFill>
              </a:rPr>
              <a:t>»</a:t>
            </a:r>
            <a:r>
              <a:rPr lang="fr-FR" smtClean="0">
                <a:solidFill>
                  <a:srgbClr val="E72617"/>
                </a:solidFill>
                <a:latin typeface="ArialMT" charset="0"/>
              </a:rPr>
              <a:t> et </a:t>
            </a:r>
            <a:r>
              <a:rPr lang="fr-FR" smtClean="0">
                <a:solidFill>
                  <a:srgbClr val="E72617"/>
                </a:solidFill>
              </a:rPr>
              <a:t>«</a:t>
            </a:r>
            <a:r>
              <a:rPr lang="fr-FR" smtClean="0">
                <a:solidFill>
                  <a:srgbClr val="E72617"/>
                </a:solidFill>
                <a:latin typeface="ArialMT" charset="0"/>
              </a:rPr>
              <a:t>D</a:t>
            </a:r>
            <a:r>
              <a:rPr lang="fr-FR" smtClean="0">
                <a:solidFill>
                  <a:srgbClr val="E72617"/>
                </a:solidFill>
              </a:rPr>
              <a:t>é</a:t>
            </a:r>
            <a:r>
              <a:rPr lang="fr-FR" smtClean="0">
                <a:solidFill>
                  <a:srgbClr val="E72617"/>
                </a:solidFill>
                <a:latin typeface="ArialMT" charset="0"/>
              </a:rPr>
              <a:t>veloppement des Bio Carburants</a:t>
            </a:r>
            <a:r>
              <a:rPr lang="fr-FR" smtClean="0">
                <a:solidFill>
                  <a:srgbClr val="E72617"/>
                </a:solidFill>
              </a:rPr>
              <a:t>»</a:t>
            </a:r>
            <a:r>
              <a:rPr lang="fr-FR" smtClean="0">
                <a:solidFill>
                  <a:srgbClr val="E72617"/>
                </a:solidFill>
                <a:latin typeface="ArialMT" charset="0"/>
              </a:rPr>
              <a:t> dans le p</a:t>
            </a:r>
            <a:r>
              <a:rPr lang="fr-FR" smtClean="0">
                <a:solidFill>
                  <a:srgbClr val="E72617"/>
                </a:solidFill>
              </a:rPr>
              <a:t>é</a:t>
            </a:r>
            <a:r>
              <a:rPr lang="fr-FR" smtClean="0">
                <a:solidFill>
                  <a:srgbClr val="E72617"/>
                </a:solidFill>
                <a:latin typeface="ArialMT" charset="0"/>
              </a:rPr>
              <a:t>rim</a:t>
            </a:r>
            <a:r>
              <a:rPr lang="fr-FR" smtClean="0">
                <a:solidFill>
                  <a:srgbClr val="E72617"/>
                </a:solidFill>
              </a:rPr>
              <a:t>è</a:t>
            </a:r>
            <a:r>
              <a:rPr lang="fr-FR" smtClean="0">
                <a:solidFill>
                  <a:srgbClr val="E72617"/>
                </a:solidFill>
                <a:latin typeface="ArialMT" charset="0"/>
              </a:rPr>
              <a:t>tre AMO</a:t>
            </a:r>
          </a:p>
          <a:p>
            <a:pPr marL="228600" indent="-228600" eaLnBrk="1" hangingPunct="1">
              <a:buFontTx/>
              <a:buAutoNum type="arabicPeriod"/>
            </a:pPr>
            <a:endParaRPr lang="fr-FR" smtClean="0">
              <a:solidFill>
                <a:srgbClr val="E72617"/>
              </a:solidFill>
              <a:latin typeface="ArialMT" charset="0"/>
            </a:endParaRPr>
          </a:p>
          <a:p>
            <a:pPr marL="228600" indent="-228600" eaLnBrk="1" hangingPunct="1">
              <a:buFont typeface="Wingdings" pitchFamily="2" charset="2"/>
              <a:buNone/>
            </a:pPr>
            <a:r>
              <a:rPr lang="fr-FR" b="1" smtClean="0">
                <a:solidFill>
                  <a:srgbClr val="FF0000"/>
                </a:solidFill>
              </a:rPr>
              <a:t>Léopold : A toi la parole pour introduire le concept et le contexte</a:t>
            </a:r>
            <a:endParaRPr lang="en-US" b="1" smtClean="0">
              <a:solidFill>
                <a:srgbClr val="FF0000"/>
              </a:solidFill>
            </a:endParaRPr>
          </a:p>
        </p:txBody>
      </p:sp>
      <p:sp>
        <p:nvSpPr>
          <p:cNvPr id="4" name="Rectangle 3"/>
          <p:cNvSpPr>
            <a:spLocks noChangeArrowheads="1"/>
          </p:cNvSpPr>
          <p:nvPr/>
        </p:nvSpPr>
        <p:spPr bwMode="auto">
          <a:xfrm>
            <a:off x="5881688" y="4017963"/>
            <a:ext cx="547687" cy="447675"/>
          </a:xfrm>
          <a:prstGeom prst="rect">
            <a:avLst/>
          </a:prstGeom>
          <a:solidFill>
            <a:schemeClr val="bg1"/>
          </a:solidFill>
          <a:ln w="9525" algn="ctr">
            <a:noFill/>
            <a:miter lim="800000"/>
            <a:headEnd/>
            <a:tailEnd/>
          </a:ln>
          <a:effectLst>
            <a:outerShdw dist="23000" dir="5400000" rotWithShape="0">
              <a:srgbClr val="000000">
                <a:alpha val="34999"/>
              </a:srgbClr>
            </a:outerShdw>
          </a:effectLst>
        </p:spPr>
        <p:txBody>
          <a:bodyPr lIns="87472" tIns="43736" rIns="87472" bIns="43736" anchor="ctr"/>
          <a:lstStyle/>
          <a:p>
            <a:pPr algn="ctr" defTabSz="874713">
              <a:defRPr/>
            </a:pPr>
            <a:endParaRPr lang="en-US">
              <a:solidFill>
                <a:srgbClr val="FFFFFF"/>
              </a:solidFill>
              <a:latin typeface="Calibri"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CD51EE5-DD06-406C-BDBF-2AAAD5911FB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68282588-9290-47D1-8017-ECB33C3C1D3E}" type="datetimeFigureOut">
              <a:rPr lang="en-US"/>
              <a:pPr>
                <a:defRPr/>
              </a:pPr>
              <a:t>11/19/2010</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CEF5ED44-DC5E-43E8-AB59-E0261BAD772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092E02-7001-41F3-9D70-5DDC48BC68E5}" type="datetimeFigureOut">
              <a:rPr lang="en-US"/>
              <a:pPr>
                <a:defRPr/>
              </a:pPr>
              <a:t>11/19/2010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FA17AF-FBFF-4B30-A0E4-2EE06B5ED10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C69527-9047-4C17-9DFA-3037A168D2A2}" type="datetimeFigureOut">
              <a:rPr lang="en-US"/>
              <a:pPr>
                <a:defRPr/>
              </a:pPr>
              <a:t>11/19/2010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53D180-E498-446E-B6FC-D117667F8D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97BFDF-398B-4778-ABCC-AD5C376BFCE4}" type="datetimeFigureOut">
              <a:rPr lang="en-US"/>
              <a:pPr>
                <a:defRPr/>
              </a:pPr>
              <a:t>11/19/2010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69EDA6-04DF-4F53-87B6-B8748EE6521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9C34FCD-000D-402B-A3D7-5230FC6FD1FF}" type="datetimeFigureOut">
              <a:rPr lang="en-US"/>
              <a:pPr>
                <a:defRPr/>
              </a:pPr>
              <a:t>11/19/2010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682181-2C8D-48FB-9E41-3D65B6DE391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D3EC7B1D-C28F-493F-8AEB-F8C11FB1A5B0}" type="datetimeFigureOut">
              <a:rPr lang="en-US"/>
              <a:pPr>
                <a:defRPr/>
              </a:pPr>
              <a:t>11/19/2010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7187D98-0795-43D4-A9A1-57301ABB424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F04D4C1F-3A9B-4067-96A3-051BA7257349}" type="datetimeFigureOut">
              <a:rPr lang="en-US"/>
              <a:pPr>
                <a:defRPr/>
              </a:pPr>
              <a:t>11/19/2010</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B5D920B7-6A33-4A1D-8735-22AA7F079ED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DC429EEB-BB4C-4592-AF80-0D3FC96A5F36}" type="datetimeFigureOut">
              <a:rPr lang="en-US"/>
              <a:pPr>
                <a:defRPr/>
              </a:pPr>
              <a:t>11/19/2010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A97A7F8F-3C0F-4504-9DF8-A2B32A90144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70BB69CD-D409-4A50-913A-5762CAD2BFF3}" type="datetimeFigureOut">
              <a:rPr lang="en-US"/>
              <a:pPr>
                <a:defRPr/>
              </a:pPr>
              <a:t>11/19/2010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DC2C6F6-2598-4DA8-A2E1-664367FAC4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B7D56150-51EE-41D7-96D1-B673A569E3C9}" type="datetimeFigureOut">
              <a:rPr lang="en-US"/>
              <a:pPr>
                <a:defRPr/>
              </a:pPr>
              <a:t>11/19/2010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F758A4B-C73C-43C9-90FD-1CFC0665D0F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00F853C-F5FA-434C-8D51-6FCE21016102}" type="datetimeFigureOut">
              <a:rPr lang="en-US"/>
              <a:pPr>
                <a:defRPr/>
              </a:pPr>
              <a:t>11/19/2010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39DCF5CD-A259-46F3-9947-516B27C1011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3076"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3077"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D3084EFD-6F7C-49DA-9977-98F583973C83}" type="datetimeFigureOut">
              <a:rPr lang="en-US"/>
              <a:pPr>
                <a:defRPr/>
              </a:pPr>
              <a:t>11/19/2010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a:t>Total Summer School 2010 - Frederic David - Oil Sands - 9th July  2010 - &lt;N°&gt;</a:t>
            </a:r>
            <a:endParaRPr lang="fr-FR"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D8F5D5A-9B6C-4674-94F2-82E6FBEFB59F}" type="slidenum">
              <a:rPr lang="en-US"/>
              <a:pPr>
                <a:defRPr/>
              </a:pPr>
              <a:t>‹#›</a:t>
            </a:fld>
            <a:endParaRPr lang="en-US" dirty="0"/>
          </a:p>
        </p:txBody>
      </p:sp>
      <p:grpSp>
        <p:nvGrpSpPr>
          <p:cNvPr id="308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Lst>
  <p:hf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8.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19.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20.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21.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26.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4.png"/><Relationship Id="rId4" Type="http://schemas.openxmlformats.org/officeDocument/2006/relationships/image" Target="../media/image23.jpeg"/></Relationships>
</file>

<file path=ppt/slides/_rels/slide2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04850"/>
            <a:ext cx="8305800" cy="1143000"/>
          </a:xfrm>
        </p:spPr>
        <p:txBody>
          <a:bodyPr/>
          <a:lstStyle/>
          <a:p>
            <a:pPr eaLnBrk="1" fontAlgn="auto" hangingPunct="1">
              <a:spcAft>
                <a:spcPts val="0"/>
              </a:spcAft>
              <a:defRPr/>
            </a:pPr>
            <a:endParaRPr lang="en-US" smtClean="0"/>
          </a:p>
        </p:txBody>
      </p:sp>
      <p:pic>
        <p:nvPicPr>
          <p:cNvPr id="4" name="Picture 3" descr="18012010040.jpg"/>
          <p:cNvPicPr>
            <a:picLocks noChangeAspect="1"/>
          </p:cNvPicPr>
          <p:nvPr/>
        </p:nvPicPr>
        <p:blipFill>
          <a:blip r:embed="rId3" cstate="email">
            <a:lum bright="-20000" contrast="-40000"/>
          </a:blip>
          <a:stretch>
            <a:fillRect/>
          </a:stretch>
        </p:blipFill>
        <p:spPr>
          <a:xfrm>
            <a:off x="6350" y="6350"/>
            <a:ext cx="9144000" cy="6858000"/>
          </a:xfrm>
          <a:prstGeom prst="rect">
            <a:avLst/>
          </a:prstGeom>
          <a:ln>
            <a:noFill/>
          </a:ln>
          <a:effectLst>
            <a:softEdge rad="112500"/>
          </a:effectLst>
        </p:spPr>
      </p:pic>
      <p:sp>
        <p:nvSpPr>
          <p:cNvPr id="3077" name="Rectangle 5"/>
          <p:cNvSpPr>
            <a:spLocks noChangeArrowheads="1"/>
          </p:cNvSpPr>
          <p:nvPr/>
        </p:nvSpPr>
        <p:spPr bwMode="auto">
          <a:xfrm>
            <a:off x="0" y="381000"/>
            <a:ext cx="9144000" cy="1052513"/>
          </a:xfrm>
          <a:prstGeom prst="rect">
            <a:avLst/>
          </a:prstGeom>
          <a:noFill/>
          <a:ln w="28575">
            <a:noFill/>
            <a:prstDash val="dash"/>
            <a:miter lim="800000"/>
            <a:headEnd/>
            <a:tailEnd/>
          </a:ln>
        </p:spPr>
        <p:txBody>
          <a:bodyPr anchor="b"/>
          <a:lstStyle/>
          <a:p>
            <a:pPr algn="ctr" eaLnBrk="0" hangingPunct="0">
              <a:lnSpc>
                <a:spcPct val="90000"/>
              </a:lnSpc>
              <a:defRPr/>
            </a:pPr>
            <a:r>
              <a:rPr lang="en-US" sz="4000" b="1">
                <a:solidFill>
                  <a:schemeClr val="bg1"/>
                </a:solidFill>
                <a:effectLst>
                  <a:outerShdw blurRad="38100" dist="38100" dir="2700000" algn="tl">
                    <a:srgbClr val="000000"/>
                  </a:outerShdw>
                </a:effectLst>
                <a:latin typeface="Calibri" pitchFamily="34" charset="0"/>
              </a:rPr>
              <a:t>TOTAL – World Bank Road Safety Initiative</a:t>
            </a:r>
          </a:p>
          <a:p>
            <a:pPr algn="ctr" eaLnBrk="0" hangingPunct="0">
              <a:lnSpc>
                <a:spcPct val="90000"/>
              </a:lnSpc>
              <a:defRPr/>
            </a:pPr>
            <a:r>
              <a:rPr lang="en-US" sz="2400" b="1">
                <a:solidFill>
                  <a:schemeClr val="hlink"/>
                </a:solidFill>
              </a:rPr>
              <a:t>Enhancing Efficiency of Africa Regional Trade &amp; Transport Corridors</a:t>
            </a:r>
            <a:endParaRPr lang="fr-FR" sz="2400" b="1">
              <a:solidFill>
                <a:schemeClr val="hlink"/>
              </a:solidFill>
            </a:endParaRPr>
          </a:p>
        </p:txBody>
      </p:sp>
      <p:pic>
        <p:nvPicPr>
          <p:cNvPr id="15365" name="Picture 2" descr="logos.png"/>
          <p:cNvPicPr>
            <a:picLocks noChangeAspect="1"/>
          </p:cNvPicPr>
          <p:nvPr/>
        </p:nvPicPr>
        <p:blipFill>
          <a:blip r:embed="rId4"/>
          <a:srcRect/>
          <a:stretch>
            <a:fillRect/>
          </a:stretch>
        </p:blipFill>
        <p:spPr bwMode="auto">
          <a:xfrm>
            <a:off x="685800" y="1276350"/>
            <a:ext cx="7954963" cy="10096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4191000" y="1828800"/>
            <a:ext cx="4191000" cy="4308475"/>
          </a:xfrm>
          <a:prstGeom prst="rect">
            <a:avLst/>
          </a:prstGeom>
          <a:noFill/>
          <a:ln w="9525">
            <a:noFill/>
            <a:miter lim="800000"/>
            <a:headEnd/>
            <a:tailEnd/>
          </a:ln>
        </p:spPr>
        <p:txBody>
          <a:bodyPr>
            <a:spAutoFit/>
          </a:bodyPr>
          <a:lstStyle/>
          <a:p>
            <a:r>
              <a:rPr lang="en-US" sz="2600" b="1" dirty="0"/>
              <a:t>High cost of Transportation of goods and services along the corridor. </a:t>
            </a:r>
            <a:r>
              <a:rPr lang="en-US" sz="2400" dirty="0"/>
              <a:t>The</a:t>
            </a:r>
            <a:r>
              <a:rPr lang="en-US" sz="2400" b="1" dirty="0"/>
              <a:t> </a:t>
            </a:r>
            <a:r>
              <a:rPr lang="en-US" sz="2400" dirty="0"/>
              <a:t>cost shipping a container from Singapore to Mombasa is approximately US$ 2,500, to  transport the same container from Mombasa to Kampala will cost about US$1500 more.</a:t>
            </a:r>
            <a:endParaRPr lang="en-US" sz="2600" dirty="0"/>
          </a:p>
          <a:p>
            <a:pPr algn="just"/>
            <a:endParaRPr lang="en-US" sz="2600" dirty="0"/>
          </a:p>
        </p:txBody>
      </p:sp>
      <p:sp>
        <p:nvSpPr>
          <p:cNvPr id="4" name="Title 3"/>
          <p:cNvSpPr>
            <a:spLocks noGrp="1"/>
          </p:cNvSpPr>
          <p:nvPr>
            <p:ph type="title"/>
          </p:nvPr>
        </p:nvSpPr>
        <p:spPr>
          <a:xfrm>
            <a:off x="152400" y="704088"/>
            <a:ext cx="8610600" cy="1143000"/>
          </a:xfrm>
        </p:spPr>
        <p:txBody>
          <a:bodyPr>
            <a:normAutofit fontScale="90000"/>
          </a:bodyPr>
          <a:lstStyle/>
          <a:p>
            <a:pPr algn="r" eaLnBrk="1" fontAlgn="auto" hangingPunct="1">
              <a:spcAft>
                <a:spcPts val="0"/>
              </a:spcAft>
              <a:defRPr/>
            </a:pPr>
            <a:r>
              <a:rPr lang="en-US" dirty="0" smtClean="0"/>
              <a:t> </a:t>
            </a:r>
            <a:r>
              <a:rPr lang="en-US" sz="3800" dirty="0" smtClean="0">
                <a:solidFill>
                  <a:schemeClr val="tx1">
                    <a:lumMod val="85000"/>
                    <a:lumOff val="15000"/>
                  </a:schemeClr>
                </a:solidFill>
                <a:effectLst>
                  <a:outerShdw blurRad="38100" dist="38100" dir="2700000" algn="tl">
                    <a:srgbClr val="000000">
                      <a:alpha val="43137"/>
                    </a:srgbClr>
                  </a:outerShdw>
                </a:effectLst>
              </a:rPr>
              <a:t>Nature of the Problem on the Northern Corridor</a:t>
            </a:r>
            <a:endParaRPr lang="en-US" sz="3800" dirty="0">
              <a:solidFill>
                <a:schemeClr val="tx1">
                  <a:lumMod val="85000"/>
                  <a:lumOff val="15000"/>
                </a:schemeClr>
              </a:solidFill>
              <a:effectLst>
                <a:outerShdw blurRad="38100" dist="38100" dir="2700000" algn="tl">
                  <a:srgbClr val="000000">
                    <a:alpha val="43137"/>
                  </a:srgbClr>
                </a:outerShdw>
              </a:effectLst>
            </a:endParaRPr>
          </a:p>
        </p:txBody>
      </p:sp>
      <p:pic>
        <p:nvPicPr>
          <p:cNvPr id="23557" name="Picture 2" descr="logos.png"/>
          <p:cNvPicPr>
            <a:picLocks noChangeAspect="1"/>
          </p:cNvPicPr>
          <p:nvPr/>
        </p:nvPicPr>
        <p:blipFill>
          <a:blip r:embed="rId3"/>
          <a:srcRect/>
          <a:stretch>
            <a:fillRect/>
          </a:stretch>
        </p:blipFill>
        <p:spPr bwMode="auto">
          <a:xfrm>
            <a:off x="685800" y="5715000"/>
            <a:ext cx="7954963" cy="10096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4"/>
          <p:cNvSpPr txBox="1">
            <a:spLocks noChangeArrowheads="1"/>
          </p:cNvSpPr>
          <p:nvPr/>
        </p:nvSpPr>
        <p:spPr bwMode="auto">
          <a:xfrm>
            <a:off x="4038600" y="1905000"/>
            <a:ext cx="4572000" cy="4094163"/>
          </a:xfrm>
          <a:prstGeom prst="rect">
            <a:avLst/>
          </a:prstGeom>
          <a:noFill/>
          <a:ln w="9525">
            <a:noFill/>
            <a:miter lim="800000"/>
            <a:headEnd/>
            <a:tailEnd/>
          </a:ln>
        </p:spPr>
        <p:txBody>
          <a:bodyPr>
            <a:spAutoFit/>
          </a:bodyPr>
          <a:lstStyle/>
          <a:p>
            <a:pPr algn="just">
              <a:buFont typeface="Arial" pitchFamily="34" charset="0"/>
              <a:buChar char="•"/>
            </a:pPr>
            <a:r>
              <a:rPr lang="en-US" sz="2600" b="1" dirty="0"/>
              <a:t>High Accident rates</a:t>
            </a:r>
          </a:p>
          <a:p>
            <a:pPr algn="just"/>
            <a:r>
              <a:rPr lang="en-US" sz="2600" b="1" dirty="0"/>
              <a:t> </a:t>
            </a:r>
          </a:p>
          <a:p>
            <a:pPr algn="just"/>
            <a:r>
              <a:rPr lang="en-US" sz="2600" dirty="0"/>
              <a:t>This is due to human error resulting from lack of training, poor working conditions of service for drivers and the non existence of proper road signs/safety features on the </a:t>
            </a:r>
            <a:r>
              <a:rPr lang="en-US" sz="2600" dirty="0" smtClean="0"/>
              <a:t>highway</a:t>
            </a:r>
            <a:endParaRPr lang="en-US" sz="2600" dirty="0"/>
          </a:p>
          <a:p>
            <a:endParaRPr lang="en-US" sz="2600" dirty="0"/>
          </a:p>
        </p:txBody>
      </p:sp>
      <p:pic>
        <p:nvPicPr>
          <p:cNvPr id="24579" name="Picture 2" descr="logos.png"/>
          <p:cNvPicPr>
            <a:picLocks noChangeAspect="1"/>
          </p:cNvPicPr>
          <p:nvPr/>
        </p:nvPicPr>
        <p:blipFill>
          <a:blip r:embed="rId3"/>
          <a:srcRect/>
          <a:stretch>
            <a:fillRect/>
          </a:stretch>
        </p:blipFill>
        <p:spPr bwMode="auto">
          <a:xfrm>
            <a:off x="609600" y="5715000"/>
            <a:ext cx="7954963" cy="1009650"/>
          </a:xfrm>
          <a:prstGeom prst="rect">
            <a:avLst/>
          </a:prstGeom>
          <a:noFill/>
          <a:ln w="9525">
            <a:noFill/>
            <a:miter lim="800000"/>
            <a:headEnd/>
            <a:tailEnd/>
          </a:ln>
        </p:spPr>
      </p:pic>
      <p:sp>
        <p:nvSpPr>
          <p:cNvPr id="4" name="Title 3"/>
          <p:cNvSpPr>
            <a:spLocks noGrp="1"/>
          </p:cNvSpPr>
          <p:nvPr>
            <p:ph type="title"/>
          </p:nvPr>
        </p:nvSpPr>
        <p:spPr>
          <a:xfrm>
            <a:off x="228600" y="704088"/>
            <a:ext cx="8763000" cy="819912"/>
          </a:xfrm>
        </p:spPr>
        <p:txBody>
          <a:bodyPr>
            <a:noAutofit/>
          </a:bodyPr>
          <a:lstStyle/>
          <a:p>
            <a:pPr algn="r" eaLnBrk="1" fontAlgn="auto" hangingPunct="1">
              <a:spcAft>
                <a:spcPts val="0"/>
              </a:spcAft>
              <a:defRPr/>
            </a:pPr>
            <a:r>
              <a:rPr lang="en-US" sz="3600" dirty="0" smtClean="0"/>
              <a:t> </a:t>
            </a:r>
            <a:r>
              <a:rPr lang="en-US" sz="3400" dirty="0" smtClean="0">
                <a:solidFill>
                  <a:schemeClr val="tx1">
                    <a:lumMod val="85000"/>
                    <a:lumOff val="15000"/>
                  </a:schemeClr>
                </a:solidFill>
                <a:effectLst>
                  <a:outerShdw blurRad="38100" dist="38100" dir="2700000" algn="tl">
                    <a:srgbClr val="000000">
                      <a:alpha val="43137"/>
                    </a:srgbClr>
                  </a:outerShdw>
                </a:effectLst>
              </a:rPr>
              <a:t>Nature of the Problem on the Northern Corridor</a:t>
            </a:r>
            <a:endParaRPr lang="en-US" sz="3400" dirty="0">
              <a:solidFill>
                <a:schemeClr val="tx1">
                  <a:lumMod val="85000"/>
                  <a:lumOff val="15000"/>
                </a:schemeClr>
              </a:solidFill>
              <a:effectLst>
                <a:outerShdw blurRad="38100" dist="38100" dir="2700000" algn="tl">
                  <a:srgbClr val="000000">
                    <a:alpha val="43137"/>
                  </a:srgbClr>
                </a:outerShdw>
              </a:effectLst>
            </a:endParaRPr>
          </a:p>
        </p:txBody>
      </p:sp>
      <p:pic>
        <p:nvPicPr>
          <p:cNvPr id="24581" name="Picture 3"/>
          <p:cNvPicPr>
            <a:picLocks noChangeAspect="1" noChangeArrowheads="1"/>
          </p:cNvPicPr>
          <p:nvPr/>
        </p:nvPicPr>
        <p:blipFill>
          <a:blip r:embed="rId4"/>
          <a:srcRect/>
          <a:stretch>
            <a:fillRect/>
          </a:stretch>
        </p:blipFill>
        <p:spPr bwMode="auto">
          <a:xfrm>
            <a:off x="304800" y="1905000"/>
            <a:ext cx="3440112" cy="4114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4"/>
          <p:cNvSpPr txBox="1">
            <a:spLocks noChangeArrowheads="1"/>
          </p:cNvSpPr>
          <p:nvPr/>
        </p:nvSpPr>
        <p:spPr bwMode="auto">
          <a:xfrm>
            <a:off x="1600200" y="2057400"/>
            <a:ext cx="6096000" cy="2800767"/>
          </a:xfrm>
          <a:prstGeom prst="rect">
            <a:avLst/>
          </a:prstGeom>
          <a:noFill/>
          <a:ln w="9525">
            <a:noFill/>
            <a:miter lim="800000"/>
            <a:headEnd/>
            <a:tailEnd/>
          </a:ln>
        </p:spPr>
        <p:txBody>
          <a:bodyPr wrap="square">
            <a:spAutoFit/>
          </a:bodyPr>
          <a:lstStyle/>
          <a:p>
            <a:r>
              <a:rPr lang="en-US" sz="2600" b="1" dirty="0"/>
              <a:t>Delays along the corridor due to many </a:t>
            </a:r>
            <a:r>
              <a:rPr lang="en-US" sz="2600" b="1" dirty="0" smtClean="0"/>
              <a:t>roadblocks </a:t>
            </a:r>
            <a:r>
              <a:rPr lang="en-US" sz="2600" b="1" dirty="0"/>
              <a:t>and checks by various enforcement agencies </a:t>
            </a:r>
            <a:r>
              <a:rPr lang="en-US" sz="2600" dirty="0"/>
              <a:t>(i.e. Police, Revenue Collection Authorities and Weigh Bridge Operators)</a:t>
            </a:r>
          </a:p>
          <a:p>
            <a:pPr>
              <a:buFont typeface="Arial" pitchFamily="34" charset="0"/>
              <a:buChar char="•"/>
            </a:pPr>
            <a:endParaRPr lang="en-US" sz="2600" dirty="0"/>
          </a:p>
          <a:p>
            <a:endParaRPr lang="en-US" sz="2000" dirty="0">
              <a:latin typeface="Constantia" pitchFamily="18" charset="0"/>
            </a:endParaRPr>
          </a:p>
        </p:txBody>
      </p:sp>
      <p:sp>
        <p:nvSpPr>
          <p:cNvPr id="4" name="Title 3"/>
          <p:cNvSpPr>
            <a:spLocks noGrp="1"/>
          </p:cNvSpPr>
          <p:nvPr>
            <p:ph type="title"/>
          </p:nvPr>
        </p:nvSpPr>
        <p:spPr>
          <a:xfrm>
            <a:off x="228600" y="704088"/>
            <a:ext cx="8534400" cy="1143000"/>
          </a:xfrm>
        </p:spPr>
        <p:txBody>
          <a:bodyPr>
            <a:normAutofit/>
          </a:bodyPr>
          <a:lstStyle/>
          <a:p>
            <a:pPr algn="r" eaLnBrk="1" fontAlgn="auto" hangingPunct="1">
              <a:spcAft>
                <a:spcPts val="0"/>
              </a:spcAft>
              <a:defRPr/>
            </a:pPr>
            <a:r>
              <a:rPr lang="en-US" sz="3400" dirty="0" smtClean="0">
                <a:solidFill>
                  <a:schemeClr val="tx1">
                    <a:lumMod val="85000"/>
                    <a:lumOff val="15000"/>
                  </a:schemeClr>
                </a:solidFill>
                <a:effectLst>
                  <a:outerShdw blurRad="38100" dist="38100" dir="2700000" algn="tl">
                    <a:srgbClr val="000000">
                      <a:alpha val="43137"/>
                    </a:srgbClr>
                  </a:outerShdw>
                </a:effectLst>
              </a:rPr>
              <a:t>Nature </a:t>
            </a:r>
            <a:r>
              <a:rPr lang="en-US" sz="3400" dirty="0" smtClean="0">
                <a:solidFill>
                  <a:schemeClr val="tx1">
                    <a:lumMod val="85000"/>
                    <a:lumOff val="15000"/>
                  </a:schemeClr>
                </a:solidFill>
                <a:effectLst>
                  <a:outerShdw blurRad="38100" dist="38100" dir="2700000" algn="tl">
                    <a:srgbClr val="000000">
                      <a:alpha val="43137"/>
                    </a:srgbClr>
                  </a:outerShdw>
                </a:effectLst>
              </a:rPr>
              <a:t>of the Problem on the Northern Corridor</a:t>
            </a:r>
            <a:endParaRPr lang="en-US" sz="3400" dirty="0">
              <a:solidFill>
                <a:schemeClr val="tx1">
                  <a:lumMod val="85000"/>
                  <a:lumOff val="15000"/>
                </a:schemeClr>
              </a:solidFill>
              <a:effectLst>
                <a:outerShdw blurRad="38100" dist="38100" dir="2700000" algn="tl">
                  <a:srgbClr val="000000">
                    <a:alpha val="43137"/>
                  </a:srgbClr>
                </a:outerShdw>
              </a:effectLst>
            </a:endParaRPr>
          </a:p>
        </p:txBody>
      </p:sp>
      <p:pic>
        <p:nvPicPr>
          <p:cNvPr id="25605" name="Picture 2" descr="logos.png"/>
          <p:cNvPicPr>
            <a:picLocks noChangeAspect="1"/>
          </p:cNvPicPr>
          <p:nvPr/>
        </p:nvPicPr>
        <p:blipFill>
          <a:blip r:embed="rId3"/>
          <a:srcRect/>
          <a:stretch>
            <a:fillRect/>
          </a:stretch>
        </p:blipFill>
        <p:spPr bwMode="auto">
          <a:xfrm>
            <a:off x="609600" y="5715000"/>
            <a:ext cx="7954963" cy="10096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4"/>
          <p:cNvSpPr txBox="1">
            <a:spLocks noChangeArrowheads="1"/>
          </p:cNvSpPr>
          <p:nvPr/>
        </p:nvSpPr>
        <p:spPr bwMode="auto">
          <a:xfrm>
            <a:off x="1981200" y="1524000"/>
            <a:ext cx="6553200" cy="3600986"/>
          </a:xfrm>
          <a:prstGeom prst="rect">
            <a:avLst/>
          </a:prstGeom>
          <a:noFill/>
          <a:ln w="9525">
            <a:noFill/>
            <a:miter lim="800000"/>
            <a:headEnd/>
            <a:tailEnd/>
          </a:ln>
        </p:spPr>
        <p:txBody>
          <a:bodyPr wrap="square">
            <a:spAutoFit/>
          </a:bodyPr>
          <a:lstStyle/>
          <a:p>
            <a:endParaRPr lang="en-US" sz="2600" dirty="0"/>
          </a:p>
          <a:p>
            <a:pPr>
              <a:buFont typeface="Arial" pitchFamily="34" charset="0"/>
              <a:buChar char="•"/>
            </a:pPr>
            <a:r>
              <a:rPr lang="en-US" sz="2600" b="1" dirty="0"/>
              <a:t> Problem of Enforcement of Safety standards </a:t>
            </a:r>
          </a:p>
          <a:p>
            <a:endParaRPr lang="en-US" sz="2600" b="1" dirty="0"/>
          </a:p>
          <a:p>
            <a:r>
              <a:rPr lang="en-US" sz="2600" dirty="0"/>
              <a:t>( Police lack of equipment, personnel and logistics to enforce speed limits, checks on drivers using Alcohol and other intoxicating substances such as </a:t>
            </a:r>
            <a:r>
              <a:rPr lang="en-US" sz="2600" dirty="0" err="1"/>
              <a:t>Miraa</a:t>
            </a:r>
            <a:r>
              <a:rPr lang="en-US" sz="2600" dirty="0"/>
              <a:t>)</a:t>
            </a:r>
          </a:p>
          <a:p>
            <a:endParaRPr lang="en-US" sz="2000" dirty="0">
              <a:latin typeface="Constantia" pitchFamily="18" charset="0"/>
            </a:endParaRPr>
          </a:p>
        </p:txBody>
      </p:sp>
      <p:pic>
        <p:nvPicPr>
          <p:cNvPr id="26627" name="Picture 2" descr="logos.png"/>
          <p:cNvPicPr>
            <a:picLocks noChangeAspect="1"/>
          </p:cNvPicPr>
          <p:nvPr/>
        </p:nvPicPr>
        <p:blipFill>
          <a:blip r:embed="rId3"/>
          <a:srcRect/>
          <a:stretch>
            <a:fillRect/>
          </a:stretch>
        </p:blipFill>
        <p:spPr bwMode="auto">
          <a:xfrm>
            <a:off x="609600" y="5715000"/>
            <a:ext cx="7954963" cy="1009650"/>
          </a:xfrm>
          <a:prstGeom prst="rect">
            <a:avLst/>
          </a:prstGeom>
          <a:noFill/>
          <a:ln w="9525">
            <a:noFill/>
            <a:miter lim="800000"/>
            <a:headEnd/>
            <a:tailEnd/>
          </a:ln>
        </p:spPr>
      </p:pic>
      <p:sp>
        <p:nvSpPr>
          <p:cNvPr id="4" name="Title 3"/>
          <p:cNvSpPr>
            <a:spLocks noGrp="1"/>
          </p:cNvSpPr>
          <p:nvPr>
            <p:ph type="title"/>
          </p:nvPr>
        </p:nvSpPr>
        <p:spPr>
          <a:xfrm>
            <a:off x="152400" y="704088"/>
            <a:ext cx="8610600" cy="819912"/>
          </a:xfrm>
        </p:spPr>
        <p:txBody>
          <a:bodyPr>
            <a:normAutofit fontScale="90000"/>
          </a:bodyPr>
          <a:lstStyle/>
          <a:p>
            <a:pPr algn="r" eaLnBrk="1" fontAlgn="auto" hangingPunct="1">
              <a:spcAft>
                <a:spcPts val="0"/>
              </a:spcAft>
              <a:defRPr/>
            </a:pPr>
            <a:r>
              <a:rPr lang="en-US" dirty="0" smtClean="0"/>
              <a:t> </a:t>
            </a:r>
            <a:r>
              <a:rPr lang="en-US" sz="3800" dirty="0" smtClean="0">
                <a:solidFill>
                  <a:schemeClr val="tx1">
                    <a:lumMod val="85000"/>
                    <a:lumOff val="15000"/>
                  </a:schemeClr>
                </a:solidFill>
                <a:effectLst>
                  <a:outerShdw blurRad="38100" dist="38100" dir="2700000" algn="tl">
                    <a:srgbClr val="000000">
                      <a:alpha val="43137"/>
                    </a:srgbClr>
                  </a:outerShdw>
                </a:effectLst>
              </a:rPr>
              <a:t>Nature of the Problem on the Northern Corridor</a:t>
            </a:r>
            <a:endParaRPr lang="en-US" sz="3800" dirty="0">
              <a:solidFill>
                <a:schemeClr val="tx1">
                  <a:lumMod val="85000"/>
                  <a:lumOff val="15000"/>
                </a:schemeClr>
              </a:solidFill>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4"/>
          <p:cNvSpPr txBox="1">
            <a:spLocks noChangeArrowheads="1"/>
          </p:cNvSpPr>
          <p:nvPr/>
        </p:nvSpPr>
        <p:spPr bwMode="auto">
          <a:xfrm>
            <a:off x="4343400" y="1524000"/>
            <a:ext cx="4191000" cy="4062651"/>
          </a:xfrm>
          <a:prstGeom prst="rect">
            <a:avLst/>
          </a:prstGeom>
          <a:noFill/>
          <a:ln w="9525">
            <a:noFill/>
            <a:miter lim="800000"/>
            <a:headEnd/>
            <a:tailEnd/>
          </a:ln>
        </p:spPr>
        <p:txBody>
          <a:bodyPr>
            <a:spAutoFit/>
          </a:bodyPr>
          <a:lstStyle/>
          <a:p>
            <a:r>
              <a:rPr lang="en-US" sz="2600" b="1" dirty="0"/>
              <a:t>Review of existing Traffic Rules and Regulations </a:t>
            </a:r>
            <a:r>
              <a:rPr lang="en-US" sz="2600" dirty="0"/>
              <a:t>- </a:t>
            </a:r>
            <a:r>
              <a:rPr lang="en-US" sz="2400" dirty="0"/>
              <a:t>Uganda has reviewed the Traffic and Road safety</a:t>
            </a:r>
            <a:endParaRPr lang="en-US" sz="2600" dirty="0"/>
          </a:p>
          <a:p>
            <a:endParaRPr lang="en-US" sz="2600" dirty="0"/>
          </a:p>
          <a:p>
            <a:r>
              <a:rPr lang="en-US" sz="2600" b="1" dirty="0"/>
              <a:t>Axle weight enforcement </a:t>
            </a:r>
            <a:r>
              <a:rPr lang="en-US" sz="2600" dirty="0"/>
              <a:t>- </a:t>
            </a:r>
            <a:r>
              <a:rPr lang="en-US" sz="2000" dirty="0"/>
              <a:t>collaboration between Uganda and Kenya Authorities in setting uniform standards and the privatization of </a:t>
            </a:r>
            <a:r>
              <a:rPr lang="en-US" sz="2000"/>
              <a:t>Axle </a:t>
            </a:r>
            <a:r>
              <a:rPr lang="en-US" sz="2000" smtClean="0"/>
              <a:t>Load Enforcement</a:t>
            </a:r>
            <a:endParaRPr lang="en-US" sz="2600" dirty="0"/>
          </a:p>
        </p:txBody>
      </p:sp>
      <p:pic>
        <p:nvPicPr>
          <p:cNvPr id="27651" name="Picture 2" descr="logos.png"/>
          <p:cNvPicPr>
            <a:picLocks noChangeAspect="1"/>
          </p:cNvPicPr>
          <p:nvPr/>
        </p:nvPicPr>
        <p:blipFill>
          <a:blip r:embed="rId3"/>
          <a:srcRect/>
          <a:stretch>
            <a:fillRect/>
          </a:stretch>
        </p:blipFill>
        <p:spPr bwMode="auto">
          <a:xfrm>
            <a:off x="609600" y="5715000"/>
            <a:ext cx="7954963" cy="1009650"/>
          </a:xfrm>
          <a:prstGeom prst="rect">
            <a:avLst/>
          </a:prstGeom>
          <a:noFill/>
          <a:ln w="9525">
            <a:noFill/>
            <a:miter lim="800000"/>
            <a:headEnd/>
            <a:tailEnd/>
          </a:ln>
        </p:spPr>
      </p:pic>
      <p:sp>
        <p:nvSpPr>
          <p:cNvPr id="4" name="Title 3"/>
          <p:cNvSpPr>
            <a:spLocks noGrp="1"/>
          </p:cNvSpPr>
          <p:nvPr>
            <p:ph type="title"/>
          </p:nvPr>
        </p:nvSpPr>
        <p:spPr>
          <a:xfrm>
            <a:off x="914400" y="503238"/>
            <a:ext cx="7772400" cy="715962"/>
          </a:xfrm>
        </p:spPr>
        <p:txBody>
          <a:bodyPr>
            <a:normAutofit fontScale="90000"/>
          </a:bodyPr>
          <a:lstStyle/>
          <a:p>
            <a:pPr algn="r" eaLnBrk="1" fontAlgn="auto" hangingPunct="1">
              <a:spcAft>
                <a:spcPts val="0"/>
              </a:spcAft>
              <a:defRPr/>
            </a:pPr>
            <a:r>
              <a:rPr lang="en-US" dirty="0" smtClean="0">
                <a:solidFill>
                  <a:schemeClr val="tx1">
                    <a:lumMod val="85000"/>
                    <a:lumOff val="15000"/>
                  </a:schemeClr>
                </a:solidFill>
                <a:effectLst>
                  <a:outerShdw blurRad="38100" dist="38100" dir="2700000" algn="tl">
                    <a:srgbClr val="000000">
                      <a:alpha val="43137"/>
                    </a:srgbClr>
                  </a:outerShdw>
                </a:effectLst>
              </a:rPr>
              <a:t> </a:t>
            </a:r>
            <a:r>
              <a:rPr lang="en-US" sz="3600" dirty="0" smtClean="0">
                <a:solidFill>
                  <a:schemeClr val="tx1">
                    <a:lumMod val="85000"/>
                    <a:lumOff val="15000"/>
                  </a:schemeClr>
                </a:solidFill>
                <a:effectLst>
                  <a:outerShdw blurRad="38100" dist="38100" dir="2700000" algn="tl">
                    <a:srgbClr val="000000">
                      <a:alpha val="43137"/>
                    </a:srgbClr>
                  </a:outerShdw>
                </a:effectLst>
              </a:rPr>
              <a:t>(</a:t>
            </a:r>
            <a:r>
              <a:rPr lang="en-US" sz="4000" dirty="0" smtClean="0">
                <a:solidFill>
                  <a:schemeClr val="tx1">
                    <a:lumMod val="85000"/>
                    <a:lumOff val="15000"/>
                  </a:schemeClr>
                </a:solidFill>
                <a:effectLst>
                  <a:outerShdw blurRad="38100" dist="38100" dir="2700000" algn="tl">
                    <a:srgbClr val="000000">
                      <a:alpha val="43137"/>
                    </a:srgbClr>
                  </a:outerShdw>
                </a:effectLst>
              </a:rPr>
              <a:t>2) Existing/Planned Interventions</a:t>
            </a:r>
            <a:endParaRPr lang="en-US" dirty="0">
              <a:solidFill>
                <a:schemeClr val="tx1">
                  <a:lumMod val="85000"/>
                  <a:lumOff val="15000"/>
                </a:schemeClr>
              </a:solidFill>
              <a:effectLst>
                <a:outerShdw blurRad="38100" dist="38100" dir="2700000" algn="tl">
                  <a:srgbClr val="000000">
                    <a:alpha val="43137"/>
                  </a:srgbClr>
                </a:outerShdw>
              </a:effectLst>
            </a:endParaRPr>
          </a:p>
        </p:txBody>
      </p:sp>
      <p:pic>
        <p:nvPicPr>
          <p:cNvPr id="27653" name="Picture 2"/>
          <p:cNvPicPr>
            <a:picLocks noChangeAspect="1" noChangeArrowheads="1"/>
          </p:cNvPicPr>
          <p:nvPr/>
        </p:nvPicPr>
        <p:blipFill>
          <a:blip r:embed="rId4"/>
          <a:srcRect/>
          <a:stretch>
            <a:fillRect/>
          </a:stretch>
        </p:blipFill>
        <p:spPr bwMode="auto">
          <a:xfrm>
            <a:off x="533400" y="1295400"/>
            <a:ext cx="3490913" cy="42672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2200" y="1752600"/>
            <a:ext cx="4191000" cy="3508375"/>
          </a:xfrm>
          <a:prstGeom prst="rect">
            <a:avLst/>
          </a:prstGeom>
          <a:noFill/>
        </p:spPr>
        <p:txBody>
          <a:bodyPr>
            <a:spAutoFit/>
          </a:bodyPr>
          <a:lstStyle/>
          <a:p>
            <a:pPr fontAlgn="auto">
              <a:spcBef>
                <a:spcPts val="0"/>
              </a:spcBef>
              <a:spcAft>
                <a:spcPts val="0"/>
              </a:spcAft>
              <a:defRPr/>
            </a:pPr>
            <a:r>
              <a:rPr lang="en-US" sz="2600" b="1" dirty="0">
                <a:solidFill>
                  <a:schemeClr val="tx1">
                    <a:lumMod val="85000"/>
                    <a:lumOff val="15000"/>
                  </a:schemeClr>
                </a:solidFill>
              </a:rPr>
              <a:t>Delays</a:t>
            </a:r>
          </a:p>
          <a:p>
            <a:pPr fontAlgn="auto">
              <a:spcBef>
                <a:spcPts val="0"/>
              </a:spcBef>
              <a:spcAft>
                <a:spcPts val="0"/>
              </a:spcAft>
              <a:defRPr/>
            </a:pPr>
            <a:r>
              <a:rPr lang="en-US" sz="2600" dirty="0"/>
              <a:t>  </a:t>
            </a:r>
          </a:p>
          <a:p>
            <a:pPr fontAlgn="auto">
              <a:spcBef>
                <a:spcPts val="0"/>
              </a:spcBef>
              <a:spcAft>
                <a:spcPts val="0"/>
              </a:spcAft>
              <a:defRPr/>
            </a:pPr>
            <a:r>
              <a:rPr lang="en-US" sz="2800" dirty="0"/>
              <a:t>Development of One stop </a:t>
            </a:r>
            <a:r>
              <a:rPr lang="en-US" sz="2800" dirty="0" smtClean="0"/>
              <a:t>border </a:t>
            </a:r>
            <a:r>
              <a:rPr lang="en-US" sz="2800" dirty="0"/>
              <a:t>posts and reducing the number of check points on the Corridor</a:t>
            </a:r>
            <a:r>
              <a:rPr lang="en-US" sz="3200" dirty="0"/>
              <a:t>.</a:t>
            </a:r>
            <a:endParaRPr lang="en-US" sz="3200" dirty="0"/>
          </a:p>
          <a:p>
            <a:pPr fontAlgn="auto">
              <a:spcBef>
                <a:spcPts val="0"/>
              </a:spcBef>
              <a:spcAft>
                <a:spcPts val="0"/>
              </a:spcAft>
              <a:defRPr/>
            </a:pPr>
            <a:endParaRPr lang="en-US" sz="2600" dirty="0"/>
          </a:p>
        </p:txBody>
      </p:sp>
      <p:pic>
        <p:nvPicPr>
          <p:cNvPr id="28675" name="Picture 2" descr="logos.png"/>
          <p:cNvPicPr>
            <a:picLocks noChangeAspect="1"/>
          </p:cNvPicPr>
          <p:nvPr/>
        </p:nvPicPr>
        <p:blipFill>
          <a:blip r:embed="rId3"/>
          <a:srcRect/>
          <a:stretch>
            <a:fillRect/>
          </a:stretch>
        </p:blipFill>
        <p:spPr bwMode="auto">
          <a:xfrm>
            <a:off x="609600" y="5715000"/>
            <a:ext cx="7954963" cy="1009650"/>
          </a:xfrm>
          <a:prstGeom prst="rect">
            <a:avLst/>
          </a:prstGeom>
          <a:noFill/>
          <a:ln w="9525">
            <a:noFill/>
            <a:miter lim="800000"/>
            <a:headEnd/>
            <a:tailEnd/>
          </a:ln>
        </p:spPr>
      </p:pic>
      <p:sp>
        <p:nvSpPr>
          <p:cNvPr id="4" name="Title 3"/>
          <p:cNvSpPr>
            <a:spLocks noGrp="1"/>
          </p:cNvSpPr>
          <p:nvPr>
            <p:ph type="title"/>
          </p:nvPr>
        </p:nvSpPr>
        <p:spPr>
          <a:xfrm>
            <a:off x="609600" y="579438"/>
            <a:ext cx="8077200" cy="715962"/>
          </a:xfrm>
        </p:spPr>
        <p:txBody>
          <a:bodyPr/>
          <a:lstStyle/>
          <a:p>
            <a:pPr eaLnBrk="1" fontAlgn="auto" hangingPunct="1">
              <a:spcAft>
                <a:spcPts val="0"/>
              </a:spcAft>
              <a:defRPr/>
            </a:pPr>
            <a:r>
              <a:rPr lang="en-US" sz="3600" dirty="0" smtClean="0">
                <a:solidFill>
                  <a:schemeClr val="tx1">
                    <a:lumMod val="85000"/>
                    <a:lumOff val="15000"/>
                  </a:schemeClr>
                </a:solidFill>
                <a:effectLst>
                  <a:outerShdw blurRad="38100" dist="38100" dir="2700000" algn="tl">
                    <a:srgbClr val="000000">
                      <a:alpha val="43137"/>
                    </a:srgbClr>
                  </a:outerShdw>
                </a:effectLst>
              </a:rPr>
              <a:t> 	(2) Existing/Planned Interventions</a:t>
            </a:r>
            <a:endParaRPr lang="en-US" sz="3600" dirty="0">
              <a:solidFill>
                <a:schemeClr val="tx1">
                  <a:lumMod val="85000"/>
                  <a:lumOff val="15000"/>
                </a:schemeClr>
              </a:solidFill>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4"/>
          <p:cNvSpPr txBox="1">
            <a:spLocks noChangeArrowheads="1"/>
          </p:cNvSpPr>
          <p:nvPr/>
        </p:nvSpPr>
        <p:spPr bwMode="auto">
          <a:xfrm>
            <a:off x="2438400" y="1600200"/>
            <a:ext cx="4495800" cy="4094163"/>
          </a:xfrm>
          <a:prstGeom prst="rect">
            <a:avLst/>
          </a:prstGeom>
          <a:noFill/>
          <a:ln w="9525">
            <a:noFill/>
            <a:miter lim="800000"/>
            <a:headEnd/>
            <a:tailEnd/>
          </a:ln>
        </p:spPr>
        <p:txBody>
          <a:bodyPr>
            <a:spAutoFit/>
          </a:bodyPr>
          <a:lstStyle/>
          <a:p>
            <a:r>
              <a:rPr lang="en-US" sz="2600" b="1" dirty="0"/>
              <a:t>Cargo safety and Duty Evasion</a:t>
            </a:r>
          </a:p>
          <a:p>
            <a:r>
              <a:rPr lang="en-US" sz="2600" dirty="0"/>
              <a:t>Vehicle Tracking system established by Kenya Revenue Authority to be incorporated into a system for providing Traffic Information and Safety Advice for Drivers moving transit Cargo</a:t>
            </a:r>
          </a:p>
        </p:txBody>
      </p:sp>
      <p:pic>
        <p:nvPicPr>
          <p:cNvPr id="29699" name="Picture 2" descr="logos.png"/>
          <p:cNvPicPr>
            <a:picLocks noChangeAspect="1"/>
          </p:cNvPicPr>
          <p:nvPr/>
        </p:nvPicPr>
        <p:blipFill>
          <a:blip r:embed="rId3"/>
          <a:srcRect/>
          <a:stretch>
            <a:fillRect/>
          </a:stretch>
        </p:blipFill>
        <p:spPr bwMode="auto">
          <a:xfrm>
            <a:off x="609600" y="5715000"/>
            <a:ext cx="7954963" cy="1009650"/>
          </a:xfrm>
          <a:prstGeom prst="rect">
            <a:avLst/>
          </a:prstGeom>
          <a:noFill/>
          <a:ln w="9525">
            <a:noFill/>
            <a:miter lim="800000"/>
            <a:headEnd/>
            <a:tailEnd/>
          </a:ln>
        </p:spPr>
      </p:pic>
      <p:sp>
        <p:nvSpPr>
          <p:cNvPr id="4" name="Title 3"/>
          <p:cNvSpPr>
            <a:spLocks noGrp="1"/>
          </p:cNvSpPr>
          <p:nvPr>
            <p:ph type="title"/>
          </p:nvPr>
        </p:nvSpPr>
        <p:spPr>
          <a:xfrm>
            <a:off x="609600" y="579438"/>
            <a:ext cx="8077200" cy="715962"/>
          </a:xfrm>
        </p:spPr>
        <p:txBody>
          <a:bodyPr>
            <a:noAutofit/>
          </a:bodyPr>
          <a:lstStyle/>
          <a:p>
            <a:pPr eaLnBrk="1" fontAlgn="auto" hangingPunct="1">
              <a:spcAft>
                <a:spcPts val="0"/>
              </a:spcAft>
              <a:defRPr/>
            </a:pPr>
            <a:r>
              <a:rPr lang="en-US" sz="3600" dirty="0" smtClean="0">
                <a:solidFill>
                  <a:schemeClr val="tx1">
                    <a:lumMod val="85000"/>
                    <a:lumOff val="15000"/>
                  </a:schemeClr>
                </a:solidFill>
                <a:effectLst>
                  <a:outerShdw blurRad="38100" dist="38100" dir="2700000" algn="tl">
                    <a:srgbClr val="000000">
                      <a:alpha val="43137"/>
                    </a:srgbClr>
                  </a:outerShdw>
                </a:effectLst>
              </a:rPr>
              <a:t> (2) Existing/Planned Interventions</a:t>
            </a:r>
            <a:endParaRPr lang="en-US" sz="3600" dirty="0">
              <a:solidFill>
                <a:schemeClr val="tx1">
                  <a:lumMod val="85000"/>
                  <a:lumOff val="15000"/>
                </a:schemeClr>
              </a:solidFill>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6"/>
          <p:cNvSpPr txBox="1">
            <a:spLocks noChangeArrowheads="1"/>
          </p:cNvSpPr>
          <p:nvPr/>
        </p:nvSpPr>
        <p:spPr bwMode="auto">
          <a:xfrm>
            <a:off x="152400" y="774700"/>
            <a:ext cx="8991600" cy="5257800"/>
          </a:xfrm>
          <a:prstGeom prst="rect">
            <a:avLst/>
          </a:prstGeom>
          <a:solidFill>
            <a:srgbClr val="FFCC00"/>
          </a:solidFill>
          <a:ln w="76200" algn="ctr">
            <a:noFill/>
            <a:miter lim="800000"/>
            <a:headEnd/>
            <a:tailEnd/>
          </a:ln>
        </p:spPr>
        <p:txBody>
          <a:bodyPr/>
          <a:lstStyle/>
          <a:p>
            <a:pPr algn="ctr">
              <a:spcBef>
                <a:spcPct val="50000"/>
              </a:spcBef>
              <a:defRPr/>
            </a:pPr>
            <a:endParaRPr lang="en-US" sz="1600" b="1">
              <a:solidFill>
                <a:schemeClr val="tx1">
                  <a:lumMod val="50000"/>
                </a:schemeClr>
              </a:solidFill>
              <a:ea typeface="MS Gothic" pitchFamily="49" charset="-128"/>
            </a:endParaRPr>
          </a:p>
        </p:txBody>
      </p:sp>
      <p:sp>
        <p:nvSpPr>
          <p:cNvPr id="10244" name="Text Box 4"/>
          <p:cNvSpPr txBox="1">
            <a:spLocks noChangeArrowheads="1"/>
          </p:cNvSpPr>
          <p:nvPr/>
        </p:nvSpPr>
        <p:spPr bwMode="auto">
          <a:xfrm>
            <a:off x="1958975" y="1379538"/>
            <a:ext cx="5434013" cy="952500"/>
          </a:xfrm>
          <a:prstGeom prst="rect">
            <a:avLst/>
          </a:prstGeom>
          <a:solidFill>
            <a:srgbClr val="C0C0C0"/>
          </a:solidFill>
          <a:ln w="76200" algn="ctr">
            <a:noFill/>
            <a:miter lim="800000"/>
            <a:headEnd/>
            <a:tailEnd/>
          </a:ln>
        </p:spPr>
        <p:txBody>
          <a:bodyPr/>
          <a:lstStyle/>
          <a:p>
            <a:pPr>
              <a:spcBef>
                <a:spcPct val="50000"/>
              </a:spcBef>
              <a:defRPr/>
            </a:pPr>
            <a:r>
              <a:rPr lang="en-US" sz="1600" b="1" dirty="0">
                <a:solidFill>
                  <a:schemeClr val="tx1">
                    <a:lumMod val="50000"/>
                  </a:schemeClr>
                </a:solidFill>
                <a:ea typeface="MS Gothic" pitchFamily="49" charset="-128"/>
              </a:rPr>
              <a:t/>
            </a:r>
            <a:br>
              <a:rPr lang="en-US" sz="1600" b="1" dirty="0">
                <a:solidFill>
                  <a:schemeClr val="tx1">
                    <a:lumMod val="50000"/>
                  </a:schemeClr>
                </a:solidFill>
                <a:ea typeface="MS Gothic" pitchFamily="49" charset="-128"/>
              </a:rPr>
            </a:br>
            <a:r>
              <a:rPr lang="en-US" sz="1600" b="1" dirty="0">
                <a:solidFill>
                  <a:schemeClr val="tx1">
                    <a:lumMod val="50000"/>
                  </a:schemeClr>
                </a:solidFill>
                <a:ea typeface="MS Gothic" pitchFamily="49" charset="-128"/>
              </a:rPr>
              <a:t>6 – Enforcement, Road Policing, Speed  Weight, Code    </a:t>
            </a:r>
          </a:p>
        </p:txBody>
      </p:sp>
      <p:sp>
        <p:nvSpPr>
          <p:cNvPr id="30724" name="Text Box 5"/>
          <p:cNvSpPr txBox="1">
            <a:spLocks noChangeArrowheads="1"/>
          </p:cNvSpPr>
          <p:nvPr/>
        </p:nvSpPr>
        <p:spPr bwMode="auto">
          <a:xfrm>
            <a:off x="200025" y="1374775"/>
            <a:ext cx="1557338" cy="2587625"/>
          </a:xfrm>
          <a:prstGeom prst="rect">
            <a:avLst/>
          </a:prstGeom>
          <a:solidFill>
            <a:srgbClr val="60A85C"/>
          </a:solidFill>
          <a:ln w="76200" algn="ctr">
            <a:noFill/>
            <a:miter lim="800000"/>
            <a:headEnd/>
            <a:tailEnd/>
          </a:ln>
        </p:spPr>
        <p:txBody>
          <a:bodyPr/>
          <a:lstStyle/>
          <a:p>
            <a:pPr algn="ctr">
              <a:spcBef>
                <a:spcPct val="50000"/>
              </a:spcBef>
            </a:pPr>
            <a:r>
              <a:rPr lang="en-US" sz="1600" b="1">
                <a:solidFill>
                  <a:srgbClr val="262626"/>
                </a:solidFill>
                <a:ea typeface="MS Gothic" pitchFamily="49" charset="-128"/>
              </a:rPr>
              <a:t>7 – </a:t>
            </a:r>
          </a:p>
          <a:p>
            <a:pPr algn="ctr">
              <a:spcBef>
                <a:spcPct val="50000"/>
              </a:spcBef>
            </a:pPr>
            <a:endParaRPr lang="en-US" sz="1600" b="1">
              <a:solidFill>
                <a:srgbClr val="262626"/>
              </a:solidFill>
              <a:ea typeface="MS Gothic" pitchFamily="49" charset="-128"/>
            </a:endParaRPr>
          </a:p>
          <a:p>
            <a:pPr>
              <a:spcBef>
                <a:spcPct val="50000"/>
              </a:spcBef>
            </a:pPr>
            <a:r>
              <a:rPr lang="en-US" sz="1600" b="1">
                <a:solidFill>
                  <a:srgbClr val="262626"/>
                </a:solidFill>
                <a:ea typeface="MS Gothic" pitchFamily="49" charset="-128"/>
              </a:rPr>
              <a:t>Post Crash Emergency </a:t>
            </a:r>
          </a:p>
          <a:p>
            <a:pPr>
              <a:spcBef>
                <a:spcPct val="50000"/>
              </a:spcBef>
            </a:pPr>
            <a:r>
              <a:rPr lang="en-US" sz="1600" b="1">
                <a:solidFill>
                  <a:srgbClr val="262626"/>
                </a:solidFill>
                <a:ea typeface="MS Gothic" pitchFamily="49" charset="-128"/>
              </a:rPr>
              <a:t>Health System </a:t>
            </a:r>
          </a:p>
        </p:txBody>
      </p:sp>
      <p:sp>
        <p:nvSpPr>
          <p:cNvPr id="10246" name="Text Box 6"/>
          <p:cNvSpPr txBox="1">
            <a:spLocks noChangeArrowheads="1"/>
          </p:cNvSpPr>
          <p:nvPr/>
        </p:nvSpPr>
        <p:spPr bwMode="auto">
          <a:xfrm>
            <a:off x="7461250" y="1371600"/>
            <a:ext cx="1644650" cy="4730750"/>
          </a:xfrm>
          <a:prstGeom prst="rect">
            <a:avLst/>
          </a:prstGeom>
          <a:solidFill>
            <a:srgbClr val="BDCD99"/>
          </a:solidFill>
          <a:ln w="76200" algn="ctr">
            <a:noFill/>
            <a:miter lim="800000"/>
            <a:headEnd/>
            <a:tailEnd/>
          </a:ln>
        </p:spPr>
        <p:txBody>
          <a:bodyPr/>
          <a:lstStyle/>
          <a:p>
            <a:pPr algn="ctr">
              <a:spcBef>
                <a:spcPct val="50000"/>
              </a:spcBef>
              <a:defRPr/>
            </a:pPr>
            <a:r>
              <a:rPr lang="en-US" sz="1600" b="1" dirty="0">
                <a:solidFill>
                  <a:schemeClr val="tx1">
                    <a:lumMod val="50000"/>
                  </a:schemeClr>
                </a:solidFill>
                <a:ea typeface="MS Gothic" pitchFamily="49" charset="-128"/>
              </a:rPr>
              <a:t>5 – </a:t>
            </a:r>
          </a:p>
          <a:p>
            <a:pPr algn="ctr">
              <a:spcBef>
                <a:spcPct val="50000"/>
              </a:spcBef>
              <a:defRPr/>
            </a:pPr>
            <a:endParaRPr lang="en-US" sz="1600" b="1" dirty="0">
              <a:solidFill>
                <a:schemeClr val="tx1">
                  <a:lumMod val="50000"/>
                </a:schemeClr>
              </a:solidFill>
              <a:ea typeface="MS Gothic" pitchFamily="49" charset="-128"/>
            </a:endParaRPr>
          </a:p>
          <a:p>
            <a:pPr>
              <a:spcBef>
                <a:spcPct val="50000"/>
              </a:spcBef>
              <a:defRPr/>
            </a:pPr>
            <a:r>
              <a:rPr lang="en-US" sz="1600" b="1" dirty="0">
                <a:solidFill>
                  <a:schemeClr val="tx1">
                    <a:lumMod val="50000"/>
                  </a:schemeClr>
                </a:solidFill>
                <a:ea typeface="MS Gothic" pitchFamily="49" charset="-128"/>
              </a:rPr>
              <a:t>Rules of Enforcement</a:t>
            </a:r>
          </a:p>
          <a:p>
            <a:pPr>
              <a:spcBef>
                <a:spcPct val="50000"/>
              </a:spcBef>
              <a:defRPr/>
            </a:pPr>
            <a:endParaRPr lang="en-US" sz="1600" b="1" dirty="0">
              <a:solidFill>
                <a:schemeClr val="tx1">
                  <a:lumMod val="50000"/>
                </a:schemeClr>
              </a:solidFill>
              <a:ea typeface="MS Gothic" pitchFamily="49" charset="-128"/>
            </a:endParaRPr>
          </a:p>
          <a:p>
            <a:pPr>
              <a:spcBef>
                <a:spcPct val="50000"/>
              </a:spcBef>
              <a:defRPr/>
            </a:pPr>
            <a:r>
              <a:rPr lang="en-US" sz="1600" b="1" dirty="0">
                <a:solidFill>
                  <a:schemeClr val="tx1">
                    <a:lumMod val="50000"/>
                  </a:schemeClr>
                </a:solidFill>
                <a:ea typeface="MS Gothic" pitchFamily="49" charset="-128"/>
              </a:rPr>
              <a:t>Driving Code Regulatory Frame work</a:t>
            </a:r>
          </a:p>
          <a:p>
            <a:pPr algn="ctr">
              <a:spcBef>
                <a:spcPct val="50000"/>
              </a:spcBef>
              <a:defRPr/>
            </a:pPr>
            <a:endParaRPr lang="en-US" sz="1600" b="1" dirty="0">
              <a:solidFill>
                <a:schemeClr val="tx1">
                  <a:lumMod val="50000"/>
                </a:schemeClr>
              </a:solidFill>
              <a:ea typeface="MS Gothic" pitchFamily="49" charset="-128"/>
            </a:endParaRPr>
          </a:p>
        </p:txBody>
      </p:sp>
      <p:sp>
        <p:nvSpPr>
          <p:cNvPr id="10247" name="Text Box 7"/>
          <p:cNvSpPr txBox="1">
            <a:spLocks noChangeArrowheads="1"/>
          </p:cNvSpPr>
          <p:nvPr/>
        </p:nvSpPr>
        <p:spPr bwMode="auto">
          <a:xfrm>
            <a:off x="1905000" y="4991100"/>
            <a:ext cx="5429250" cy="1117600"/>
          </a:xfrm>
          <a:prstGeom prst="rect">
            <a:avLst/>
          </a:prstGeom>
          <a:solidFill>
            <a:srgbClr val="CCFF66"/>
          </a:solidFill>
          <a:ln w="76200" algn="ctr">
            <a:noFill/>
            <a:miter lim="800000"/>
            <a:headEnd/>
            <a:tailEnd/>
          </a:ln>
        </p:spPr>
        <p:txBody>
          <a:bodyPr/>
          <a:lstStyle/>
          <a:p>
            <a:pPr algn="ctr">
              <a:spcBef>
                <a:spcPct val="50000"/>
              </a:spcBef>
              <a:defRPr/>
            </a:pPr>
            <a:r>
              <a:rPr lang="en-US" sz="1600" b="1" dirty="0">
                <a:solidFill>
                  <a:schemeClr val="tx1">
                    <a:lumMod val="50000"/>
                  </a:schemeClr>
                </a:solidFill>
                <a:ea typeface="MS Gothic" pitchFamily="49" charset="-128"/>
              </a:rPr>
              <a:t>2 - Infrastructure, Safety Audit, Signalization, Management of the Road Service to all    </a:t>
            </a:r>
          </a:p>
        </p:txBody>
      </p:sp>
      <p:sp>
        <p:nvSpPr>
          <p:cNvPr id="10248" name="Text Box 8"/>
          <p:cNvSpPr txBox="1">
            <a:spLocks noChangeArrowheads="1"/>
          </p:cNvSpPr>
          <p:nvPr/>
        </p:nvSpPr>
        <p:spPr bwMode="auto">
          <a:xfrm>
            <a:off x="1878013" y="3243263"/>
            <a:ext cx="1898650" cy="1622425"/>
          </a:xfrm>
          <a:prstGeom prst="rect">
            <a:avLst/>
          </a:prstGeom>
          <a:solidFill>
            <a:schemeClr val="bg1"/>
          </a:solidFill>
          <a:ln w="19050" algn="ctr">
            <a:solidFill>
              <a:srgbClr val="000000"/>
            </a:solidFill>
            <a:miter lim="800000"/>
            <a:headEnd/>
            <a:tailEnd/>
          </a:ln>
        </p:spPr>
        <p:txBody>
          <a:bodyPr/>
          <a:lstStyle/>
          <a:p>
            <a:pPr algn="ctr">
              <a:spcBef>
                <a:spcPct val="50000"/>
              </a:spcBef>
              <a:defRPr/>
            </a:pPr>
            <a:r>
              <a:rPr lang="en-US" sz="1600" b="1" dirty="0">
                <a:solidFill>
                  <a:schemeClr val="tx1">
                    <a:lumMod val="50000"/>
                  </a:schemeClr>
                </a:solidFill>
                <a:ea typeface="MS Gothic" pitchFamily="49" charset="-128"/>
              </a:rPr>
              <a:t>1 – </a:t>
            </a:r>
            <a:br>
              <a:rPr lang="en-US" sz="1600" b="1" dirty="0">
                <a:solidFill>
                  <a:schemeClr val="tx1">
                    <a:lumMod val="50000"/>
                  </a:schemeClr>
                </a:solidFill>
                <a:ea typeface="MS Gothic" pitchFamily="49" charset="-128"/>
              </a:rPr>
            </a:br>
            <a:r>
              <a:rPr lang="en-US" sz="1600" b="1" dirty="0">
                <a:solidFill>
                  <a:schemeClr val="tx1">
                    <a:lumMod val="50000"/>
                  </a:schemeClr>
                </a:solidFill>
                <a:ea typeface="MS Gothic" pitchFamily="49" charset="-128"/>
              </a:rPr>
              <a:t>Freight Commercial Driver Trucks</a:t>
            </a:r>
          </a:p>
        </p:txBody>
      </p:sp>
      <p:sp>
        <p:nvSpPr>
          <p:cNvPr id="10249" name="Text Box 9"/>
          <p:cNvSpPr txBox="1">
            <a:spLocks noChangeArrowheads="1"/>
          </p:cNvSpPr>
          <p:nvPr/>
        </p:nvSpPr>
        <p:spPr bwMode="auto">
          <a:xfrm>
            <a:off x="3765550" y="3240088"/>
            <a:ext cx="1830388" cy="1622425"/>
          </a:xfrm>
          <a:prstGeom prst="rect">
            <a:avLst/>
          </a:prstGeom>
          <a:solidFill>
            <a:schemeClr val="bg1"/>
          </a:solidFill>
          <a:ln w="19050" algn="ctr">
            <a:solidFill>
              <a:srgbClr val="000000"/>
            </a:solidFill>
            <a:miter lim="800000"/>
            <a:headEnd/>
            <a:tailEnd/>
          </a:ln>
        </p:spPr>
        <p:txBody>
          <a:bodyPr anchor="ctr"/>
          <a:lstStyle/>
          <a:p>
            <a:pPr algn="ctr">
              <a:spcBef>
                <a:spcPct val="50000"/>
              </a:spcBef>
              <a:defRPr/>
            </a:pPr>
            <a:r>
              <a:rPr lang="en-US" sz="1600" b="1">
                <a:solidFill>
                  <a:schemeClr val="tx1">
                    <a:lumMod val="50000"/>
                  </a:schemeClr>
                </a:solidFill>
                <a:ea typeface="MS Gothic" pitchFamily="49" charset="-128"/>
              </a:rPr>
              <a:t>Passenger Transport Vehicles</a:t>
            </a:r>
          </a:p>
        </p:txBody>
      </p:sp>
      <p:sp>
        <p:nvSpPr>
          <p:cNvPr id="10250" name="Text Box 10"/>
          <p:cNvSpPr txBox="1">
            <a:spLocks noChangeArrowheads="1"/>
          </p:cNvSpPr>
          <p:nvPr/>
        </p:nvSpPr>
        <p:spPr bwMode="auto">
          <a:xfrm>
            <a:off x="5599113" y="3240088"/>
            <a:ext cx="1762125" cy="1622425"/>
          </a:xfrm>
          <a:prstGeom prst="rect">
            <a:avLst/>
          </a:prstGeom>
          <a:solidFill>
            <a:schemeClr val="bg1"/>
          </a:solidFill>
          <a:ln w="19050" algn="ctr">
            <a:solidFill>
              <a:srgbClr val="000000"/>
            </a:solidFill>
            <a:miter lim="800000"/>
            <a:headEnd/>
            <a:tailEnd/>
          </a:ln>
        </p:spPr>
        <p:txBody>
          <a:bodyPr anchor="ctr"/>
          <a:lstStyle/>
          <a:p>
            <a:pPr algn="ctr">
              <a:spcBef>
                <a:spcPct val="50000"/>
              </a:spcBef>
              <a:defRPr/>
            </a:pPr>
            <a:r>
              <a:rPr lang="en-US" sz="1600" b="1">
                <a:solidFill>
                  <a:schemeClr val="tx1">
                    <a:lumMod val="50000"/>
                  </a:schemeClr>
                </a:solidFill>
                <a:ea typeface="MS Gothic" pitchFamily="49" charset="-128"/>
              </a:rPr>
              <a:t>Non-Driver Cars and Vans</a:t>
            </a:r>
          </a:p>
        </p:txBody>
      </p:sp>
      <p:sp>
        <p:nvSpPr>
          <p:cNvPr id="15370" name="Text Box 11"/>
          <p:cNvSpPr txBox="1">
            <a:spLocks noChangeArrowheads="1"/>
          </p:cNvSpPr>
          <p:nvPr/>
        </p:nvSpPr>
        <p:spPr bwMode="auto">
          <a:xfrm>
            <a:off x="1943100" y="2419350"/>
            <a:ext cx="5435600" cy="584200"/>
          </a:xfrm>
          <a:prstGeom prst="rect">
            <a:avLst/>
          </a:prstGeom>
          <a:solidFill>
            <a:srgbClr val="33CCCC"/>
          </a:solidFill>
          <a:ln w="12700" algn="ctr">
            <a:noFill/>
            <a:miter lim="800000"/>
            <a:headEnd/>
            <a:tailEnd/>
          </a:ln>
        </p:spPr>
        <p:txBody>
          <a:bodyPr>
            <a:spAutoFit/>
          </a:bodyPr>
          <a:lstStyle/>
          <a:p>
            <a:pPr algn="ctr">
              <a:spcBef>
                <a:spcPct val="50000"/>
              </a:spcBef>
              <a:defRPr/>
            </a:pPr>
            <a:r>
              <a:rPr lang="en-US" sz="1600" b="1" dirty="0">
                <a:solidFill>
                  <a:schemeClr val="tx1">
                    <a:lumMod val="50000"/>
                  </a:schemeClr>
                </a:solidFill>
                <a:latin typeface="Arial" charset="0"/>
                <a:ea typeface="MS Gothic" pitchFamily="49" charset="-128"/>
              </a:rPr>
              <a:t>4 - Communication, Education  Awareness Raising and Participation </a:t>
            </a:r>
          </a:p>
        </p:txBody>
      </p:sp>
      <p:sp>
        <p:nvSpPr>
          <p:cNvPr id="10252" name="AutoShape 16"/>
          <p:cNvSpPr>
            <a:spLocks noChangeArrowheads="1"/>
          </p:cNvSpPr>
          <p:nvPr/>
        </p:nvSpPr>
        <p:spPr bwMode="auto">
          <a:xfrm>
            <a:off x="228600" y="4165600"/>
            <a:ext cx="1524000" cy="1955800"/>
          </a:xfrm>
          <a:prstGeom prst="roundRect">
            <a:avLst>
              <a:gd name="adj" fmla="val 139"/>
            </a:avLst>
          </a:prstGeom>
          <a:solidFill>
            <a:srgbClr val="99CC00"/>
          </a:solidFill>
          <a:ln w="91440">
            <a:noFill/>
            <a:round/>
            <a:headEnd/>
            <a:tailEnd/>
          </a:ln>
        </p:spPr>
        <p:txBody>
          <a:bodyPr lIns="135000" tIns="90000" rIns="135000" bIns="90000" anchor="ctr" anchorCtr="1"/>
          <a:lstStyle/>
          <a:p>
            <a:pP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b="1" dirty="0">
                <a:solidFill>
                  <a:schemeClr val="tx1">
                    <a:lumMod val="50000"/>
                  </a:schemeClr>
                </a:solidFill>
                <a:ea typeface="MS Gothic" pitchFamily="49" charset="-128"/>
              </a:rPr>
              <a:t>3 – </a:t>
            </a:r>
          </a:p>
          <a:p>
            <a:pP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600" b="1" dirty="0">
              <a:solidFill>
                <a:schemeClr val="tx1">
                  <a:lumMod val="50000"/>
                </a:schemeClr>
              </a:solidFill>
              <a:ea typeface="MS Gothic" pitchFamily="49" charset="-128"/>
            </a:endParaRPr>
          </a:p>
          <a:p>
            <a:pP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b="1" dirty="0">
                <a:solidFill>
                  <a:schemeClr val="tx1">
                    <a:lumMod val="50000"/>
                  </a:schemeClr>
                </a:solidFill>
                <a:ea typeface="MS Gothic" pitchFamily="49" charset="-128"/>
              </a:rPr>
              <a:t>Data</a:t>
            </a:r>
          </a:p>
          <a:p>
            <a:pP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b="1" dirty="0">
                <a:solidFill>
                  <a:schemeClr val="tx1">
                    <a:lumMod val="50000"/>
                  </a:schemeClr>
                </a:solidFill>
                <a:ea typeface="MS Gothic" pitchFamily="49" charset="-128"/>
              </a:rPr>
              <a:t>Monitor.</a:t>
            </a:r>
          </a:p>
          <a:p>
            <a:pP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600" b="1" dirty="0">
                <a:solidFill>
                  <a:schemeClr val="tx1">
                    <a:lumMod val="50000"/>
                  </a:schemeClr>
                </a:solidFill>
                <a:ea typeface="MS Gothic" pitchFamily="49" charset="-128"/>
              </a:rPr>
              <a:t>Evaluation  and Analysis</a:t>
            </a:r>
          </a:p>
        </p:txBody>
      </p:sp>
      <p:sp>
        <p:nvSpPr>
          <p:cNvPr id="30732" name="Rectangle 13"/>
          <p:cNvSpPr>
            <a:spLocks noChangeArrowheads="1"/>
          </p:cNvSpPr>
          <p:nvPr/>
        </p:nvSpPr>
        <p:spPr bwMode="auto">
          <a:xfrm>
            <a:off x="942975" y="6359525"/>
            <a:ext cx="7451725" cy="336550"/>
          </a:xfrm>
          <a:prstGeom prst="rect">
            <a:avLst/>
          </a:prstGeom>
          <a:noFill/>
          <a:ln w="12700" algn="ctr">
            <a:noFill/>
            <a:miter lim="800000"/>
            <a:headEnd/>
            <a:tailEnd/>
          </a:ln>
        </p:spPr>
        <p:txBody>
          <a:bodyPr wrap="none">
            <a:spAutoFit/>
          </a:bodyPr>
          <a:lstStyle/>
          <a:p>
            <a:r>
              <a:rPr lang="fr-FR" sz="1600" b="1">
                <a:solidFill>
                  <a:schemeClr val="hlink"/>
                </a:solidFill>
              </a:rPr>
              <a:t>Total &amp; World Bank: matching Partners with </a:t>
            </a:r>
            <a:r>
              <a:rPr lang="en-US" sz="1600" b="1">
                <a:solidFill>
                  <a:schemeClr val="hlink"/>
                </a:solidFill>
              </a:rPr>
              <a:t>complementary skills &amp; assets</a:t>
            </a:r>
          </a:p>
        </p:txBody>
      </p:sp>
      <p:pic>
        <p:nvPicPr>
          <p:cNvPr id="30733" name="Picture 3"/>
          <p:cNvPicPr>
            <a:picLocks noChangeAspect="1" noChangeArrowheads="1"/>
          </p:cNvPicPr>
          <p:nvPr/>
        </p:nvPicPr>
        <p:blipFill>
          <a:blip r:embed="rId3"/>
          <a:srcRect/>
          <a:stretch>
            <a:fillRect/>
          </a:stretch>
        </p:blipFill>
        <p:spPr bwMode="auto">
          <a:xfrm>
            <a:off x="195263" y="6200775"/>
            <a:ext cx="398462" cy="381000"/>
          </a:xfrm>
          <a:prstGeom prst="rect">
            <a:avLst/>
          </a:prstGeom>
          <a:noFill/>
          <a:ln w="9525">
            <a:noFill/>
            <a:round/>
            <a:headEnd/>
            <a:tailEnd/>
          </a:ln>
        </p:spPr>
      </p:pic>
      <p:sp>
        <p:nvSpPr>
          <p:cNvPr id="16" name="TextBox 15"/>
          <p:cNvSpPr txBox="1"/>
          <p:nvPr/>
        </p:nvSpPr>
        <p:spPr>
          <a:xfrm>
            <a:off x="838200" y="838200"/>
            <a:ext cx="7162800" cy="523875"/>
          </a:xfrm>
          <a:prstGeom prst="rect">
            <a:avLst/>
          </a:prstGeom>
          <a:noFill/>
        </p:spPr>
        <p:txBody>
          <a:bodyPr>
            <a:spAutoFit/>
          </a:bodyPr>
          <a:lstStyle/>
          <a:p>
            <a:pPr>
              <a:defRPr/>
            </a:pPr>
            <a:r>
              <a:rPr lang="en-US" sz="2800" b="1" dirty="0">
                <a:effectLst>
                  <a:outerShdw blurRad="38100" dist="38100" dir="2700000" algn="tl">
                    <a:srgbClr val="000000">
                      <a:alpha val="43137"/>
                    </a:srgbClr>
                  </a:outerShdw>
                </a:effectLst>
                <a:ea typeface="ＭＳ Ｐゴシック" pitchFamily="34" charset="-128"/>
              </a:rPr>
              <a:t>Management of the Process - 7 modules</a:t>
            </a:r>
            <a:endParaRPr lang="en-GB" sz="2800" b="1"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logos.png"/>
          <p:cNvPicPr>
            <a:picLocks noChangeAspect="1"/>
          </p:cNvPicPr>
          <p:nvPr/>
        </p:nvPicPr>
        <p:blipFill>
          <a:blip r:embed="rId3"/>
          <a:srcRect/>
          <a:stretch>
            <a:fillRect/>
          </a:stretch>
        </p:blipFill>
        <p:spPr bwMode="auto">
          <a:xfrm>
            <a:off x="609600" y="5715000"/>
            <a:ext cx="7954963" cy="1009650"/>
          </a:xfrm>
          <a:prstGeom prst="rect">
            <a:avLst/>
          </a:prstGeom>
          <a:noFill/>
          <a:ln w="9525">
            <a:noFill/>
            <a:miter lim="800000"/>
            <a:headEnd/>
            <a:tailEnd/>
          </a:ln>
        </p:spPr>
      </p:pic>
      <p:sp>
        <p:nvSpPr>
          <p:cNvPr id="4" name="Title 3"/>
          <p:cNvSpPr>
            <a:spLocks noGrp="1"/>
          </p:cNvSpPr>
          <p:nvPr>
            <p:ph type="title"/>
          </p:nvPr>
        </p:nvSpPr>
        <p:spPr>
          <a:xfrm>
            <a:off x="457200" y="254000"/>
            <a:ext cx="8229600" cy="889000"/>
          </a:xfrm>
        </p:spPr>
        <p:txBody>
          <a:bodyPr/>
          <a:lstStyle/>
          <a:p>
            <a:pPr eaLnBrk="1" fontAlgn="auto" hangingPunct="1">
              <a:spcAft>
                <a:spcPts val="0"/>
              </a:spcAft>
              <a:defRPr/>
            </a:pPr>
            <a:r>
              <a:rPr lang="en-US" sz="3600" dirty="0" smtClean="0">
                <a:solidFill>
                  <a:schemeClr val="tx1">
                    <a:lumMod val="85000"/>
                    <a:lumOff val="15000"/>
                  </a:schemeClr>
                </a:solidFill>
                <a:effectLst>
                  <a:outerShdw blurRad="38100" dist="38100" dir="2700000" algn="tl">
                    <a:srgbClr val="000000">
                      <a:alpha val="43137"/>
                    </a:srgbClr>
                  </a:outerShdw>
                </a:effectLst>
              </a:rPr>
              <a:t>(3) Management of the Process</a:t>
            </a:r>
          </a:p>
        </p:txBody>
      </p:sp>
      <p:sp>
        <p:nvSpPr>
          <p:cNvPr id="31748" name="TextBox 8"/>
          <p:cNvSpPr txBox="1">
            <a:spLocks noChangeArrowheads="1"/>
          </p:cNvSpPr>
          <p:nvPr/>
        </p:nvSpPr>
        <p:spPr bwMode="auto">
          <a:xfrm>
            <a:off x="2971800" y="1295400"/>
            <a:ext cx="5562600" cy="4648200"/>
          </a:xfrm>
          <a:prstGeom prst="rect">
            <a:avLst/>
          </a:prstGeom>
          <a:noFill/>
          <a:ln w="9525">
            <a:noFill/>
            <a:miter lim="800000"/>
            <a:headEnd/>
            <a:tailEnd/>
          </a:ln>
        </p:spPr>
        <p:txBody>
          <a:bodyPr>
            <a:spAutoFit/>
          </a:bodyPr>
          <a:lstStyle/>
          <a:p>
            <a:r>
              <a:rPr lang="en-US" sz="2600" b="1"/>
              <a:t>Establishment of National Road Safety Councils in Kenya and Uganda</a:t>
            </a:r>
            <a:r>
              <a:rPr lang="en-US" sz="2600"/>
              <a:t>. </a:t>
            </a:r>
            <a:r>
              <a:rPr lang="en-US" sz="2400"/>
              <a:t>Kenya has Gazetted the identity of stakeholders with plans to institute an autonomous authority with technical staff and adequate funding. Uganda is currently going through the Parliamentary Process to grant statutory powers to the National Road Safety Council as defined in the Traffic and Road Safety Act</a:t>
            </a:r>
            <a:endParaRPr lang="en-US" sz="2600"/>
          </a:p>
          <a:p>
            <a:endParaRPr lang="en-US" sz="2600"/>
          </a:p>
        </p:txBody>
      </p:sp>
      <p:pic>
        <p:nvPicPr>
          <p:cNvPr id="31749" name="Picture 10" descr="iStock_000008046137Medium"/>
          <p:cNvPicPr>
            <a:picLocks noChangeAspect="1" noChangeArrowheads="1"/>
          </p:cNvPicPr>
          <p:nvPr/>
        </p:nvPicPr>
        <p:blipFill>
          <a:blip r:embed="rId4"/>
          <a:srcRect/>
          <a:stretch>
            <a:fillRect/>
          </a:stretch>
        </p:blipFill>
        <p:spPr bwMode="auto">
          <a:xfrm>
            <a:off x="304800" y="2133600"/>
            <a:ext cx="2378912" cy="28194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logos.png"/>
          <p:cNvPicPr>
            <a:picLocks noChangeAspect="1"/>
          </p:cNvPicPr>
          <p:nvPr/>
        </p:nvPicPr>
        <p:blipFill>
          <a:blip r:embed="rId3"/>
          <a:srcRect/>
          <a:stretch>
            <a:fillRect/>
          </a:stretch>
        </p:blipFill>
        <p:spPr bwMode="auto">
          <a:xfrm>
            <a:off x="609600" y="5715000"/>
            <a:ext cx="7954963" cy="1009650"/>
          </a:xfrm>
          <a:prstGeom prst="rect">
            <a:avLst/>
          </a:prstGeom>
          <a:noFill/>
          <a:ln w="9525">
            <a:noFill/>
            <a:miter lim="800000"/>
            <a:headEnd/>
            <a:tailEnd/>
          </a:ln>
        </p:spPr>
      </p:pic>
      <p:sp>
        <p:nvSpPr>
          <p:cNvPr id="4" name="Title 3"/>
          <p:cNvSpPr>
            <a:spLocks noGrp="1"/>
          </p:cNvSpPr>
          <p:nvPr>
            <p:ph type="title"/>
          </p:nvPr>
        </p:nvSpPr>
        <p:spPr>
          <a:xfrm>
            <a:off x="457200" y="254000"/>
            <a:ext cx="8229600" cy="889000"/>
          </a:xfrm>
        </p:spPr>
        <p:txBody>
          <a:bodyPr/>
          <a:lstStyle/>
          <a:p>
            <a:pPr eaLnBrk="1" fontAlgn="auto" hangingPunct="1">
              <a:spcAft>
                <a:spcPts val="0"/>
              </a:spcAft>
              <a:defRPr/>
            </a:pPr>
            <a:r>
              <a:rPr lang="en-US" sz="3600" dirty="0" smtClean="0">
                <a:solidFill>
                  <a:schemeClr val="tx1">
                    <a:lumMod val="85000"/>
                    <a:lumOff val="15000"/>
                  </a:schemeClr>
                </a:solidFill>
                <a:effectLst>
                  <a:outerShdw blurRad="38100" dist="38100" dir="2700000" algn="tl">
                    <a:srgbClr val="000000">
                      <a:alpha val="43137"/>
                    </a:srgbClr>
                  </a:outerShdw>
                </a:effectLst>
              </a:rPr>
              <a:t>	(3) Management of the Process</a:t>
            </a:r>
          </a:p>
        </p:txBody>
      </p:sp>
      <p:sp>
        <p:nvSpPr>
          <p:cNvPr id="32772" name="TextBox 8"/>
          <p:cNvSpPr txBox="1">
            <a:spLocks noChangeArrowheads="1"/>
          </p:cNvSpPr>
          <p:nvPr/>
        </p:nvSpPr>
        <p:spPr bwMode="auto">
          <a:xfrm>
            <a:off x="1219200" y="1676400"/>
            <a:ext cx="6400800" cy="1692771"/>
          </a:xfrm>
          <a:prstGeom prst="rect">
            <a:avLst/>
          </a:prstGeom>
          <a:noFill/>
          <a:ln w="9525">
            <a:noFill/>
            <a:miter lim="800000"/>
            <a:headEnd/>
            <a:tailEnd/>
          </a:ln>
        </p:spPr>
        <p:txBody>
          <a:bodyPr wrap="square">
            <a:spAutoFit/>
          </a:bodyPr>
          <a:lstStyle/>
          <a:p>
            <a:r>
              <a:rPr lang="en-US" sz="2600" b="1" dirty="0"/>
              <a:t>Development of Public Private partnership </a:t>
            </a:r>
            <a:r>
              <a:rPr lang="en-US" sz="2600" dirty="0"/>
              <a:t>to share best practice in areas of Safety, Fleet Management and Driver Training.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96850" y="901700"/>
            <a:ext cx="8751888" cy="317500"/>
          </a:xfrm>
        </p:spPr>
        <p:txBody>
          <a:bodyPr>
            <a:noAutofit/>
          </a:bodyPr>
          <a:lstStyle/>
          <a:p>
            <a:pPr algn="ctr" eaLnBrk="1" fontAlgn="auto" hangingPunct="1">
              <a:lnSpc>
                <a:spcPct val="80000"/>
              </a:lnSpc>
              <a:spcAft>
                <a:spcPts val="0"/>
              </a:spcAft>
              <a:defRPr/>
            </a:pPr>
            <a:r>
              <a:rPr lang="en-US" sz="3600" b="1" dirty="0" smtClean="0">
                <a:solidFill>
                  <a:schemeClr val="tx1"/>
                </a:solidFill>
                <a:effectLst>
                  <a:outerShdw blurRad="38100" dist="38100" dir="2700000" algn="tl">
                    <a:srgbClr val="000000">
                      <a:alpha val="43137"/>
                    </a:srgbClr>
                  </a:outerShdw>
                </a:effectLst>
              </a:rPr>
              <a:t>CONTENT</a:t>
            </a:r>
            <a:endParaRPr lang="fr-FR" sz="600" b="1" dirty="0" smtClean="0">
              <a:effectLst>
                <a:outerShdw blurRad="38100" dist="38100" dir="2700000" algn="tl">
                  <a:srgbClr val="000000">
                    <a:alpha val="43137"/>
                  </a:srgbClr>
                </a:outerShdw>
              </a:effectLst>
            </a:endParaRPr>
          </a:p>
        </p:txBody>
      </p:sp>
      <p:sp>
        <p:nvSpPr>
          <p:cNvPr id="16387" name="Rectangle 3"/>
          <p:cNvSpPr>
            <a:spLocks noChangeArrowheads="1"/>
          </p:cNvSpPr>
          <p:nvPr/>
        </p:nvSpPr>
        <p:spPr bwMode="auto">
          <a:xfrm>
            <a:off x="1371600" y="1219200"/>
            <a:ext cx="6400800" cy="4495800"/>
          </a:xfrm>
          <a:prstGeom prst="rect">
            <a:avLst/>
          </a:prstGeom>
          <a:noFill/>
          <a:ln w="9525">
            <a:noFill/>
            <a:miter lim="800000"/>
            <a:headEnd/>
            <a:tailEnd/>
          </a:ln>
        </p:spPr>
        <p:txBody>
          <a:bodyPr/>
          <a:lstStyle/>
          <a:p>
            <a:pPr marL="196850" indent="-196850">
              <a:spcBef>
                <a:spcPct val="100000"/>
              </a:spcBef>
              <a:buFontTx/>
              <a:buBlip>
                <a:blip r:embed="rId3"/>
              </a:buBlip>
            </a:pPr>
            <a:r>
              <a:rPr lang="en-US" sz="2000" b="1"/>
              <a:t>Background of the Partnership &amp; Initiative</a:t>
            </a:r>
          </a:p>
          <a:p>
            <a:pPr marL="196850" indent="-196850">
              <a:spcBef>
                <a:spcPct val="100000"/>
              </a:spcBef>
              <a:buFontTx/>
              <a:buBlip>
                <a:blip r:embed="rId3"/>
              </a:buBlip>
            </a:pPr>
            <a:r>
              <a:rPr lang="en-US" sz="2000" b="1"/>
              <a:t>Scope and adopted Approach</a:t>
            </a:r>
          </a:p>
          <a:p>
            <a:pPr marL="196850" indent="-196850">
              <a:spcBef>
                <a:spcPct val="100000"/>
              </a:spcBef>
              <a:buFontTx/>
              <a:buBlip>
                <a:blip r:embed="rId3"/>
              </a:buBlip>
            </a:pPr>
            <a:r>
              <a:rPr lang="fr-FR" sz="2000" b="1"/>
              <a:t>Nature of the Problems and Planned Interventions </a:t>
            </a:r>
          </a:p>
          <a:p>
            <a:pPr marL="196850" indent="-196850">
              <a:spcBef>
                <a:spcPct val="100000"/>
              </a:spcBef>
              <a:buFontTx/>
              <a:buBlip>
                <a:blip r:embed="rId3"/>
              </a:buBlip>
            </a:pPr>
            <a:r>
              <a:rPr lang="fr-FR" sz="2000" b="1"/>
              <a:t>Management of the Process</a:t>
            </a:r>
          </a:p>
          <a:p>
            <a:pPr marL="196850" indent="-196850">
              <a:spcBef>
                <a:spcPct val="100000"/>
              </a:spcBef>
              <a:buFontTx/>
              <a:buBlip>
                <a:blip r:embed="rId3"/>
              </a:buBlip>
            </a:pPr>
            <a:r>
              <a:rPr lang="fr-FR" sz="2000" b="1"/>
              <a:t> Expected Outcomes and Benefits</a:t>
            </a:r>
          </a:p>
          <a:p>
            <a:pPr marL="196850" indent="-196850">
              <a:spcBef>
                <a:spcPct val="100000"/>
              </a:spcBef>
              <a:buFontTx/>
              <a:buBlip>
                <a:blip r:embed="rId3"/>
              </a:buBlip>
            </a:pPr>
            <a:r>
              <a:rPr lang="fr-FR" sz="2000" b="1"/>
              <a:t>Present Status of the Concept</a:t>
            </a:r>
          </a:p>
          <a:p>
            <a:pPr marL="196850" indent="-196850">
              <a:spcBef>
                <a:spcPct val="100000"/>
              </a:spcBef>
              <a:buFontTx/>
              <a:buBlip>
                <a:blip r:embed="rId3"/>
              </a:buBlip>
            </a:pPr>
            <a:r>
              <a:rPr lang="en-US" sz="2000" b="1"/>
              <a:t>Perspectives, Medium / Long Terms Approach</a:t>
            </a:r>
          </a:p>
        </p:txBody>
      </p:sp>
      <p:pic>
        <p:nvPicPr>
          <p:cNvPr id="16388" name="Picture 2" descr="logos.png"/>
          <p:cNvPicPr>
            <a:picLocks noChangeAspect="1"/>
          </p:cNvPicPr>
          <p:nvPr/>
        </p:nvPicPr>
        <p:blipFill>
          <a:blip r:embed="rId4"/>
          <a:srcRect/>
          <a:stretch>
            <a:fillRect/>
          </a:stretch>
        </p:blipFill>
        <p:spPr bwMode="auto">
          <a:xfrm>
            <a:off x="685800" y="5638800"/>
            <a:ext cx="7954963" cy="10096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logos.png"/>
          <p:cNvPicPr>
            <a:picLocks noChangeAspect="1"/>
          </p:cNvPicPr>
          <p:nvPr/>
        </p:nvPicPr>
        <p:blipFill>
          <a:blip r:embed="rId3"/>
          <a:srcRect/>
          <a:stretch>
            <a:fillRect/>
          </a:stretch>
        </p:blipFill>
        <p:spPr bwMode="auto">
          <a:xfrm>
            <a:off x="609600" y="5715000"/>
            <a:ext cx="7954963" cy="1009650"/>
          </a:xfrm>
          <a:prstGeom prst="rect">
            <a:avLst/>
          </a:prstGeom>
          <a:noFill/>
          <a:ln w="9525">
            <a:noFill/>
            <a:miter lim="800000"/>
            <a:headEnd/>
            <a:tailEnd/>
          </a:ln>
        </p:spPr>
      </p:pic>
      <p:sp>
        <p:nvSpPr>
          <p:cNvPr id="4" name="Title 3"/>
          <p:cNvSpPr>
            <a:spLocks noGrp="1"/>
          </p:cNvSpPr>
          <p:nvPr>
            <p:ph type="title" idx="4294967295"/>
          </p:nvPr>
        </p:nvSpPr>
        <p:spPr>
          <a:xfrm>
            <a:off x="0" y="460375"/>
            <a:ext cx="8534400" cy="758825"/>
          </a:xfrm>
        </p:spPr>
        <p:txBody>
          <a:bodyPr>
            <a:normAutofit/>
          </a:bodyPr>
          <a:lstStyle/>
          <a:p>
            <a:pPr eaLnBrk="1" fontAlgn="auto" hangingPunct="1">
              <a:spcAft>
                <a:spcPts val="0"/>
              </a:spcAft>
              <a:defRPr/>
            </a:pPr>
            <a:r>
              <a:rPr lang="en-US" sz="3600" dirty="0" smtClean="0">
                <a:solidFill>
                  <a:schemeClr val="tx1">
                    <a:lumMod val="85000"/>
                    <a:lumOff val="15000"/>
                  </a:schemeClr>
                </a:solidFill>
                <a:effectLst>
                  <a:outerShdw blurRad="38100" dist="38100" dir="2700000" algn="tl">
                    <a:srgbClr val="000000">
                      <a:alpha val="43137"/>
                    </a:srgbClr>
                  </a:outerShdw>
                </a:effectLst>
              </a:rPr>
              <a:t>	(3) Management of the Process</a:t>
            </a:r>
            <a:endParaRPr lang="en-US" sz="3600" dirty="0">
              <a:solidFill>
                <a:schemeClr val="tx1">
                  <a:lumMod val="85000"/>
                  <a:lumOff val="15000"/>
                </a:schemeClr>
              </a:solidFill>
              <a:effectLst>
                <a:outerShdw blurRad="38100" dist="38100" dir="2700000" algn="tl">
                  <a:srgbClr val="000000">
                    <a:alpha val="43137"/>
                  </a:srgbClr>
                </a:outerShdw>
              </a:effectLst>
            </a:endParaRPr>
          </a:p>
        </p:txBody>
      </p:sp>
      <p:sp>
        <p:nvSpPr>
          <p:cNvPr id="33796" name="TextBox 4"/>
          <p:cNvSpPr txBox="1">
            <a:spLocks noChangeArrowheads="1"/>
          </p:cNvSpPr>
          <p:nvPr/>
        </p:nvSpPr>
        <p:spPr bwMode="auto">
          <a:xfrm>
            <a:off x="1676400" y="1371600"/>
            <a:ext cx="5943600" cy="2523768"/>
          </a:xfrm>
          <a:prstGeom prst="rect">
            <a:avLst/>
          </a:prstGeom>
          <a:noFill/>
          <a:ln w="9525">
            <a:noFill/>
            <a:miter lim="800000"/>
            <a:headEnd/>
            <a:tailEnd/>
          </a:ln>
        </p:spPr>
        <p:txBody>
          <a:bodyPr wrap="square">
            <a:spAutoFit/>
          </a:bodyPr>
          <a:lstStyle/>
          <a:p>
            <a:r>
              <a:rPr lang="en-US" sz="2400" b="1" dirty="0"/>
              <a:t>The setting up of an independent Entity in Kenya and Uganda to drive forward the initiative. </a:t>
            </a:r>
            <a:r>
              <a:rPr lang="en-US" sz="2000" dirty="0"/>
              <a:t>(i.e. Safer Road). The Entity's Board will consist of major Logistics/Transport Companies using the Corridor in both countries supported by a Technical Advisory Team. </a:t>
            </a:r>
            <a:endParaRPr lang="en-US" sz="2600" dirty="0"/>
          </a:p>
          <a:p>
            <a:endParaRPr lang="en-US" sz="2600" dirty="0"/>
          </a:p>
        </p:txBody>
      </p:sp>
      <p:sp>
        <p:nvSpPr>
          <p:cNvPr id="33797" name="TextBox 4"/>
          <p:cNvSpPr txBox="1">
            <a:spLocks noChangeArrowheads="1"/>
          </p:cNvSpPr>
          <p:nvPr/>
        </p:nvSpPr>
        <p:spPr bwMode="auto">
          <a:xfrm>
            <a:off x="1371600" y="3657600"/>
            <a:ext cx="6400800" cy="1569660"/>
          </a:xfrm>
          <a:prstGeom prst="rect">
            <a:avLst/>
          </a:prstGeom>
          <a:noFill/>
          <a:ln w="9525">
            <a:noFill/>
            <a:miter lim="800000"/>
            <a:headEnd/>
            <a:tailEnd/>
          </a:ln>
        </p:spPr>
        <p:txBody>
          <a:bodyPr wrap="square">
            <a:spAutoFit/>
          </a:bodyPr>
          <a:lstStyle/>
          <a:p>
            <a:r>
              <a:rPr lang="en-US" sz="2600" b="1" dirty="0"/>
              <a:t>Review of all projects and studies relating to logistics</a:t>
            </a:r>
            <a:r>
              <a:rPr lang="en-US" sz="2600" dirty="0"/>
              <a:t>, </a:t>
            </a:r>
            <a:r>
              <a:rPr lang="en-US" dirty="0"/>
              <a:t>infrastructure development and road safety initiative (a dedicated website has been developed funded by JICA and USAID)</a:t>
            </a:r>
            <a:endParaRPr lang="en-US" sz="2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logos.png"/>
          <p:cNvPicPr>
            <a:picLocks noChangeAspect="1"/>
          </p:cNvPicPr>
          <p:nvPr/>
        </p:nvPicPr>
        <p:blipFill>
          <a:blip r:embed="rId3"/>
          <a:srcRect/>
          <a:stretch>
            <a:fillRect/>
          </a:stretch>
        </p:blipFill>
        <p:spPr bwMode="auto">
          <a:xfrm>
            <a:off x="609600" y="5715000"/>
            <a:ext cx="7954963" cy="1009650"/>
          </a:xfrm>
          <a:prstGeom prst="rect">
            <a:avLst/>
          </a:prstGeom>
          <a:noFill/>
          <a:ln w="9525">
            <a:noFill/>
            <a:miter lim="800000"/>
            <a:headEnd/>
            <a:tailEnd/>
          </a:ln>
        </p:spPr>
      </p:pic>
      <p:sp>
        <p:nvSpPr>
          <p:cNvPr id="4" name="Title 3"/>
          <p:cNvSpPr>
            <a:spLocks noGrp="1"/>
          </p:cNvSpPr>
          <p:nvPr>
            <p:ph type="title"/>
          </p:nvPr>
        </p:nvSpPr>
        <p:spPr>
          <a:xfrm>
            <a:off x="457200" y="704850"/>
            <a:ext cx="8305800" cy="590550"/>
          </a:xfrm>
        </p:spPr>
        <p:txBody>
          <a:bodyPr>
            <a:normAutofit fontScale="90000"/>
          </a:bodyPr>
          <a:lstStyle/>
          <a:p>
            <a:pPr eaLnBrk="1" fontAlgn="auto" hangingPunct="1">
              <a:spcAft>
                <a:spcPts val="0"/>
              </a:spcAft>
              <a:defRPr/>
            </a:pPr>
            <a:r>
              <a:rPr lang="en-US" sz="3600" dirty="0" smtClean="0">
                <a:solidFill>
                  <a:schemeClr val="tx1">
                    <a:lumMod val="85000"/>
                    <a:lumOff val="15000"/>
                  </a:schemeClr>
                </a:solidFill>
                <a:effectLst>
                  <a:outerShdw blurRad="38100" dist="38100" dir="2700000" algn="tl">
                    <a:srgbClr val="000000">
                      <a:alpha val="43137"/>
                    </a:srgbClr>
                  </a:outerShdw>
                </a:effectLst>
              </a:rPr>
              <a:t>(4) Outcomes/Benefits</a:t>
            </a:r>
            <a:endParaRPr lang="en-US" dirty="0">
              <a:solidFill>
                <a:schemeClr val="tx1">
                  <a:lumMod val="85000"/>
                  <a:lumOff val="15000"/>
                </a:schemeClr>
              </a:solidFill>
              <a:effectLst>
                <a:outerShdw blurRad="38100" dist="38100" dir="2700000" algn="tl">
                  <a:srgbClr val="000000">
                    <a:alpha val="43137"/>
                  </a:srgbClr>
                </a:outerShdw>
              </a:effectLst>
            </a:endParaRPr>
          </a:p>
        </p:txBody>
      </p:sp>
      <p:sp>
        <p:nvSpPr>
          <p:cNvPr id="34820" name="TextBox 4"/>
          <p:cNvSpPr txBox="1">
            <a:spLocks noChangeArrowheads="1"/>
          </p:cNvSpPr>
          <p:nvPr/>
        </p:nvSpPr>
        <p:spPr bwMode="auto">
          <a:xfrm>
            <a:off x="3733800" y="1981200"/>
            <a:ext cx="4876800" cy="3694113"/>
          </a:xfrm>
          <a:prstGeom prst="rect">
            <a:avLst/>
          </a:prstGeom>
          <a:noFill/>
          <a:ln w="9525">
            <a:noFill/>
            <a:miter lim="800000"/>
            <a:headEnd/>
            <a:tailEnd/>
          </a:ln>
        </p:spPr>
        <p:txBody>
          <a:bodyPr>
            <a:spAutoFit/>
          </a:bodyPr>
          <a:lstStyle/>
          <a:p>
            <a:r>
              <a:rPr lang="en-US" sz="2600" b="1"/>
              <a:t>Clearly defined strategy and rules of engagement between Infrastructure financiers, transport operators/users and Highway Authorities </a:t>
            </a:r>
            <a:r>
              <a:rPr lang="en-US" sz="2600"/>
              <a:t>(e.g. 10% of all infrastructure funding should be dedicated to Road safety). </a:t>
            </a:r>
          </a:p>
          <a:p>
            <a:endParaRPr lang="en-US" sz="2600" b="1"/>
          </a:p>
        </p:txBody>
      </p:sp>
      <p:pic>
        <p:nvPicPr>
          <p:cNvPr id="34821" name="Picture 7" descr="http://lh6.ggpht.com/_wpUclllC8PQ/StYsJcEWwWI/AAAAAAAACQQ/L0fRxYGemfU/IMG_3165.JPG"/>
          <p:cNvPicPr>
            <a:picLocks noChangeAspect="1" noChangeArrowheads="1"/>
          </p:cNvPicPr>
          <p:nvPr/>
        </p:nvPicPr>
        <p:blipFill>
          <a:blip r:embed="rId4"/>
          <a:srcRect/>
          <a:stretch>
            <a:fillRect/>
          </a:stretch>
        </p:blipFill>
        <p:spPr bwMode="auto">
          <a:xfrm>
            <a:off x="457200" y="1676400"/>
            <a:ext cx="3124200" cy="39624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logos.png"/>
          <p:cNvPicPr>
            <a:picLocks noChangeAspect="1"/>
          </p:cNvPicPr>
          <p:nvPr/>
        </p:nvPicPr>
        <p:blipFill>
          <a:blip r:embed="rId3"/>
          <a:srcRect/>
          <a:stretch>
            <a:fillRect/>
          </a:stretch>
        </p:blipFill>
        <p:spPr bwMode="auto">
          <a:xfrm>
            <a:off x="609600" y="5715000"/>
            <a:ext cx="7954963" cy="1009650"/>
          </a:xfrm>
          <a:prstGeom prst="rect">
            <a:avLst/>
          </a:prstGeom>
          <a:noFill/>
          <a:ln w="9525">
            <a:noFill/>
            <a:miter lim="800000"/>
            <a:headEnd/>
            <a:tailEnd/>
          </a:ln>
        </p:spPr>
      </p:pic>
      <p:sp>
        <p:nvSpPr>
          <p:cNvPr id="4" name="Title 3"/>
          <p:cNvSpPr>
            <a:spLocks noGrp="1"/>
          </p:cNvSpPr>
          <p:nvPr>
            <p:ph type="title"/>
          </p:nvPr>
        </p:nvSpPr>
        <p:spPr>
          <a:xfrm>
            <a:off x="457200" y="704850"/>
            <a:ext cx="8305800" cy="590550"/>
          </a:xfrm>
        </p:spPr>
        <p:txBody>
          <a:bodyPr>
            <a:normAutofit fontScale="90000"/>
          </a:bodyPr>
          <a:lstStyle/>
          <a:p>
            <a:pPr eaLnBrk="1" fontAlgn="auto" hangingPunct="1">
              <a:spcAft>
                <a:spcPts val="0"/>
              </a:spcAft>
              <a:defRPr/>
            </a:pPr>
            <a:r>
              <a:rPr lang="en-US" dirty="0" smtClean="0">
                <a:solidFill>
                  <a:schemeClr val="tx1">
                    <a:lumMod val="85000"/>
                    <a:lumOff val="15000"/>
                  </a:schemeClr>
                </a:solidFill>
              </a:rPr>
              <a:t> </a:t>
            </a:r>
            <a:r>
              <a:rPr lang="en-US" sz="3600" dirty="0" smtClean="0">
                <a:solidFill>
                  <a:schemeClr val="tx1">
                    <a:lumMod val="85000"/>
                    <a:lumOff val="15000"/>
                  </a:schemeClr>
                </a:solidFill>
                <a:effectLst>
                  <a:outerShdw blurRad="38100" dist="38100" dir="2700000" algn="tl">
                    <a:srgbClr val="000000">
                      <a:alpha val="43137"/>
                    </a:srgbClr>
                  </a:outerShdw>
                </a:effectLst>
              </a:rPr>
              <a:t>(4) Outcomes/Benefits</a:t>
            </a:r>
            <a:endParaRPr lang="en-US" dirty="0">
              <a:solidFill>
                <a:schemeClr val="tx1">
                  <a:lumMod val="85000"/>
                  <a:lumOff val="15000"/>
                </a:schemeClr>
              </a:solidFill>
              <a:effectLst>
                <a:outerShdw blurRad="38100" dist="38100" dir="2700000" algn="tl">
                  <a:srgbClr val="000000">
                    <a:alpha val="43137"/>
                  </a:srgbClr>
                </a:outerShdw>
              </a:effectLst>
            </a:endParaRPr>
          </a:p>
        </p:txBody>
      </p:sp>
      <p:sp>
        <p:nvSpPr>
          <p:cNvPr id="35844" name="TextBox 4"/>
          <p:cNvSpPr txBox="1">
            <a:spLocks noChangeArrowheads="1"/>
          </p:cNvSpPr>
          <p:nvPr/>
        </p:nvSpPr>
        <p:spPr bwMode="auto">
          <a:xfrm>
            <a:off x="1600200" y="1981200"/>
            <a:ext cx="5791200" cy="2893100"/>
          </a:xfrm>
          <a:prstGeom prst="rect">
            <a:avLst/>
          </a:prstGeom>
          <a:noFill/>
          <a:ln w="9525">
            <a:noFill/>
            <a:miter lim="800000"/>
            <a:headEnd/>
            <a:tailEnd/>
          </a:ln>
        </p:spPr>
        <p:txBody>
          <a:bodyPr wrap="square">
            <a:spAutoFit/>
          </a:bodyPr>
          <a:lstStyle/>
          <a:p>
            <a:r>
              <a:rPr lang="en-US" sz="2600" dirty="0"/>
              <a:t>Kenya has a Transport Sector Coordinating Committee - a forum of exchange of ideas and strategy between Development Partners and Government Agencies supervising the development, finance and management of transport modes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logos.png"/>
          <p:cNvPicPr>
            <a:picLocks noChangeAspect="1"/>
          </p:cNvPicPr>
          <p:nvPr/>
        </p:nvPicPr>
        <p:blipFill>
          <a:blip r:embed="rId3"/>
          <a:srcRect/>
          <a:stretch>
            <a:fillRect/>
          </a:stretch>
        </p:blipFill>
        <p:spPr bwMode="auto">
          <a:xfrm>
            <a:off x="609600" y="5715000"/>
            <a:ext cx="7954963" cy="1009650"/>
          </a:xfrm>
          <a:prstGeom prst="rect">
            <a:avLst/>
          </a:prstGeom>
          <a:noFill/>
          <a:ln w="9525">
            <a:noFill/>
            <a:miter lim="800000"/>
            <a:headEnd/>
            <a:tailEnd/>
          </a:ln>
        </p:spPr>
      </p:pic>
      <p:sp>
        <p:nvSpPr>
          <p:cNvPr id="4" name="Title 3"/>
          <p:cNvSpPr>
            <a:spLocks noGrp="1"/>
          </p:cNvSpPr>
          <p:nvPr>
            <p:ph type="title"/>
          </p:nvPr>
        </p:nvSpPr>
        <p:spPr>
          <a:xfrm>
            <a:off x="914400" y="274638"/>
            <a:ext cx="7772400" cy="792162"/>
          </a:xfrm>
        </p:spPr>
        <p:txBody>
          <a:bodyPr>
            <a:normAutofit fontScale="90000"/>
          </a:bodyPr>
          <a:lstStyle/>
          <a:p>
            <a:pPr eaLnBrk="1" fontAlgn="auto" hangingPunct="1">
              <a:spcAft>
                <a:spcPts val="0"/>
              </a:spcAft>
              <a:defRPr/>
            </a:pPr>
            <a:r>
              <a:rPr lang="en-US" dirty="0" smtClean="0">
                <a:solidFill>
                  <a:schemeClr val="tx1">
                    <a:lumMod val="85000"/>
                    <a:lumOff val="15000"/>
                  </a:schemeClr>
                </a:solidFill>
              </a:rPr>
              <a:t> </a:t>
            </a:r>
            <a:r>
              <a:rPr lang="en-US" sz="3600" dirty="0" smtClean="0">
                <a:solidFill>
                  <a:schemeClr val="tx1">
                    <a:lumMod val="85000"/>
                    <a:lumOff val="15000"/>
                  </a:schemeClr>
                </a:solidFill>
                <a:effectLst>
                  <a:outerShdw blurRad="38100" dist="38100" dir="2700000" algn="tl">
                    <a:srgbClr val="000000">
                      <a:alpha val="43137"/>
                    </a:srgbClr>
                  </a:outerShdw>
                </a:effectLst>
              </a:rPr>
              <a:t>(4) Outcomes/Benefits</a:t>
            </a:r>
            <a:endParaRPr lang="en-US" dirty="0">
              <a:solidFill>
                <a:schemeClr val="tx1">
                  <a:lumMod val="85000"/>
                  <a:lumOff val="15000"/>
                </a:schemeClr>
              </a:solidFill>
              <a:effectLst>
                <a:outerShdw blurRad="38100" dist="38100" dir="2700000" algn="tl">
                  <a:srgbClr val="000000">
                    <a:alpha val="43137"/>
                  </a:srgbClr>
                </a:outerShdw>
              </a:effectLst>
            </a:endParaRPr>
          </a:p>
        </p:txBody>
      </p:sp>
      <p:sp>
        <p:nvSpPr>
          <p:cNvPr id="36868" name="TextBox 4"/>
          <p:cNvSpPr txBox="1">
            <a:spLocks noChangeArrowheads="1"/>
          </p:cNvSpPr>
          <p:nvPr/>
        </p:nvSpPr>
        <p:spPr bwMode="auto">
          <a:xfrm>
            <a:off x="3276600" y="1295400"/>
            <a:ext cx="5257800" cy="5078413"/>
          </a:xfrm>
          <a:prstGeom prst="rect">
            <a:avLst/>
          </a:prstGeom>
          <a:noFill/>
          <a:ln w="9525">
            <a:noFill/>
            <a:miter lim="800000"/>
            <a:headEnd/>
            <a:tailEnd/>
          </a:ln>
        </p:spPr>
        <p:txBody>
          <a:bodyPr>
            <a:spAutoFit/>
          </a:bodyPr>
          <a:lstStyle/>
          <a:p>
            <a:r>
              <a:rPr lang="en-US" sz="2600" b="1"/>
              <a:t>Coordination of Activities around the corridors with particular focus on Accident Emergency Response Systems </a:t>
            </a:r>
            <a:r>
              <a:rPr lang="en-US"/>
              <a:t>[Wellness Clinics (North Star Alliance), Highway Emergency Response Plans (Petroleum Institute of East Africa) and Crash response unit funded by WHO)</a:t>
            </a:r>
            <a:endParaRPr lang="en-US" sz="2600"/>
          </a:p>
          <a:p>
            <a:endParaRPr lang="en-US" sz="2600"/>
          </a:p>
          <a:p>
            <a:r>
              <a:rPr lang="en-US" sz="2600" b="1"/>
              <a:t>Research and Knowledge Transfer </a:t>
            </a:r>
            <a:r>
              <a:rPr lang="en-US" sz="2600"/>
              <a:t>- Trade Mark East Africa working in collaboration with </a:t>
            </a:r>
            <a:r>
              <a:rPr lang="en-US"/>
              <a:t>World Bank, AfDB, JICA, EU, USAID and DFID</a:t>
            </a:r>
          </a:p>
          <a:p>
            <a:endParaRPr lang="en-US" sz="26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logos.png"/>
          <p:cNvPicPr>
            <a:picLocks noChangeAspect="1"/>
          </p:cNvPicPr>
          <p:nvPr/>
        </p:nvPicPr>
        <p:blipFill>
          <a:blip r:embed="rId3"/>
          <a:srcRect/>
          <a:stretch>
            <a:fillRect/>
          </a:stretch>
        </p:blipFill>
        <p:spPr bwMode="auto">
          <a:xfrm>
            <a:off x="609600" y="5715000"/>
            <a:ext cx="7954963" cy="1009650"/>
          </a:xfrm>
          <a:prstGeom prst="rect">
            <a:avLst/>
          </a:prstGeom>
          <a:noFill/>
          <a:ln w="9525">
            <a:noFill/>
            <a:miter lim="800000"/>
            <a:headEnd/>
            <a:tailEnd/>
          </a:ln>
        </p:spPr>
      </p:pic>
      <p:sp>
        <p:nvSpPr>
          <p:cNvPr id="4" name="Title 3"/>
          <p:cNvSpPr>
            <a:spLocks noGrp="1"/>
          </p:cNvSpPr>
          <p:nvPr>
            <p:ph type="title"/>
          </p:nvPr>
        </p:nvSpPr>
        <p:spPr>
          <a:xfrm>
            <a:off x="914400" y="274638"/>
            <a:ext cx="7772400" cy="868362"/>
          </a:xfrm>
        </p:spPr>
        <p:txBody>
          <a:bodyPr/>
          <a:lstStyle/>
          <a:p>
            <a:pPr eaLnBrk="1" fontAlgn="auto" hangingPunct="1">
              <a:spcAft>
                <a:spcPts val="0"/>
              </a:spcAft>
              <a:defRPr/>
            </a:pPr>
            <a:r>
              <a:rPr lang="en-US" dirty="0" smtClean="0">
                <a:solidFill>
                  <a:schemeClr val="tx1">
                    <a:lumMod val="85000"/>
                    <a:lumOff val="15000"/>
                  </a:schemeClr>
                </a:solidFill>
              </a:rPr>
              <a:t> </a:t>
            </a:r>
            <a:r>
              <a:rPr lang="en-US" sz="3600" dirty="0" smtClean="0">
                <a:solidFill>
                  <a:schemeClr val="tx1">
                    <a:lumMod val="85000"/>
                    <a:lumOff val="15000"/>
                  </a:schemeClr>
                </a:solidFill>
                <a:effectLst>
                  <a:outerShdw blurRad="38100" dist="38100" dir="2700000" algn="tl">
                    <a:srgbClr val="000000">
                      <a:alpha val="43137"/>
                    </a:srgbClr>
                  </a:outerShdw>
                </a:effectLst>
              </a:rPr>
              <a:t>(4) Outcomes/Benefits</a:t>
            </a:r>
            <a:endParaRPr lang="en-US" dirty="0">
              <a:solidFill>
                <a:schemeClr val="tx1">
                  <a:lumMod val="85000"/>
                  <a:lumOff val="15000"/>
                </a:schemeClr>
              </a:solidFill>
              <a:effectLst>
                <a:outerShdw blurRad="38100" dist="38100" dir="2700000" algn="tl">
                  <a:srgbClr val="000000">
                    <a:alpha val="43137"/>
                  </a:srgbClr>
                </a:outerShdw>
              </a:effectLst>
            </a:endParaRPr>
          </a:p>
        </p:txBody>
      </p:sp>
      <p:sp>
        <p:nvSpPr>
          <p:cNvPr id="5" name="TextBox 4"/>
          <p:cNvSpPr txBox="1"/>
          <p:nvPr/>
        </p:nvSpPr>
        <p:spPr>
          <a:xfrm>
            <a:off x="3733800" y="1295400"/>
            <a:ext cx="4800600" cy="4462463"/>
          </a:xfrm>
          <a:prstGeom prst="rect">
            <a:avLst/>
          </a:prstGeom>
          <a:noFill/>
        </p:spPr>
        <p:txBody>
          <a:bodyPr>
            <a:spAutoFit/>
          </a:bodyPr>
          <a:lstStyle/>
          <a:p>
            <a:pPr fontAlgn="auto">
              <a:spcBef>
                <a:spcPts val="0"/>
              </a:spcBef>
              <a:spcAft>
                <a:spcPts val="0"/>
              </a:spcAft>
              <a:defRPr/>
            </a:pPr>
            <a:r>
              <a:rPr lang="en-US" sz="2600" b="1" dirty="0">
                <a:solidFill>
                  <a:schemeClr val="tx1">
                    <a:lumMod val="85000"/>
                    <a:lumOff val="15000"/>
                  </a:schemeClr>
                </a:solidFill>
              </a:rPr>
              <a:t>Development of an operational strategy for Enforcement of Traffic Regulation</a:t>
            </a:r>
            <a:r>
              <a:rPr lang="en-US" sz="2600" dirty="0"/>
              <a:t>. </a:t>
            </a:r>
            <a:r>
              <a:rPr lang="en-US" sz="2000" dirty="0"/>
              <a:t>Traffic Police in Uganda and Kenya having a uniform system for accident data collection, storage, retrieval and analysis. The Total - world Bank Team will facilitate the process.</a:t>
            </a:r>
            <a:endParaRPr lang="en-US" sz="2600" dirty="0"/>
          </a:p>
          <a:p>
            <a:pPr fontAlgn="auto">
              <a:spcBef>
                <a:spcPts val="0"/>
              </a:spcBef>
              <a:spcAft>
                <a:spcPts val="0"/>
              </a:spcAft>
              <a:defRPr/>
            </a:pPr>
            <a:endParaRPr lang="en-US" sz="2600" b="1" dirty="0"/>
          </a:p>
          <a:p>
            <a:pPr fontAlgn="auto">
              <a:spcBef>
                <a:spcPts val="0"/>
              </a:spcBef>
              <a:spcAft>
                <a:spcPts val="0"/>
              </a:spcAft>
              <a:defRPr/>
            </a:pPr>
            <a:r>
              <a:rPr lang="en-US" sz="2600" b="1" dirty="0"/>
              <a:t>Harmonization of Standards </a:t>
            </a:r>
            <a:r>
              <a:rPr lang="en-US" sz="2000" dirty="0"/>
              <a:t>for Driver Training Testing and Licensing in Uganda and Kenya</a:t>
            </a:r>
            <a:endParaRPr lang="en-US"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115888" y="115888"/>
            <a:ext cx="2424112" cy="6742112"/>
          </a:xfrm>
          <a:prstGeom prst="rect">
            <a:avLst/>
          </a:prstGeom>
          <a:solidFill>
            <a:srgbClr val="0000FF">
              <a:alpha val="70195"/>
            </a:srgbClr>
          </a:solidFill>
          <a:ln w="9525" algn="ctr">
            <a:noFill/>
            <a:miter lim="800000"/>
            <a:headEnd/>
            <a:tailEnd/>
          </a:ln>
        </p:spPr>
        <p:txBody>
          <a:bodyPr wrap="none" anchor="ctr"/>
          <a:lstStyle/>
          <a:p>
            <a:endParaRPr lang="en-US"/>
          </a:p>
        </p:txBody>
      </p:sp>
      <p:sp>
        <p:nvSpPr>
          <p:cNvPr id="2052" name="Line 3"/>
          <p:cNvSpPr>
            <a:spLocks noChangeShapeType="1"/>
          </p:cNvSpPr>
          <p:nvPr/>
        </p:nvSpPr>
        <p:spPr bwMode="auto">
          <a:xfrm>
            <a:off x="-9525" y="3582988"/>
            <a:ext cx="2568575" cy="0"/>
          </a:xfrm>
          <a:prstGeom prst="line">
            <a:avLst/>
          </a:prstGeom>
          <a:noFill/>
          <a:ln w="57150">
            <a:solidFill>
              <a:schemeClr val="bg1"/>
            </a:solidFill>
            <a:round/>
            <a:headEnd/>
            <a:tailEnd/>
          </a:ln>
        </p:spPr>
        <p:txBody>
          <a:bodyPr anchor="ctr"/>
          <a:lstStyle/>
          <a:p>
            <a:endParaRPr lang="en-US"/>
          </a:p>
        </p:txBody>
      </p:sp>
      <p:sp>
        <p:nvSpPr>
          <p:cNvPr id="2053" name="Line 4"/>
          <p:cNvSpPr>
            <a:spLocks noChangeShapeType="1"/>
          </p:cNvSpPr>
          <p:nvPr/>
        </p:nvSpPr>
        <p:spPr bwMode="auto">
          <a:xfrm>
            <a:off x="2540000" y="3582988"/>
            <a:ext cx="6604000" cy="0"/>
          </a:xfrm>
          <a:prstGeom prst="line">
            <a:avLst/>
          </a:prstGeom>
          <a:noFill/>
          <a:ln w="57150">
            <a:solidFill>
              <a:schemeClr val="hlink"/>
            </a:solidFill>
            <a:round/>
            <a:headEnd/>
            <a:tailEnd/>
          </a:ln>
        </p:spPr>
        <p:txBody>
          <a:bodyPr anchor="ctr"/>
          <a:lstStyle/>
          <a:p>
            <a:endParaRPr lang="en-US"/>
          </a:p>
        </p:txBody>
      </p:sp>
      <p:sp>
        <p:nvSpPr>
          <p:cNvPr id="2054" name="Rectangle 5"/>
          <p:cNvSpPr>
            <a:spLocks noChangeArrowheads="1"/>
          </p:cNvSpPr>
          <p:nvPr/>
        </p:nvSpPr>
        <p:spPr bwMode="auto">
          <a:xfrm>
            <a:off x="2624138" y="1547813"/>
            <a:ext cx="6519862" cy="1738312"/>
          </a:xfrm>
          <a:prstGeom prst="rect">
            <a:avLst/>
          </a:prstGeom>
          <a:noFill/>
          <a:ln w="28575">
            <a:noFill/>
            <a:prstDash val="dash"/>
            <a:miter lim="800000"/>
            <a:headEnd/>
            <a:tailEnd/>
          </a:ln>
        </p:spPr>
        <p:txBody>
          <a:bodyPr anchor="b"/>
          <a:lstStyle/>
          <a:p>
            <a:pPr algn="ctr" eaLnBrk="0" hangingPunct="0">
              <a:lnSpc>
                <a:spcPct val="90000"/>
              </a:lnSpc>
            </a:pPr>
            <a:r>
              <a:rPr lang="en-US" sz="2400" b="1">
                <a:solidFill>
                  <a:schemeClr val="tx2"/>
                </a:solidFill>
              </a:rPr>
              <a:t>TOTAL – World Bank Road Safety Initiative</a:t>
            </a:r>
          </a:p>
          <a:p>
            <a:pPr algn="ctr" eaLnBrk="0" hangingPunct="0">
              <a:lnSpc>
                <a:spcPct val="90000"/>
              </a:lnSpc>
            </a:pPr>
            <a:endParaRPr lang="fr-FR" sz="2000" b="1">
              <a:solidFill>
                <a:schemeClr val="accent2"/>
              </a:solidFill>
            </a:endParaRPr>
          </a:p>
        </p:txBody>
      </p:sp>
      <p:sp>
        <p:nvSpPr>
          <p:cNvPr id="2055" name="Rectangle 6"/>
          <p:cNvSpPr>
            <a:spLocks noChangeArrowheads="1"/>
          </p:cNvSpPr>
          <p:nvPr/>
        </p:nvSpPr>
        <p:spPr bwMode="auto">
          <a:xfrm>
            <a:off x="2438400" y="3567113"/>
            <a:ext cx="6934200" cy="442912"/>
          </a:xfrm>
          <a:prstGeom prst="rect">
            <a:avLst/>
          </a:prstGeom>
          <a:noFill/>
          <a:ln w="12700" algn="ctr">
            <a:noFill/>
            <a:miter lim="800000"/>
            <a:headEnd/>
            <a:tailEnd/>
          </a:ln>
        </p:spPr>
        <p:txBody>
          <a:bodyPr>
            <a:spAutoFit/>
          </a:bodyPr>
          <a:lstStyle/>
          <a:p>
            <a:r>
              <a:rPr lang="en-US" sz="2300" b="1">
                <a:solidFill>
                  <a:schemeClr val="accent2"/>
                </a:solidFill>
              </a:rPr>
              <a:t>Principles of the Medium Term Approach</a:t>
            </a:r>
          </a:p>
        </p:txBody>
      </p:sp>
      <p:pic>
        <p:nvPicPr>
          <p:cNvPr id="2056" name="Picture 3"/>
          <p:cNvPicPr>
            <a:picLocks noChangeAspect="1" noChangeArrowheads="1"/>
          </p:cNvPicPr>
          <p:nvPr>
            <p:ph sz="half" idx="4294967295"/>
          </p:nvPr>
        </p:nvPicPr>
        <p:blipFill>
          <a:blip r:embed="rId3"/>
          <a:srcRect/>
          <a:stretch>
            <a:fillRect/>
          </a:stretch>
        </p:blipFill>
        <p:spPr>
          <a:xfrm>
            <a:off x="8126413" y="227013"/>
            <a:ext cx="1017587" cy="979487"/>
          </a:xfrm>
          <a:noFill/>
        </p:spPr>
      </p:pic>
      <p:pic>
        <p:nvPicPr>
          <p:cNvPr id="2057" name="Picture 56" descr="TOTAL_LOGO_COUL_RVP"/>
          <p:cNvPicPr>
            <a:picLocks noChangeAspect="1" noChangeArrowheads="1"/>
          </p:cNvPicPr>
          <p:nvPr>
            <p:ph sz="quarter" idx="4294967295"/>
          </p:nvPr>
        </p:nvPicPr>
        <p:blipFill>
          <a:blip r:embed="rId4"/>
          <a:srcRect/>
          <a:stretch>
            <a:fillRect/>
          </a:stretch>
        </p:blipFill>
        <p:spPr>
          <a:xfrm>
            <a:off x="0" y="214313"/>
            <a:ext cx="1157288" cy="1412875"/>
          </a:xfrm>
          <a:noFill/>
        </p:spPr>
      </p:pic>
      <p:sp>
        <p:nvSpPr>
          <p:cNvPr id="2058" name="Text Box 15"/>
          <p:cNvSpPr txBox="1">
            <a:spLocks noChangeArrowheads="1"/>
          </p:cNvSpPr>
          <p:nvPr/>
        </p:nvSpPr>
        <p:spPr bwMode="auto">
          <a:xfrm>
            <a:off x="7289800" y="1231900"/>
            <a:ext cx="914400" cy="427038"/>
          </a:xfrm>
          <a:prstGeom prst="rect">
            <a:avLst/>
          </a:prstGeom>
          <a:noFill/>
          <a:ln w="12700" algn="ctr">
            <a:noFill/>
            <a:miter lim="800000"/>
            <a:headEnd/>
            <a:tailEnd/>
          </a:ln>
        </p:spPr>
        <p:txBody>
          <a:bodyPr>
            <a:spAutoFit/>
          </a:bodyPr>
          <a:lstStyle/>
          <a:p>
            <a:pPr>
              <a:spcBef>
                <a:spcPct val="50000"/>
              </a:spcBef>
            </a:pPr>
            <a:r>
              <a:rPr lang="fr-FR" sz="2200" b="1">
                <a:solidFill>
                  <a:schemeClr val="tx2"/>
                </a:solidFill>
              </a:rPr>
              <a:t>WB</a:t>
            </a:r>
            <a:endParaRPr lang="en-US" sz="2200" b="1">
              <a:solidFill>
                <a:schemeClr val="tx2"/>
              </a:solidFill>
            </a:endParaRPr>
          </a:p>
        </p:txBody>
      </p:sp>
      <p:sp>
        <p:nvSpPr>
          <p:cNvPr id="2059" name="Rectangle 11"/>
          <p:cNvSpPr>
            <a:spLocks noChangeArrowheads="1"/>
          </p:cNvSpPr>
          <p:nvPr/>
        </p:nvSpPr>
        <p:spPr bwMode="auto">
          <a:xfrm>
            <a:off x="8382000" y="6032500"/>
            <a:ext cx="762000" cy="825500"/>
          </a:xfrm>
          <a:prstGeom prst="rect">
            <a:avLst/>
          </a:prstGeom>
          <a:solidFill>
            <a:schemeClr val="bg1"/>
          </a:solidFill>
          <a:ln w="12700" algn="ctr">
            <a:noFill/>
            <a:round/>
            <a:headEnd/>
            <a:tailEnd/>
          </a:ln>
        </p:spPr>
        <p:txBody>
          <a:bodyPr anchor="ctr"/>
          <a:lstStyle/>
          <a:p>
            <a:pPr algn="ctr"/>
            <a:endParaRPr lang="en-US"/>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4294967295"/>
          </p:nvPr>
        </p:nvSpPr>
        <p:spPr>
          <a:xfrm>
            <a:off x="304800" y="1244600"/>
            <a:ext cx="3733800" cy="4394200"/>
          </a:xfrm>
        </p:spPr>
        <p:txBody>
          <a:bodyPr lIns="90000" tIns="46800" rIns="90000" bIns="46800"/>
          <a:lstStyle/>
          <a:p>
            <a:pPr marL="609600" indent="-609600" defTabSz="457200" eaLnBrk="1" hangingPunct="1">
              <a:lnSpc>
                <a:spcPct val="90000"/>
              </a:lnSpc>
              <a:buClr>
                <a:srgbClr val="FF0000"/>
              </a:buClr>
              <a:buFont typeface="Wingdings" pitchFamily="2" charset="2"/>
              <a:buBlip>
                <a:blip r:embed="rId3"/>
              </a:buBlip>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zh-CN" sz="2000" smtClean="0">
                <a:ea typeface="MS PGothic" pitchFamily="34" charset="-128"/>
              </a:rPr>
              <a:t>Northern Corridor : </a:t>
            </a:r>
          </a:p>
          <a:p>
            <a:pPr marL="742950" lvl="1" indent="-285750" defTabSz="457200" eaLnBrk="1" hangingPunct="1">
              <a:lnSpc>
                <a:spcPct val="90000"/>
              </a:lnSpc>
              <a:buClr>
                <a:schemeClr val="hlink"/>
              </a:buClr>
              <a:buFont typeface="Wingdings" pitchFamily="2" charset="2"/>
              <a:buChar char="Ø"/>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zh-CN" sz="1800" b="1" smtClean="0">
                <a:ea typeface="MS PGothic" pitchFamily="34" charset="-128"/>
              </a:rPr>
              <a:t>Project Implementation Entity</a:t>
            </a:r>
          </a:p>
          <a:p>
            <a:pPr marL="742950" lvl="1" indent="-285750" defTabSz="457200" eaLnBrk="1" hangingPunct="1">
              <a:lnSpc>
                <a:spcPct val="90000"/>
              </a:lnSpc>
              <a:buClr>
                <a:schemeClr val="hlink"/>
              </a:buClr>
              <a:buFont typeface="Wingdings" pitchFamily="2" charset="2"/>
              <a:buChar char="Ø"/>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altLang="zh-CN" sz="1800" b="1" smtClean="0">
                <a:ea typeface="MS PGothic" pitchFamily="34" charset="-128"/>
              </a:rPr>
              <a:t>Name, Logo and Signature</a:t>
            </a:r>
          </a:p>
          <a:p>
            <a:pPr marL="742950" lvl="1" indent="-285750" defTabSz="457200" eaLnBrk="1" hangingPunct="1">
              <a:lnSpc>
                <a:spcPct val="90000"/>
              </a:lnSpc>
              <a:buClr>
                <a:schemeClr val="hlink"/>
              </a:buClr>
              <a:buFont typeface="Wingdings" pitchFamily="2" charset="2"/>
              <a:buChar char="Ø"/>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fr-FR" sz="1800" b="1" smtClean="0">
                <a:ea typeface="MS PGothic" pitchFamily="34" charset="-128"/>
              </a:rPr>
              <a:t>Staffing &amp; Offices</a:t>
            </a:r>
            <a:endParaRPr lang="en-US" altLang="zh-CN" sz="1800" b="1" smtClean="0">
              <a:ea typeface="MS PGothic" pitchFamily="34" charset="-128"/>
            </a:endParaRPr>
          </a:p>
          <a:p>
            <a:pPr marL="742950" lvl="1" indent="-285750" defTabSz="457200" eaLnBrk="1" hangingPunct="1">
              <a:lnSpc>
                <a:spcPct val="90000"/>
              </a:lnSpc>
              <a:buClr>
                <a:schemeClr val="hlink"/>
              </a:buClr>
              <a:buFont typeface="Wingdings" pitchFamily="2" charset="2"/>
              <a:buChar char="Ø"/>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fr-FR" sz="1800" b="1" smtClean="0">
                <a:ea typeface="MS PGothic" pitchFamily="34" charset="-128"/>
              </a:rPr>
              <a:t>Action Plan &amp; </a:t>
            </a:r>
            <a:r>
              <a:rPr lang="en-US" sz="1800" b="1" smtClean="0">
                <a:ea typeface="MS PGothic" pitchFamily="34" charset="-128"/>
              </a:rPr>
              <a:t>Induction</a:t>
            </a:r>
          </a:p>
          <a:p>
            <a:pPr marL="742950" lvl="1" indent="-285750" defTabSz="457200" eaLnBrk="1" hangingPunct="1">
              <a:lnSpc>
                <a:spcPct val="90000"/>
              </a:lnSpc>
              <a:buClr>
                <a:schemeClr val="hlink"/>
              </a:buClr>
              <a:buFont typeface="Wingdings" pitchFamily="2" charset="2"/>
              <a:buChar char="Ø"/>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b="1" smtClean="0">
                <a:ea typeface="MS PGothic" pitchFamily="34" charset="-128"/>
              </a:rPr>
              <a:t>Road Safety Group &amp; Partners</a:t>
            </a:r>
            <a:r>
              <a:rPr lang="en-US" sz="1800" smtClean="0">
                <a:ea typeface="MS PGothic" pitchFamily="34" charset="-128"/>
              </a:rPr>
              <a:t> </a:t>
            </a:r>
            <a:endParaRPr lang="en-US" sz="1800" b="1" smtClean="0">
              <a:ea typeface="MS PGothic" pitchFamily="34" charset="-128"/>
            </a:endParaRPr>
          </a:p>
          <a:p>
            <a:pPr marL="742950" lvl="1" indent="-285750" defTabSz="457200" eaLnBrk="1" hangingPunct="1">
              <a:lnSpc>
                <a:spcPct val="90000"/>
              </a:lnSpc>
              <a:buClr>
                <a:schemeClr val="hlink"/>
              </a:buClr>
              <a:buFont typeface="Wingdings" pitchFamily="2" charset="2"/>
              <a:buChar char="Ø"/>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b="1" smtClean="0">
                <a:ea typeface="MS PGothic" pitchFamily="34" charset="-128"/>
              </a:rPr>
              <a:t>Official Launch</a:t>
            </a:r>
          </a:p>
          <a:p>
            <a:pPr marL="742950" lvl="1" indent="-285750" defTabSz="457200" eaLnBrk="1" hangingPunct="1">
              <a:lnSpc>
                <a:spcPct val="90000"/>
              </a:lnSpc>
              <a:buClr>
                <a:schemeClr val="hlink"/>
              </a:buClr>
              <a:buFont typeface="Wingdings" pitchFamily="2" charset="2"/>
              <a:buChar char="Ø"/>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800" b="1" smtClean="0">
              <a:solidFill>
                <a:schemeClr val="hlink"/>
              </a:solidFill>
              <a:ea typeface="MS PGothic" pitchFamily="34" charset="-128"/>
            </a:endParaRPr>
          </a:p>
          <a:p>
            <a:pPr marL="609600" indent="-609600" defTabSz="457200" eaLnBrk="1" hangingPunct="1">
              <a:lnSpc>
                <a:spcPct val="90000"/>
              </a:lnSpc>
              <a:buClr>
                <a:schemeClr val="accent2"/>
              </a:buClr>
              <a:buFont typeface="Wingdings" pitchFamily="2" charset="2"/>
              <a:buBlip>
                <a:blip r:embed="rId3"/>
              </a:buBlip>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fr-FR" sz="2000" smtClean="0">
                <a:ea typeface="MS PGothic" pitchFamily="34" charset="-128"/>
              </a:rPr>
              <a:t>Central Corridor</a:t>
            </a:r>
          </a:p>
          <a:p>
            <a:pPr marL="742950" lvl="1" indent="-285750" defTabSz="457200" eaLnBrk="1" hangingPunct="1">
              <a:lnSpc>
                <a:spcPct val="90000"/>
              </a:lnSpc>
              <a:buClr>
                <a:schemeClr val="hlink"/>
              </a:buClr>
              <a:buFont typeface="Wingdings" pitchFamily="2" charset="2"/>
              <a:buChar char="Ø"/>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fr-FR" sz="1800" b="1" smtClean="0">
                <a:ea typeface="MS PGothic" pitchFamily="34" charset="-128"/>
              </a:rPr>
              <a:t>Preliminary Contacts  </a:t>
            </a:r>
          </a:p>
          <a:p>
            <a:pPr marL="742950" lvl="1" indent="-285750" defTabSz="457200" eaLnBrk="1" hangingPunct="1">
              <a:lnSpc>
                <a:spcPct val="90000"/>
              </a:lnSpc>
              <a:buClr>
                <a:schemeClr val="hlink"/>
              </a:buClr>
              <a:buFont typeface="Wingdings" pitchFamily="2" charset="2"/>
              <a:buChar char="Ø"/>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fr-FR" sz="1800" b="1" smtClean="0">
                <a:ea typeface="MS PGothic" pitchFamily="34" charset="-128"/>
              </a:rPr>
              <a:t>Exploratory visits</a:t>
            </a:r>
            <a:endParaRPr lang="en-US" smtClean="0">
              <a:ea typeface="MS PGothic" pitchFamily="34" charset="-128"/>
            </a:endParaRPr>
          </a:p>
        </p:txBody>
      </p:sp>
      <p:pic>
        <p:nvPicPr>
          <p:cNvPr id="38915" name="Picture 5"/>
          <p:cNvPicPr>
            <a:picLocks noChangeAspect="1" noChangeArrowheads="1"/>
          </p:cNvPicPr>
          <p:nvPr/>
        </p:nvPicPr>
        <p:blipFill>
          <a:blip r:embed="rId4"/>
          <a:srcRect/>
          <a:stretch>
            <a:fillRect/>
          </a:stretch>
        </p:blipFill>
        <p:spPr bwMode="auto">
          <a:xfrm>
            <a:off x="4876800" y="584200"/>
            <a:ext cx="4033838" cy="3175000"/>
          </a:xfrm>
          <a:prstGeom prst="rect">
            <a:avLst/>
          </a:prstGeom>
          <a:noFill/>
          <a:ln w="9525">
            <a:noFill/>
            <a:miter lim="800000"/>
            <a:headEnd/>
            <a:tailEnd/>
          </a:ln>
        </p:spPr>
      </p:pic>
      <p:pic>
        <p:nvPicPr>
          <p:cNvPr id="38916" name="Picture 2"/>
          <p:cNvPicPr>
            <a:picLocks noChangeAspect="1" noChangeArrowheads="1"/>
          </p:cNvPicPr>
          <p:nvPr/>
        </p:nvPicPr>
        <p:blipFill>
          <a:blip r:embed="rId5"/>
          <a:srcRect/>
          <a:stretch>
            <a:fillRect/>
          </a:stretch>
        </p:blipFill>
        <p:spPr bwMode="auto">
          <a:xfrm>
            <a:off x="4953000" y="3619500"/>
            <a:ext cx="3848100" cy="2438400"/>
          </a:xfrm>
          <a:prstGeom prst="rect">
            <a:avLst/>
          </a:prstGeom>
          <a:noFill/>
          <a:ln w="9525">
            <a:noFill/>
            <a:miter lim="800000"/>
            <a:headEnd/>
            <a:tailEnd/>
          </a:ln>
        </p:spPr>
      </p:pic>
      <p:pic>
        <p:nvPicPr>
          <p:cNvPr id="38917" name="Picture 2" descr="logos.png"/>
          <p:cNvPicPr>
            <a:picLocks noChangeAspect="1"/>
          </p:cNvPicPr>
          <p:nvPr/>
        </p:nvPicPr>
        <p:blipFill>
          <a:blip r:embed="rId6"/>
          <a:srcRect/>
          <a:stretch>
            <a:fillRect/>
          </a:stretch>
        </p:blipFill>
        <p:spPr bwMode="auto">
          <a:xfrm>
            <a:off x="685800" y="5638800"/>
            <a:ext cx="7954963" cy="1009650"/>
          </a:xfrm>
          <a:prstGeom prst="rect">
            <a:avLst/>
          </a:prstGeom>
          <a:noFill/>
          <a:ln w="9525">
            <a:noFill/>
            <a:miter lim="800000"/>
            <a:headEnd/>
            <a:tailEnd/>
          </a:ln>
        </p:spPr>
      </p:pic>
      <p:sp>
        <p:nvSpPr>
          <p:cNvPr id="43011" name="Rectangle 1"/>
          <p:cNvSpPr>
            <a:spLocks noGrp="1" noChangeArrowheads="1"/>
          </p:cNvSpPr>
          <p:nvPr>
            <p:ph type="title" idx="4294967295"/>
          </p:nvPr>
        </p:nvSpPr>
        <p:spPr>
          <a:xfrm>
            <a:off x="228600" y="862013"/>
            <a:ext cx="9296400" cy="357187"/>
          </a:xfrm>
        </p:spPr>
        <p:txBody>
          <a:bodyPr>
            <a:normAutofit fontScale="90000"/>
          </a:bodyPr>
          <a:lstStyle/>
          <a:p>
            <a:pPr defTabSz="457200"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ＭＳ Ｐゴシック" pitchFamily="34" charset="-128"/>
              </a:rPr>
              <a:t>Status of the Project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533400" y="3733800"/>
            <a:ext cx="8077200" cy="2057400"/>
          </a:xfrm>
          <a:prstGeom prst="rect">
            <a:avLst/>
          </a:prstGeom>
          <a:noFill/>
          <a:ln w="9525">
            <a:noFill/>
            <a:round/>
            <a:headEnd/>
            <a:tailEnd/>
          </a:ln>
        </p:spPr>
        <p:txBody>
          <a:bodyPr lIns="90000" tIns="46800" rIns="90000" bIns="46800"/>
          <a:lstStyle/>
          <a:p>
            <a:pPr algn="ct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a:ea typeface="MS Gothic" pitchFamily="49" charset="-128"/>
              </a:rPr>
              <a:t>Total &amp; World Bank team is looking forward to your support in order to rapidly </a:t>
            </a:r>
          </a:p>
          <a:p>
            <a:pPr algn="ct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a:ea typeface="MS Gothic" pitchFamily="49" charset="-128"/>
              </a:rPr>
              <a:t>take momentum &amp; start achieving Results</a:t>
            </a:r>
            <a:endParaRPr lang="fr-FR" sz="2400" b="1">
              <a:ea typeface="MS Gothic" pitchFamily="49" charset="-128"/>
            </a:endParaRPr>
          </a:p>
          <a:p>
            <a:pPr algn="ctr" defTabSz="457200" eaLnBrk="0" hangingPunct="0">
              <a:spcBef>
                <a:spcPts val="1000"/>
              </a:spcBef>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3600" b="1">
                <a:solidFill>
                  <a:srgbClr val="C00000"/>
                </a:solidFill>
                <a:ea typeface="MS Gothic" pitchFamily="49" charset="-128"/>
              </a:rPr>
              <a:t>Thank You</a:t>
            </a:r>
          </a:p>
        </p:txBody>
      </p:sp>
      <p:pic>
        <p:nvPicPr>
          <p:cNvPr id="39939" name="Picture 7" descr="010610_MOU_Total_Signing_136_F"/>
          <p:cNvPicPr>
            <a:picLocks noChangeAspect="1" noChangeArrowheads="1"/>
          </p:cNvPicPr>
          <p:nvPr/>
        </p:nvPicPr>
        <p:blipFill>
          <a:blip r:embed="rId3"/>
          <a:srcRect/>
          <a:stretch>
            <a:fillRect/>
          </a:stretch>
        </p:blipFill>
        <p:spPr bwMode="auto">
          <a:xfrm>
            <a:off x="2667000" y="782638"/>
            <a:ext cx="3810000" cy="2874962"/>
          </a:xfrm>
          <a:prstGeom prst="rect">
            <a:avLst/>
          </a:prstGeom>
          <a:noFill/>
          <a:ln w="9525">
            <a:noFill/>
            <a:miter lim="800000"/>
            <a:headEnd/>
            <a:tailEnd/>
          </a:ln>
        </p:spPr>
      </p:pic>
      <p:pic>
        <p:nvPicPr>
          <p:cNvPr id="39940" name="Picture 2" descr="logos.png"/>
          <p:cNvPicPr>
            <a:picLocks noChangeAspect="1"/>
          </p:cNvPicPr>
          <p:nvPr/>
        </p:nvPicPr>
        <p:blipFill>
          <a:blip r:embed="rId4"/>
          <a:srcRect/>
          <a:stretch>
            <a:fillRect/>
          </a:stretch>
        </p:blipFill>
        <p:spPr bwMode="auto">
          <a:xfrm>
            <a:off x="685800" y="5638800"/>
            <a:ext cx="7954963" cy="10096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0" y="762000"/>
            <a:ext cx="8991600" cy="439738"/>
          </a:xfrm>
        </p:spPr>
        <p:txBody>
          <a:bodyPr>
            <a:noAutofit/>
          </a:bodyPr>
          <a:lstStyle/>
          <a:p>
            <a:pPr algn="r" eaLnBrk="1" fontAlgn="auto" hangingPunct="1">
              <a:lnSpc>
                <a:spcPct val="80000"/>
              </a:lnSpc>
              <a:spcAft>
                <a:spcPts val="0"/>
              </a:spcAft>
              <a:defRPr/>
            </a:pPr>
            <a:r>
              <a:rPr lang="en-US" sz="3200" b="1" dirty="0" smtClean="0">
                <a:solidFill>
                  <a:schemeClr val="tx1"/>
                </a:solidFill>
                <a:effectLst>
                  <a:outerShdw blurRad="38100" dist="38100" dir="2700000" algn="tl">
                    <a:srgbClr val="000000">
                      <a:alpha val="43137"/>
                    </a:srgbClr>
                  </a:outerShdw>
                </a:effectLst>
              </a:rPr>
              <a:t>Road Safety in Africa: Social &amp; Economical Costs</a:t>
            </a:r>
            <a:r>
              <a:rPr lang="fr-FR" sz="1400" b="1" dirty="0" smtClean="0">
                <a:effectLst>
                  <a:outerShdw blurRad="38100" dist="38100" dir="2700000" algn="tl">
                    <a:srgbClr val="000000">
                      <a:alpha val="43137"/>
                    </a:srgbClr>
                  </a:outerShdw>
                </a:effectLst>
              </a:rPr>
              <a:t> </a:t>
            </a:r>
            <a:r>
              <a:rPr lang="fr-FR" sz="4400" b="1" dirty="0" smtClean="0">
                <a:effectLst>
                  <a:outerShdw blurRad="38100" dist="38100" dir="2700000" algn="tl">
                    <a:srgbClr val="000000">
                      <a:alpha val="43137"/>
                    </a:srgbClr>
                  </a:outerShdw>
                </a:effectLst>
              </a:rPr>
              <a:t/>
            </a:r>
            <a:br>
              <a:rPr lang="fr-FR" sz="4400" b="1" dirty="0" smtClean="0">
                <a:effectLst>
                  <a:outerShdw blurRad="38100" dist="38100" dir="2700000" algn="tl">
                    <a:srgbClr val="000000">
                      <a:alpha val="43137"/>
                    </a:srgbClr>
                  </a:outerShdw>
                </a:effectLst>
              </a:rPr>
            </a:br>
            <a:r>
              <a:rPr lang="fr-FR" sz="800" b="1" dirty="0" smtClean="0">
                <a:effectLst>
                  <a:outerShdw blurRad="38100" dist="38100" dir="2700000" algn="tl">
                    <a:srgbClr val="000000">
                      <a:alpha val="43137"/>
                    </a:srgbClr>
                  </a:outerShdw>
                </a:effectLst>
              </a:rPr>
              <a:t>(source : World Bank)</a:t>
            </a:r>
          </a:p>
        </p:txBody>
      </p:sp>
      <p:sp>
        <p:nvSpPr>
          <p:cNvPr id="17411" name="Rectangle 3"/>
          <p:cNvSpPr>
            <a:spLocks noChangeArrowheads="1"/>
          </p:cNvSpPr>
          <p:nvPr/>
        </p:nvSpPr>
        <p:spPr bwMode="auto">
          <a:xfrm>
            <a:off x="1066800" y="1073150"/>
            <a:ext cx="3581400" cy="4489450"/>
          </a:xfrm>
          <a:prstGeom prst="rect">
            <a:avLst/>
          </a:prstGeom>
          <a:noFill/>
          <a:ln w="9525">
            <a:noFill/>
            <a:miter lim="800000"/>
            <a:headEnd/>
            <a:tailEnd/>
          </a:ln>
        </p:spPr>
        <p:txBody>
          <a:bodyPr/>
          <a:lstStyle/>
          <a:p>
            <a:pPr marL="196850" indent="-196850">
              <a:spcBef>
                <a:spcPct val="100000"/>
              </a:spcBef>
              <a:buFontTx/>
              <a:buBlip>
                <a:blip r:embed="rId3"/>
              </a:buBlip>
            </a:pPr>
            <a:r>
              <a:rPr lang="en-US" sz="1400"/>
              <a:t>Up to 200 times the UK casualty rate per km travelled</a:t>
            </a:r>
          </a:p>
          <a:p>
            <a:pPr marL="196850" indent="-196850">
              <a:spcBef>
                <a:spcPct val="100000"/>
              </a:spcBef>
              <a:buFontTx/>
              <a:buBlip>
                <a:blip r:embed="rId3"/>
              </a:buBlip>
            </a:pPr>
            <a:r>
              <a:rPr lang="en-US" sz="1400"/>
              <a:t>Casualties of road crash &gt;  HIV or Malaria</a:t>
            </a:r>
          </a:p>
          <a:p>
            <a:pPr marL="196850" indent="-196850">
              <a:spcBef>
                <a:spcPct val="100000"/>
              </a:spcBef>
              <a:buFontTx/>
              <a:buBlip>
                <a:blip r:embed="rId3"/>
              </a:buBlip>
            </a:pPr>
            <a:r>
              <a:rPr lang="en-US" sz="1400"/>
              <a:t>Cause of death #2 for age 4-15 in some countries</a:t>
            </a:r>
          </a:p>
          <a:p>
            <a:pPr marL="196850" indent="-196850">
              <a:spcBef>
                <a:spcPct val="100000"/>
              </a:spcBef>
              <a:buFontTx/>
              <a:buBlip>
                <a:blip r:embed="rId3"/>
              </a:buBlip>
            </a:pPr>
            <a:r>
              <a:rPr lang="en-US" sz="1400"/>
              <a:t>70% casualties are pedestrians</a:t>
            </a:r>
            <a:r>
              <a:rPr lang="fr-FR" sz="1400"/>
              <a:t> </a:t>
            </a:r>
          </a:p>
          <a:p>
            <a:pPr marL="196850" indent="-196850">
              <a:spcBef>
                <a:spcPct val="100000"/>
              </a:spcBef>
              <a:buFontTx/>
              <a:buBlip>
                <a:blip r:embed="rId3"/>
              </a:buBlip>
            </a:pPr>
            <a:r>
              <a:rPr lang="en-US" sz="1400"/>
              <a:t>Road crashes cost 1-5% of Africa GDP </a:t>
            </a:r>
          </a:p>
          <a:p>
            <a:pPr marL="196850" indent="-196850">
              <a:spcBef>
                <a:spcPct val="100000"/>
              </a:spcBef>
              <a:buFontTx/>
              <a:buBlip>
                <a:blip r:embed="rId3"/>
              </a:buBlip>
            </a:pPr>
            <a:r>
              <a:rPr lang="en-US" sz="1400"/>
              <a:t>Crashes cost more than infrastructure aid</a:t>
            </a:r>
          </a:p>
          <a:p>
            <a:pPr marL="196850" indent="-196850">
              <a:spcBef>
                <a:spcPct val="100000"/>
              </a:spcBef>
              <a:buFontTx/>
              <a:buBlip>
                <a:blip r:embed="rId3"/>
              </a:buBlip>
            </a:pPr>
            <a:r>
              <a:rPr lang="en-US" sz="1400"/>
              <a:t>75% casualties: age 20-35 –  active population</a:t>
            </a:r>
            <a:r>
              <a:rPr lang="fr-FR" sz="1400"/>
              <a:t> </a:t>
            </a:r>
          </a:p>
          <a:p>
            <a:pPr marL="196850" indent="-196850">
              <a:spcBef>
                <a:spcPct val="100000"/>
              </a:spcBef>
              <a:buFontTx/>
              <a:buBlip>
                <a:blip r:embed="rId3"/>
              </a:buBlip>
            </a:pPr>
            <a:r>
              <a:rPr lang="en-US" sz="1400"/>
              <a:t>Casualties poised to increase 80% by 2020</a:t>
            </a:r>
            <a:endParaRPr lang="fr-FR" sz="1400"/>
          </a:p>
        </p:txBody>
      </p:sp>
      <p:pic>
        <p:nvPicPr>
          <p:cNvPr id="17412" name="Picture 5"/>
          <p:cNvPicPr>
            <a:picLocks noChangeAspect="1" noChangeArrowheads="1"/>
          </p:cNvPicPr>
          <p:nvPr/>
        </p:nvPicPr>
        <p:blipFill>
          <a:blip r:embed="rId4"/>
          <a:srcRect/>
          <a:stretch>
            <a:fillRect/>
          </a:stretch>
        </p:blipFill>
        <p:spPr bwMode="auto">
          <a:xfrm>
            <a:off x="5208588" y="1336675"/>
            <a:ext cx="3295650" cy="2320925"/>
          </a:xfrm>
          <a:prstGeom prst="rect">
            <a:avLst/>
          </a:prstGeom>
          <a:noFill/>
          <a:ln w="9525">
            <a:noFill/>
            <a:miter lim="800000"/>
            <a:headEnd/>
            <a:tailEnd/>
          </a:ln>
        </p:spPr>
      </p:pic>
      <p:pic>
        <p:nvPicPr>
          <p:cNvPr id="17413" name="Picture 6"/>
          <p:cNvPicPr>
            <a:picLocks noChangeAspect="1" noChangeArrowheads="1"/>
          </p:cNvPicPr>
          <p:nvPr/>
        </p:nvPicPr>
        <p:blipFill>
          <a:blip r:embed="rId5"/>
          <a:srcRect/>
          <a:stretch>
            <a:fillRect/>
          </a:stretch>
        </p:blipFill>
        <p:spPr bwMode="auto">
          <a:xfrm>
            <a:off x="5456238" y="3917950"/>
            <a:ext cx="2263775" cy="2101850"/>
          </a:xfrm>
          <a:prstGeom prst="rect">
            <a:avLst/>
          </a:prstGeom>
          <a:noFill/>
          <a:ln w="9525">
            <a:noFill/>
            <a:miter lim="800000"/>
            <a:headEnd/>
            <a:tailEnd/>
          </a:ln>
        </p:spPr>
      </p:pic>
      <p:pic>
        <p:nvPicPr>
          <p:cNvPr id="17414" name="Picture 2" descr="logos.png"/>
          <p:cNvPicPr>
            <a:picLocks noChangeAspect="1"/>
          </p:cNvPicPr>
          <p:nvPr/>
        </p:nvPicPr>
        <p:blipFill>
          <a:blip r:embed="rId6"/>
          <a:srcRect/>
          <a:stretch>
            <a:fillRect/>
          </a:stretch>
        </p:blipFill>
        <p:spPr bwMode="auto">
          <a:xfrm>
            <a:off x="685800" y="5638800"/>
            <a:ext cx="7954963" cy="10096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idx="4294967295"/>
          </p:nvPr>
        </p:nvSpPr>
        <p:spPr>
          <a:xfrm>
            <a:off x="685800" y="609600"/>
            <a:ext cx="7924800" cy="584200"/>
          </a:xfrm>
        </p:spPr>
        <p:txBody>
          <a:bodyPr>
            <a:normAutofit/>
          </a:bodyPr>
          <a:lstStyle/>
          <a:p>
            <a:pPr algn="r" defTabSz="457200" eaLnBrk="1" fontAlgn="auto" hangingPunct="1">
              <a:spcAft>
                <a:spcPts val="325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b="1" dirty="0" smtClean="0">
                <a:effectLst>
                  <a:outerShdw blurRad="38100" dist="38100" dir="2700000" algn="tl">
                    <a:srgbClr val="000000">
                      <a:alpha val="43137"/>
                    </a:srgbClr>
                  </a:outerShdw>
                </a:effectLst>
                <a:ea typeface="ＭＳ Ｐゴシック" pitchFamily="34" charset="-128"/>
              </a:rPr>
              <a:t>Road Safety is a best focus theme &amp; right approach</a:t>
            </a:r>
          </a:p>
        </p:txBody>
      </p:sp>
      <p:sp>
        <p:nvSpPr>
          <p:cNvPr id="18435" name="Rectangle 7"/>
          <p:cNvSpPr>
            <a:spLocks noChangeArrowheads="1"/>
          </p:cNvSpPr>
          <p:nvPr/>
        </p:nvSpPr>
        <p:spPr bwMode="auto">
          <a:xfrm>
            <a:off x="368300" y="3124200"/>
            <a:ext cx="8763000" cy="838200"/>
          </a:xfrm>
          <a:prstGeom prst="rect">
            <a:avLst/>
          </a:prstGeom>
          <a:solidFill>
            <a:schemeClr val="bg1"/>
          </a:solidFill>
          <a:ln w="9525" algn="ctr">
            <a:noFill/>
            <a:round/>
            <a:headEnd/>
            <a:tailEnd/>
          </a:ln>
        </p:spPr>
        <p:txBody>
          <a:bodyPr/>
          <a:lstStyle/>
          <a:p>
            <a:pPr>
              <a:buClr>
                <a:srgbClr val="000000"/>
              </a:buClr>
              <a:buSzPct val="100000"/>
              <a:buFont typeface="Times New Roman" pitchFamily="18" charset="0"/>
              <a:buNone/>
            </a:pPr>
            <a:endParaRPr lang="en-US">
              <a:solidFill>
                <a:schemeClr val="bg1"/>
              </a:solidFill>
              <a:ea typeface="MS Gothic" pitchFamily="49" charset="-128"/>
            </a:endParaRPr>
          </a:p>
        </p:txBody>
      </p:sp>
      <p:sp>
        <p:nvSpPr>
          <p:cNvPr id="18436" name="TextBox 6"/>
          <p:cNvSpPr txBox="1">
            <a:spLocks noChangeArrowheads="1"/>
          </p:cNvSpPr>
          <p:nvPr/>
        </p:nvSpPr>
        <p:spPr bwMode="auto">
          <a:xfrm>
            <a:off x="2197100" y="1206500"/>
            <a:ext cx="6489700" cy="2744788"/>
          </a:xfrm>
          <a:prstGeom prst="rect">
            <a:avLst/>
          </a:prstGeom>
          <a:noFill/>
          <a:ln w="9525">
            <a:noFill/>
            <a:miter lim="800000"/>
            <a:headEnd/>
            <a:tailEnd/>
          </a:ln>
        </p:spPr>
        <p:txBody>
          <a:bodyPr>
            <a:spAutoFit/>
          </a:bodyPr>
          <a:lstStyle/>
          <a:p>
            <a:pPr>
              <a:buClr>
                <a:srgbClr val="FF0000"/>
              </a:buClr>
              <a:buSzPct val="100000"/>
              <a:buFont typeface="Times New Roman" pitchFamily="18" charset="0"/>
              <a:buNone/>
            </a:pPr>
            <a:r>
              <a:rPr lang="en-US" sz="2800">
                <a:ea typeface="MS Gothic" pitchFamily="49" charset="-128"/>
              </a:rPr>
              <a:t> </a:t>
            </a:r>
            <a:r>
              <a:rPr lang="en-US" sz="2000">
                <a:solidFill>
                  <a:schemeClr val="accent2"/>
                </a:solidFill>
                <a:ea typeface="MS Gothic" pitchFamily="49" charset="-128"/>
              </a:rPr>
              <a:t>Conditions competitiveness &amp; sustainability</a:t>
            </a:r>
          </a:p>
          <a:p>
            <a:pPr>
              <a:buClr>
                <a:srgbClr val="FF0000"/>
              </a:buClr>
              <a:buSzPct val="100000"/>
              <a:buFont typeface="Times New Roman" pitchFamily="18" charset="0"/>
              <a:buNone/>
            </a:pPr>
            <a:r>
              <a:rPr lang="en-US" sz="2000">
                <a:solidFill>
                  <a:schemeClr val="accent2"/>
                </a:solidFill>
                <a:ea typeface="MS Gothic" pitchFamily="49" charset="-128"/>
              </a:rPr>
              <a:t> Builds on commitment &amp; experience</a:t>
            </a:r>
          </a:p>
          <a:p>
            <a:pPr>
              <a:buClr>
                <a:srgbClr val="FF0000"/>
              </a:buClr>
              <a:buSzPct val="100000"/>
              <a:buFont typeface="Times New Roman" pitchFamily="18" charset="0"/>
              <a:buNone/>
            </a:pPr>
            <a:r>
              <a:rPr lang="en-US" sz="2000">
                <a:solidFill>
                  <a:schemeClr val="accent2"/>
                </a:solidFill>
                <a:ea typeface="MS Gothic" pitchFamily="49" charset="-128"/>
              </a:rPr>
              <a:t> Is a “SD” focus best fit &amp; corporate image choice</a:t>
            </a:r>
          </a:p>
          <a:p>
            <a:pPr>
              <a:buClr>
                <a:srgbClr val="FF0000"/>
              </a:buClr>
              <a:buSzPct val="100000"/>
              <a:buFont typeface="Times New Roman" pitchFamily="18" charset="0"/>
              <a:buNone/>
            </a:pPr>
            <a:r>
              <a:rPr lang="en-US" sz="2000">
                <a:solidFill>
                  <a:srgbClr val="FF0000"/>
                </a:solidFill>
                <a:ea typeface="MS Gothic" pitchFamily="49" charset="-128"/>
              </a:rPr>
              <a:t> </a:t>
            </a:r>
            <a:r>
              <a:rPr lang="en-US" sz="2000">
                <a:solidFill>
                  <a:schemeClr val="tx2"/>
                </a:solidFill>
                <a:ea typeface="MS Gothic" pitchFamily="49" charset="-128"/>
              </a:rPr>
              <a:t>Represents a mandate</a:t>
            </a:r>
          </a:p>
          <a:p>
            <a:pPr>
              <a:buClr>
                <a:srgbClr val="FF0000"/>
              </a:buClr>
              <a:buSzPct val="100000"/>
              <a:buFont typeface="Times New Roman" pitchFamily="18" charset="0"/>
              <a:buNone/>
            </a:pPr>
            <a:r>
              <a:rPr lang="en-US" sz="2000">
                <a:solidFill>
                  <a:schemeClr val="tx2"/>
                </a:solidFill>
                <a:ea typeface="MS Gothic" pitchFamily="49" charset="-128"/>
              </a:rPr>
              <a:t> Is a Private Sector Partnership rare choice</a:t>
            </a:r>
            <a:r>
              <a:rPr lang="en-US" sz="2000">
                <a:solidFill>
                  <a:schemeClr val="accent2"/>
                </a:solidFill>
                <a:ea typeface="MS Gothic" pitchFamily="49" charset="-128"/>
              </a:rPr>
              <a:t> </a:t>
            </a:r>
          </a:p>
          <a:p>
            <a:pPr>
              <a:buClr>
                <a:srgbClr val="FF0000"/>
              </a:buClr>
              <a:buSzPct val="100000"/>
              <a:buFont typeface="Times New Roman" pitchFamily="18" charset="0"/>
              <a:buNone/>
            </a:pPr>
            <a:r>
              <a:rPr lang="fr-FR" sz="2000">
                <a:solidFill>
                  <a:srgbClr val="002060"/>
                </a:solidFill>
                <a:ea typeface="MS Gothic" pitchFamily="49" charset="-128"/>
              </a:rPr>
              <a:t>Responds to TOTAL &amp; Private sector operational needs</a:t>
            </a:r>
          </a:p>
          <a:p>
            <a:pPr>
              <a:buClr>
                <a:srgbClr val="000000"/>
              </a:buClr>
              <a:buSzPct val="100000"/>
              <a:buFont typeface="Times New Roman" pitchFamily="18" charset="0"/>
              <a:buNone/>
            </a:pPr>
            <a:r>
              <a:rPr lang="fr-FR" sz="2000">
                <a:solidFill>
                  <a:srgbClr val="002060"/>
                </a:solidFill>
                <a:ea typeface="MS Gothic" pitchFamily="49" charset="-128"/>
              </a:rPr>
              <a:t>Supports Africa continent Development Strategy </a:t>
            </a:r>
          </a:p>
          <a:p>
            <a:pPr>
              <a:buClr>
                <a:srgbClr val="FF0000"/>
              </a:buClr>
              <a:buSzPct val="100000"/>
              <a:buFont typeface="Times New Roman" pitchFamily="18" charset="0"/>
              <a:buNone/>
            </a:pPr>
            <a:endParaRPr lang="en-US" sz="2600">
              <a:solidFill>
                <a:schemeClr val="accent2"/>
              </a:solidFill>
              <a:ea typeface="MS Gothic" pitchFamily="49" charset="-128"/>
            </a:endParaRPr>
          </a:p>
        </p:txBody>
      </p:sp>
      <p:sp>
        <p:nvSpPr>
          <p:cNvPr id="18437" name="TextBox 9"/>
          <p:cNvSpPr txBox="1">
            <a:spLocks noChangeArrowheads="1"/>
          </p:cNvSpPr>
          <p:nvPr/>
        </p:nvSpPr>
        <p:spPr bwMode="auto">
          <a:xfrm>
            <a:off x="438150" y="2763838"/>
            <a:ext cx="1295400" cy="701675"/>
          </a:xfrm>
          <a:prstGeom prst="rect">
            <a:avLst/>
          </a:prstGeom>
          <a:noFill/>
          <a:ln w="9525">
            <a:noFill/>
            <a:miter lim="800000"/>
            <a:headEnd/>
            <a:tailEnd/>
          </a:ln>
        </p:spPr>
        <p:txBody>
          <a:bodyPr>
            <a:spAutoFit/>
          </a:bodyPr>
          <a:lstStyle/>
          <a:p>
            <a:pPr algn="ctr">
              <a:buClr>
                <a:srgbClr val="000000"/>
              </a:buClr>
              <a:buSzPct val="100000"/>
              <a:buFont typeface="Times New Roman" pitchFamily="18" charset="0"/>
              <a:buNone/>
            </a:pPr>
            <a:r>
              <a:rPr lang="en-US" sz="2000" b="1">
                <a:solidFill>
                  <a:schemeClr val="tx2"/>
                </a:solidFill>
                <a:ea typeface="MS Gothic" pitchFamily="49" charset="-128"/>
              </a:rPr>
              <a:t>WB</a:t>
            </a:r>
          </a:p>
          <a:p>
            <a:pPr algn="ctr">
              <a:buClr>
                <a:srgbClr val="000000"/>
              </a:buClr>
              <a:buSzPct val="100000"/>
              <a:buFont typeface="Times New Roman" pitchFamily="18" charset="0"/>
              <a:buNone/>
            </a:pPr>
            <a:endParaRPr lang="en-US" sz="2000" b="1">
              <a:solidFill>
                <a:schemeClr val="hlink"/>
              </a:solidFill>
              <a:ea typeface="MS Gothic" pitchFamily="49" charset="-128"/>
            </a:endParaRPr>
          </a:p>
        </p:txBody>
      </p:sp>
      <p:sp>
        <p:nvSpPr>
          <p:cNvPr id="18438" name="TextBox 10"/>
          <p:cNvSpPr txBox="1">
            <a:spLocks noChangeArrowheads="1"/>
          </p:cNvSpPr>
          <p:nvPr/>
        </p:nvSpPr>
        <p:spPr bwMode="auto">
          <a:xfrm>
            <a:off x="503238" y="3101975"/>
            <a:ext cx="1371600" cy="701675"/>
          </a:xfrm>
          <a:prstGeom prst="rect">
            <a:avLst/>
          </a:prstGeom>
          <a:noFill/>
          <a:ln w="9525">
            <a:noFill/>
            <a:miter lim="800000"/>
            <a:headEnd/>
            <a:tailEnd/>
          </a:ln>
        </p:spPr>
        <p:txBody>
          <a:bodyPr>
            <a:spAutoFit/>
          </a:bodyPr>
          <a:lstStyle/>
          <a:p>
            <a:pPr algn="ctr">
              <a:buClr>
                <a:srgbClr val="000000"/>
              </a:buClr>
              <a:buSzPct val="100000"/>
              <a:buFont typeface="Times New Roman" pitchFamily="18" charset="0"/>
              <a:buNone/>
            </a:pPr>
            <a:r>
              <a:rPr lang="en-US" sz="2000" b="1">
                <a:solidFill>
                  <a:srgbClr val="002060"/>
                </a:solidFill>
                <a:ea typeface="MS Gothic" pitchFamily="49" charset="-128"/>
              </a:rPr>
              <a:t>Joint Approach</a:t>
            </a:r>
          </a:p>
        </p:txBody>
      </p:sp>
      <p:cxnSp>
        <p:nvCxnSpPr>
          <p:cNvPr id="18439" name="Straight Arrow Connector 13"/>
          <p:cNvCxnSpPr>
            <a:cxnSpLocks noChangeShapeType="1"/>
          </p:cNvCxnSpPr>
          <p:nvPr/>
        </p:nvCxnSpPr>
        <p:spPr bwMode="auto">
          <a:xfrm flipV="1">
            <a:off x="1658938" y="1447800"/>
            <a:ext cx="457200" cy="228600"/>
          </a:xfrm>
          <a:prstGeom prst="straightConnector1">
            <a:avLst/>
          </a:prstGeom>
          <a:noFill/>
          <a:ln w="38100" algn="ctr">
            <a:solidFill>
              <a:schemeClr val="accent2"/>
            </a:solidFill>
            <a:round/>
            <a:headEnd/>
            <a:tailEnd type="arrow" w="med" len="med"/>
          </a:ln>
        </p:spPr>
      </p:cxnSp>
      <p:cxnSp>
        <p:nvCxnSpPr>
          <p:cNvPr id="18440" name="Straight Arrow Connector 19"/>
          <p:cNvCxnSpPr>
            <a:cxnSpLocks noChangeShapeType="1"/>
          </p:cNvCxnSpPr>
          <p:nvPr/>
        </p:nvCxnSpPr>
        <p:spPr bwMode="auto">
          <a:xfrm flipV="1">
            <a:off x="1633538" y="1806575"/>
            <a:ext cx="538162" cy="98425"/>
          </a:xfrm>
          <a:prstGeom prst="straightConnector1">
            <a:avLst/>
          </a:prstGeom>
          <a:noFill/>
          <a:ln w="38100" algn="ctr">
            <a:solidFill>
              <a:schemeClr val="accent2"/>
            </a:solidFill>
            <a:round/>
            <a:headEnd/>
            <a:tailEnd type="arrow" w="med" len="med"/>
          </a:ln>
        </p:spPr>
      </p:cxnSp>
      <p:cxnSp>
        <p:nvCxnSpPr>
          <p:cNvPr id="18441" name="Straight Arrow Connector 21"/>
          <p:cNvCxnSpPr>
            <a:cxnSpLocks noChangeShapeType="1"/>
          </p:cNvCxnSpPr>
          <p:nvPr/>
        </p:nvCxnSpPr>
        <p:spPr bwMode="auto">
          <a:xfrm>
            <a:off x="1608138" y="2057400"/>
            <a:ext cx="552450" cy="39688"/>
          </a:xfrm>
          <a:prstGeom prst="straightConnector1">
            <a:avLst/>
          </a:prstGeom>
          <a:noFill/>
          <a:ln w="38100" algn="ctr">
            <a:solidFill>
              <a:schemeClr val="accent2"/>
            </a:solidFill>
            <a:round/>
            <a:headEnd/>
            <a:tailEnd type="arrow" w="med" len="med"/>
          </a:ln>
        </p:spPr>
      </p:cxnSp>
      <p:cxnSp>
        <p:nvCxnSpPr>
          <p:cNvPr id="18442" name="Straight Arrow Connector 24"/>
          <p:cNvCxnSpPr>
            <a:cxnSpLocks noChangeShapeType="1"/>
          </p:cNvCxnSpPr>
          <p:nvPr/>
        </p:nvCxnSpPr>
        <p:spPr bwMode="auto">
          <a:xfrm>
            <a:off x="1501775" y="2397125"/>
            <a:ext cx="696913" cy="17463"/>
          </a:xfrm>
          <a:prstGeom prst="straightConnector1">
            <a:avLst/>
          </a:prstGeom>
          <a:noFill/>
          <a:ln w="38100" algn="ctr">
            <a:solidFill>
              <a:schemeClr val="tx2"/>
            </a:solidFill>
            <a:round/>
            <a:headEnd/>
            <a:tailEnd type="arrow" w="med" len="med"/>
          </a:ln>
        </p:spPr>
      </p:cxnSp>
      <p:cxnSp>
        <p:nvCxnSpPr>
          <p:cNvPr id="18443" name="Straight Arrow Connector 26"/>
          <p:cNvCxnSpPr>
            <a:cxnSpLocks noChangeShapeType="1"/>
          </p:cNvCxnSpPr>
          <p:nvPr/>
        </p:nvCxnSpPr>
        <p:spPr bwMode="auto">
          <a:xfrm>
            <a:off x="1487488" y="2684463"/>
            <a:ext cx="639762" cy="47625"/>
          </a:xfrm>
          <a:prstGeom prst="straightConnector1">
            <a:avLst/>
          </a:prstGeom>
          <a:noFill/>
          <a:ln w="38100" algn="ctr">
            <a:solidFill>
              <a:schemeClr val="tx2"/>
            </a:solidFill>
            <a:round/>
            <a:headEnd/>
            <a:tailEnd type="arrow" w="med" len="med"/>
          </a:ln>
        </p:spPr>
      </p:cxnSp>
      <p:cxnSp>
        <p:nvCxnSpPr>
          <p:cNvPr id="18444" name="Straight Arrow Connector 32"/>
          <p:cNvCxnSpPr>
            <a:cxnSpLocks noChangeShapeType="1"/>
          </p:cNvCxnSpPr>
          <p:nvPr/>
        </p:nvCxnSpPr>
        <p:spPr bwMode="auto">
          <a:xfrm flipV="1">
            <a:off x="1568450" y="3089275"/>
            <a:ext cx="615950" cy="122238"/>
          </a:xfrm>
          <a:prstGeom prst="straightConnector1">
            <a:avLst/>
          </a:prstGeom>
          <a:noFill/>
          <a:ln w="38100" algn="ctr">
            <a:solidFill>
              <a:srgbClr val="002060"/>
            </a:solidFill>
            <a:round/>
            <a:headEnd/>
            <a:tailEnd type="arrow" w="med" len="med"/>
          </a:ln>
        </p:spPr>
      </p:cxnSp>
      <p:cxnSp>
        <p:nvCxnSpPr>
          <p:cNvPr id="18445" name="Straight Arrow Connector 36"/>
          <p:cNvCxnSpPr>
            <a:cxnSpLocks noChangeShapeType="1"/>
          </p:cNvCxnSpPr>
          <p:nvPr/>
        </p:nvCxnSpPr>
        <p:spPr bwMode="auto">
          <a:xfrm flipV="1">
            <a:off x="1579563" y="3306763"/>
            <a:ext cx="630237" cy="82550"/>
          </a:xfrm>
          <a:prstGeom prst="straightConnector1">
            <a:avLst/>
          </a:prstGeom>
          <a:noFill/>
          <a:ln w="38100" algn="ctr">
            <a:solidFill>
              <a:srgbClr val="002060"/>
            </a:solidFill>
            <a:round/>
            <a:headEnd/>
            <a:tailEnd type="arrow" w="med" len="med"/>
          </a:ln>
        </p:spPr>
      </p:cxnSp>
      <p:pic>
        <p:nvPicPr>
          <p:cNvPr id="18446" name="Picture 3"/>
          <p:cNvPicPr>
            <a:picLocks noChangeAspect="1" noChangeArrowheads="1"/>
          </p:cNvPicPr>
          <p:nvPr/>
        </p:nvPicPr>
        <p:blipFill>
          <a:blip r:embed="rId3"/>
          <a:srcRect/>
          <a:stretch>
            <a:fillRect/>
          </a:stretch>
        </p:blipFill>
        <p:spPr bwMode="auto">
          <a:xfrm>
            <a:off x="812800" y="2208213"/>
            <a:ext cx="649288" cy="593725"/>
          </a:xfrm>
          <a:prstGeom prst="rect">
            <a:avLst/>
          </a:prstGeom>
          <a:noFill/>
          <a:ln w="9525">
            <a:noFill/>
            <a:round/>
            <a:headEnd/>
            <a:tailEnd/>
          </a:ln>
        </p:spPr>
      </p:pic>
      <p:pic>
        <p:nvPicPr>
          <p:cNvPr id="18447" name="Picture 56" descr="TOTAL_LOGO_COUL_RVP"/>
          <p:cNvPicPr>
            <a:picLocks noChangeAspect="1" noChangeArrowheads="1"/>
          </p:cNvPicPr>
          <p:nvPr/>
        </p:nvPicPr>
        <p:blipFill>
          <a:blip r:embed="rId4"/>
          <a:srcRect/>
          <a:stretch>
            <a:fillRect/>
          </a:stretch>
        </p:blipFill>
        <p:spPr bwMode="auto">
          <a:xfrm>
            <a:off x="766763" y="1260475"/>
            <a:ext cx="693737" cy="842963"/>
          </a:xfrm>
          <a:prstGeom prst="rect">
            <a:avLst/>
          </a:prstGeom>
          <a:noFill/>
          <a:ln w="9525">
            <a:noFill/>
            <a:miter lim="800000"/>
            <a:headEnd/>
            <a:tailEnd/>
          </a:ln>
        </p:spPr>
      </p:pic>
      <p:sp>
        <p:nvSpPr>
          <p:cNvPr id="18448" name="Text Box 22"/>
          <p:cNvSpPr txBox="1">
            <a:spLocks noChangeArrowheads="1"/>
          </p:cNvSpPr>
          <p:nvPr/>
        </p:nvSpPr>
        <p:spPr bwMode="auto">
          <a:xfrm>
            <a:off x="1339850" y="6146800"/>
            <a:ext cx="7645400" cy="396875"/>
          </a:xfrm>
          <a:prstGeom prst="rect">
            <a:avLst/>
          </a:prstGeom>
          <a:noFill/>
          <a:ln w="12700" algn="ctr">
            <a:noFill/>
            <a:miter lim="800000"/>
            <a:headEnd/>
            <a:tailEnd/>
          </a:ln>
        </p:spPr>
        <p:txBody>
          <a:bodyPr>
            <a:spAutoFit/>
          </a:bodyPr>
          <a:lstStyle/>
          <a:p>
            <a:pPr>
              <a:spcBef>
                <a:spcPct val="50000"/>
              </a:spcBef>
            </a:pPr>
            <a:r>
              <a:rPr lang="fr-FR" sz="2000" b="1">
                <a:solidFill>
                  <a:schemeClr val="tx2"/>
                </a:solidFill>
              </a:rPr>
              <a:t>**** Hence Total &amp; WB are matching Partners  ****</a:t>
            </a:r>
            <a:r>
              <a:rPr lang="fr-FR" sz="2000"/>
              <a:t> </a:t>
            </a:r>
            <a:endParaRPr lang="en-US" sz="2000"/>
          </a:p>
        </p:txBody>
      </p:sp>
      <p:pic>
        <p:nvPicPr>
          <p:cNvPr id="18449" name="Picture 7" descr="010610_MOU_Total_Signing_136_F"/>
          <p:cNvPicPr>
            <a:picLocks noChangeAspect="1" noChangeArrowheads="1"/>
          </p:cNvPicPr>
          <p:nvPr/>
        </p:nvPicPr>
        <p:blipFill>
          <a:blip r:embed="rId5"/>
          <a:srcRect/>
          <a:stretch>
            <a:fillRect/>
          </a:stretch>
        </p:blipFill>
        <p:spPr bwMode="auto">
          <a:xfrm>
            <a:off x="2705100" y="3838575"/>
            <a:ext cx="3441700" cy="2298700"/>
          </a:xfrm>
          <a:prstGeom prst="rect">
            <a:avLst/>
          </a:prstGeom>
          <a:noFill/>
          <a:ln w="9525">
            <a:noFill/>
            <a:miter lim="800000"/>
            <a:headEnd/>
            <a:tailEnd/>
          </a:ln>
        </p:spPr>
      </p:pic>
      <p:pic>
        <p:nvPicPr>
          <p:cNvPr id="18450" name="Picture 2" descr="logos.png"/>
          <p:cNvPicPr>
            <a:picLocks noChangeAspect="1"/>
          </p:cNvPicPr>
          <p:nvPr/>
        </p:nvPicPr>
        <p:blipFill>
          <a:blip r:embed="rId6"/>
          <a:srcRect/>
          <a:stretch>
            <a:fillRect/>
          </a:stretch>
        </p:blipFill>
        <p:spPr bwMode="auto">
          <a:xfrm>
            <a:off x="685800" y="5638800"/>
            <a:ext cx="7954963" cy="10096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p:cNvPicPr>
            <a:picLocks noChangeAspect="1" noChangeArrowheads="1"/>
          </p:cNvPicPr>
          <p:nvPr/>
        </p:nvPicPr>
        <p:blipFill>
          <a:blip r:embed="rId3"/>
          <a:srcRect/>
          <a:stretch>
            <a:fillRect/>
          </a:stretch>
        </p:blipFill>
        <p:spPr bwMode="auto">
          <a:xfrm>
            <a:off x="5129213" y="738188"/>
            <a:ext cx="3443287" cy="2709862"/>
          </a:xfrm>
          <a:prstGeom prst="rect">
            <a:avLst/>
          </a:prstGeom>
          <a:noFill/>
          <a:ln w="9525">
            <a:noFill/>
            <a:miter lim="800000"/>
            <a:headEnd/>
            <a:tailEnd/>
          </a:ln>
        </p:spPr>
      </p:pic>
      <p:sp>
        <p:nvSpPr>
          <p:cNvPr id="23555" name="Rectangle 1"/>
          <p:cNvSpPr>
            <a:spLocks noGrp="1" noChangeArrowheads="1"/>
          </p:cNvSpPr>
          <p:nvPr>
            <p:ph type="title" idx="4294967295"/>
          </p:nvPr>
        </p:nvSpPr>
        <p:spPr>
          <a:xfrm>
            <a:off x="203200" y="549275"/>
            <a:ext cx="8636000" cy="365125"/>
          </a:xfrm>
        </p:spPr>
        <p:txBody>
          <a:bodyPr>
            <a:noAutofit/>
          </a:bodyPr>
          <a:lstStyle/>
          <a:p>
            <a:pPr algn="r" eaLnBrk="1" fontAlgn="auto" hangingPunct="1">
              <a:spcAft>
                <a:spcPts val="0"/>
              </a:spcAft>
              <a:defRPr/>
            </a:pPr>
            <a:r>
              <a:rPr lang="fr-FR" sz="2800" b="1" dirty="0" err="1" smtClean="0">
                <a:effectLst>
                  <a:outerShdw blurRad="38100" dist="38100" dir="2700000" algn="tl">
                    <a:srgbClr val="000000">
                      <a:alpha val="43137"/>
                    </a:srgbClr>
                  </a:outerShdw>
                </a:effectLst>
              </a:rPr>
              <a:t>Strong</a:t>
            </a:r>
            <a:r>
              <a:rPr lang="fr-FR" sz="2800" b="1" dirty="0" smtClean="0">
                <a:effectLst>
                  <a:outerShdw blurRad="38100" dist="38100" dir="2700000" algn="tl">
                    <a:srgbClr val="000000">
                      <a:alpha val="43137"/>
                    </a:srgbClr>
                  </a:outerShdw>
                </a:effectLst>
              </a:rPr>
              <a:t> &amp; </a:t>
            </a:r>
            <a:r>
              <a:rPr lang="fr-FR" sz="2800" b="1" dirty="0" err="1" smtClean="0">
                <a:effectLst>
                  <a:outerShdw blurRad="38100" dist="38100" dir="2700000" algn="tl">
                    <a:srgbClr val="000000">
                      <a:alpha val="43137"/>
                    </a:srgbClr>
                  </a:outerShdw>
                </a:effectLst>
              </a:rPr>
              <a:t>Sustainable</a:t>
            </a:r>
            <a:r>
              <a:rPr lang="fr-FR" sz="2800" b="1" dirty="0" smtClean="0">
                <a:effectLst>
                  <a:outerShdw blurRad="38100" dist="38100" dir="2700000" algn="tl">
                    <a:srgbClr val="000000">
                      <a:alpha val="43137"/>
                    </a:srgbClr>
                  </a:outerShdw>
                </a:effectLst>
              </a:rPr>
              <a:t> </a:t>
            </a:r>
            <a:r>
              <a:rPr lang="fr-FR" sz="2800" b="1" dirty="0" err="1" smtClean="0">
                <a:effectLst>
                  <a:outerShdw blurRad="38100" dist="38100" dir="2700000" algn="tl">
                    <a:srgbClr val="000000">
                      <a:alpha val="43137"/>
                    </a:srgbClr>
                  </a:outerShdw>
                </a:effectLst>
              </a:rPr>
              <a:t>Partnership</a:t>
            </a:r>
            <a:r>
              <a:rPr lang="fr-FR" sz="2800" b="1" dirty="0" smtClean="0">
                <a:effectLst>
                  <a:outerShdw blurRad="38100" dist="38100" dir="2700000" algn="tl">
                    <a:srgbClr val="000000">
                      <a:alpha val="43137"/>
                    </a:srgbClr>
                  </a:outerShdw>
                </a:effectLst>
              </a:rPr>
              <a:t> TOTAL – World Bank</a:t>
            </a:r>
          </a:p>
        </p:txBody>
      </p:sp>
      <p:sp>
        <p:nvSpPr>
          <p:cNvPr id="23556" name="Rectangle 2"/>
          <p:cNvSpPr>
            <a:spLocks noGrp="1" noChangeArrowheads="1"/>
          </p:cNvSpPr>
          <p:nvPr>
            <p:ph type="body" idx="4294967295"/>
          </p:nvPr>
        </p:nvSpPr>
        <p:spPr>
          <a:xfrm>
            <a:off x="304800" y="1143000"/>
            <a:ext cx="4419600" cy="5270500"/>
          </a:xfrm>
        </p:spPr>
        <p:txBody>
          <a:bodyPr>
            <a:normAutofit fontScale="70000" lnSpcReduction="20000"/>
          </a:bodyPr>
          <a:lstStyle/>
          <a:p>
            <a:pPr marL="274320" indent="-274320" eaLnBrk="1" fontAlgn="auto" hangingPunct="1">
              <a:lnSpc>
                <a:spcPct val="60000"/>
              </a:lnSpc>
              <a:spcAft>
                <a:spcPts val="0"/>
              </a:spcAft>
              <a:buClr>
                <a:schemeClr val="accent3"/>
              </a:buClr>
              <a:buFontTx/>
              <a:buNone/>
              <a:defRPr/>
            </a:pPr>
            <a:endParaRPr lang="fr-FR" sz="2900" b="1" dirty="0" smtClean="0"/>
          </a:p>
          <a:p>
            <a:pPr marL="274320" indent="-274320" eaLnBrk="1" fontAlgn="auto" hangingPunct="1">
              <a:lnSpc>
                <a:spcPct val="60000"/>
              </a:lnSpc>
              <a:spcAft>
                <a:spcPts val="0"/>
              </a:spcAft>
              <a:buClr>
                <a:schemeClr val="accent3"/>
              </a:buClr>
              <a:buFontTx/>
              <a:buNone/>
              <a:defRPr/>
            </a:pPr>
            <a:r>
              <a:rPr lang="fr-FR" sz="2900" b="1" dirty="0" err="1" smtClean="0"/>
              <a:t>Memorandum</a:t>
            </a:r>
            <a:r>
              <a:rPr lang="fr-FR" sz="2900" b="1" dirty="0" smtClean="0"/>
              <a:t> Of </a:t>
            </a:r>
            <a:r>
              <a:rPr lang="fr-FR" sz="2900" b="1" dirty="0" err="1" smtClean="0"/>
              <a:t>Understanding</a:t>
            </a:r>
            <a:endParaRPr lang="fr-FR" sz="2900" b="1" dirty="0" smtClean="0"/>
          </a:p>
          <a:p>
            <a:pPr marL="640080" lvl="1" indent="-246888" eaLnBrk="1" fontAlgn="auto" hangingPunct="1">
              <a:lnSpc>
                <a:spcPct val="60000"/>
              </a:lnSpc>
              <a:spcBef>
                <a:spcPct val="100000"/>
              </a:spcBef>
              <a:spcAft>
                <a:spcPts val="0"/>
              </a:spcAft>
              <a:buFontTx/>
              <a:buChar char="•"/>
              <a:defRPr/>
            </a:pPr>
            <a:r>
              <a:rPr lang="en-US" dirty="0" smtClean="0"/>
              <a:t>Signed in January 2010</a:t>
            </a:r>
          </a:p>
          <a:p>
            <a:pPr marL="640080" lvl="1" indent="-246888" eaLnBrk="1" fontAlgn="auto" hangingPunct="1">
              <a:lnSpc>
                <a:spcPct val="60000"/>
              </a:lnSpc>
              <a:spcBef>
                <a:spcPct val="100000"/>
              </a:spcBef>
              <a:spcAft>
                <a:spcPts val="0"/>
              </a:spcAft>
              <a:buFontTx/>
              <a:buChar char="•"/>
              <a:defRPr/>
            </a:pPr>
            <a:r>
              <a:rPr lang="en-US" dirty="0" smtClean="0"/>
              <a:t>Defines </a:t>
            </a:r>
            <a:r>
              <a:rPr lang="fr-FR" dirty="0" smtClean="0"/>
              <a:t>Objectives &amp; Action Plan </a:t>
            </a:r>
          </a:p>
          <a:p>
            <a:pPr marL="640080" lvl="1" indent="-246888" eaLnBrk="1" fontAlgn="auto" hangingPunct="1">
              <a:lnSpc>
                <a:spcPct val="60000"/>
              </a:lnSpc>
              <a:spcBef>
                <a:spcPct val="100000"/>
              </a:spcBef>
              <a:spcAft>
                <a:spcPts val="0"/>
              </a:spcAft>
              <a:buFontTx/>
              <a:buChar char="•"/>
              <a:defRPr/>
            </a:pPr>
            <a:r>
              <a:rPr lang="fr-FR" dirty="0" smtClean="0"/>
              <a:t>Assignes Road </a:t>
            </a:r>
            <a:r>
              <a:rPr lang="fr-FR" dirty="0" err="1" smtClean="0"/>
              <a:t>Safety</a:t>
            </a:r>
            <a:r>
              <a:rPr lang="fr-FR" dirty="0" smtClean="0"/>
              <a:t> Team &amp; Group</a:t>
            </a:r>
          </a:p>
          <a:p>
            <a:pPr marL="640080" lvl="1" indent="-246888" eaLnBrk="1" fontAlgn="auto" hangingPunct="1">
              <a:lnSpc>
                <a:spcPct val="60000"/>
              </a:lnSpc>
              <a:spcBef>
                <a:spcPct val="100000"/>
              </a:spcBef>
              <a:spcAft>
                <a:spcPts val="0"/>
              </a:spcAft>
              <a:buFontTx/>
              <a:buChar char="•"/>
              <a:defRPr/>
            </a:pPr>
            <a:r>
              <a:rPr lang="fr-FR" dirty="0" err="1" smtClean="0"/>
              <a:t>Emphasizes</a:t>
            </a:r>
            <a:r>
              <a:rPr lang="fr-FR" dirty="0" smtClean="0"/>
              <a:t> Induction</a:t>
            </a:r>
          </a:p>
          <a:p>
            <a:pPr marL="640080" lvl="1" indent="-246888" eaLnBrk="1" fontAlgn="auto" hangingPunct="1">
              <a:lnSpc>
                <a:spcPct val="60000"/>
              </a:lnSpc>
              <a:spcBef>
                <a:spcPct val="100000"/>
              </a:spcBef>
              <a:spcAft>
                <a:spcPts val="0"/>
              </a:spcAft>
              <a:buFontTx/>
              <a:buChar char="•"/>
              <a:defRPr/>
            </a:pPr>
            <a:r>
              <a:rPr lang="fr-FR" dirty="0" smtClean="0"/>
              <a:t>Identifies 2 initial corridors</a:t>
            </a:r>
          </a:p>
          <a:p>
            <a:pPr marL="640080" lvl="1" indent="-246888" eaLnBrk="1" fontAlgn="auto" hangingPunct="1">
              <a:lnSpc>
                <a:spcPct val="60000"/>
              </a:lnSpc>
              <a:spcBef>
                <a:spcPct val="100000"/>
              </a:spcBef>
              <a:spcAft>
                <a:spcPts val="0"/>
              </a:spcAft>
              <a:buFontTx/>
              <a:buChar char="•"/>
              <a:defRPr/>
            </a:pPr>
            <a:endParaRPr lang="fr-FR" sz="1600" dirty="0" smtClean="0"/>
          </a:p>
          <a:p>
            <a:pPr marL="274320" indent="-274320" eaLnBrk="1" fontAlgn="auto" hangingPunct="1">
              <a:lnSpc>
                <a:spcPct val="60000"/>
              </a:lnSpc>
              <a:spcAft>
                <a:spcPts val="0"/>
              </a:spcAft>
              <a:buClr>
                <a:schemeClr val="accent3"/>
              </a:buClr>
              <a:buFontTx/>
              <a:buNone/>
              <a:defRPr/>
            </a:pPr>
            <a:r>
              <a:rPr lang="fr-FR" b="1" dirty="0" smtClean="0"/>
              <a:t>International </a:t>
            </a:r>
            <a:r>
              <a:rPr lang="fr-FR" b="1" dirty="0" err="1" smtClean="0"/>
              <a:t>visibility</a:t>
            </a:r>
            <a:r>
              <a:rPr lang="fr-FR" b="1" dirty="0" smtClean="0"/>
              <a:t> - </a:t>
            </a:r>
            <a:r>
              <a:rPr lang="fr-FR" b="1" dirty="0" err="1" smtClean="0"/>
              <a:t>tengible</a:t>
            </a:r>
            <a:r>
              <a:rPr lang="fr-FR" b="1" dirty="0" smtClean="0"/>
              <a:t> </a:t>
            </a:r>
            <a:r>
              <a:rPr lang="fr-FR" b="1" dirty="0" err="1" smtClean="0"/>
              <a:t>steps</a:t>
            </a:r>
            <a:r>
              <a:rPr lang="fr-FR" sz="2900" dirty="0" smtClean="0"/>
              <a:t>:</a:t>
            </a:r>
          </a:p>
          <a:p>
            <a:pPr marL="640080" lvl="1" indent="-246888" eaLnBrk="1" fontAlgn="auto" hangingPunct="1">
              <a:lnSpc>
                <a:spcPct val="120000"/>
              </a:lnSpc>
              <a:spcAft>
                <a:spcPts val="0"/>
              </a:spcAft>
              <a:buFont typeface="Wingdings 2"/>
              <a:buChar char=""/>
              <a:defRPr/>
            </a:pPr>
            <a:r>
              <a:rPr lang="fr-FR" sz="2300" dirty="0" smtClean="0"/>
              <a:t>1st </a:t>
            </a:r>
            <a:r>
              <a:rPr lang="fr-FR" sz="2300" dirty="0" err="1" smtClean="0"/>
              <a:t>Ministerial</a:t>
            </a:r>
            <a:r>
              <a:rPr lang="fr-FR" sz="2300" dirty="0" smtClean="0"/>
              <a:t> Road </a:t>
            </a:r>
            <a:r>
              <a:rPr lang="fr-FR" sz="2300" dirty="0" err="1" smtClean="0"/>
              <a:t>Safety</a:t>
            </a:r>
            <a:r>
              <a:rPr lang="fr-FR" sz="2300" dirty="0" smtClean="0"/>
              <a:t> </a:t>
            </a:r>
            <a:r>
              <a:rPr lang="fr-FR" sz="2300" dirty="0" err="1" smtClean="0"/>
              <a:t>Conference</a:t>
            </a:r>
            <a:r>
              <a:rPr lang="fr-FR" sz="2300" dirty="0" smtClean="0"/>
              <a:t> - Moscow </a:t>
            </a:r>
            <a:r>
              <a:rPr lang="fr-FR" sz="2300" dirty="0" err="1" smtClean="0"/>
              <a:t>Nov</a:t>
            </a:r>
            <a:r>
              <a:rPr lang="fr-FR" sz="2300" dirty="0" smtClean="0"/>
              <a:t> 2009</a:t>
            </a:r>
          </a:p>
          <a:p>
            <a:pPr marL="640080" lvl="1" indent="-246888" eaLnBrk="1" fontAlgn="auto" hangingPunct="1">
              <a:lnSpc>
                <a:spcPct val="120000"/>
              </a:lnSpc>
              <a:spcAft>
                <a:spcPts val="0"/>
              </a:spcAft>
              <a:buFont typeface="Wingdings 2"/>
              <a:buChar char=""/>
              <a:defRPr/>
            </a:pPr>
            <a:r>
              <a:rPr lang="fr-FR" sz="2300" dirty="0" smtClean="0"/>
              <a:t>Moscow official Déclaration …</a:t>
            </a:r>
          </a:p>
          <a:p>
            <a:pPr marL="640080" lvl="1" indent="-246888" eaLnBrk="1" fontAlgn="auto" hangingPunct="1">
              <a:lnSpc>
                <a:spcPct val="120000"/>
              </a:lnSpc>
              <a:spcAft>
                <a:spcPts val="0"/>
              </a:spcAft>
              <a:buFont typeface="Wingdings 2"/>
              <a:buChar char=""/>
              <a:defRPr/>
            </a:pPr>
            <a:r>
              <a:rPr lang="fr-FR" sz="2300" dirty="0" smtClean="0"/>
              <a:t>UN General </a:t>
            </a:r>
            <a:r>
              <a:rPr lang="fr-FR" sz="2300" dirty="0" err="1" smtClean="0"/>
              <a:t>Assembly</a:t>
            </a:r>
            <a:r>
              <a:rPr lang="fr-FR" sz="2300" dirty="0" smtClean="0"/>
              <a:t> and </a:t>
            </a:r>
            <a:r>
              <a:rPr lang="fr-FR" sz="2300" dirty="0" err="1" smtClean="0"/>
              <a:t>resolution</a:t>
            </a:r>
            <a:r>
              <a:rPr lang="fr-FR" sz="2300" dirty="0" smtClean="0"/>
              <a:t> in  New-York (</a:t>
            </a:r>
            <a:r>
              <a:rPr lang="fr-FR" sz="2300" dirty="0" err="1" smtClean="0"/>
              <a:t>march</a:t>
            </a:r>
            <a:r>
              <a:rPr lang="fr-FR" sz="2300" dirty="0" smtClean="0"/>
              <a:t> 2010) </a:t>
            </a:r>
          </a:p>
          <a:p>
            <a:pPr marL="640080" lvl="1" indent="-246888" eaLnBrk="1" fontAlgn="auto" hangingPunct="1">
              <a:lnSpc>
                <a:spcPct val="120000"/>
              </a:lnSpc>
              <a:spcAft>
                <a:spcPts val="0"/>
              </a:spcAft>
              <a:buFont typeface="Wingdings 2"/>
              <a:buChar char=""/>
              <a:defRPr/>
            </a:pPr>
            <a:r>
              <a:rPr lang="fr-FR" sz="2600" b="1" dirty="0" smtClean="0"/>
              <a:t>« </a:t>
            </a:r>
            <a:r>
              <a:rPr lang="fr-FR" sz="2600" b="1" dirty="0" err="1" smtClean="0"/>
              <a:t>Decade</a:t>
            </a:r>
            <a:r>
              <a:rPr lang="fr-FR" sz="2600" b="1" dirty="0" smtClean="0"/>
              <a:t> of actions for  Road </a:t>
            </a:r>
            <a:r>
              <a:rPr lang="fr-FR" sz="2600" b="1" dirty="0" err="1" smtClean="0"/>
              <a:t>Safety</a:t>
            </a:r>
            <a:r>
              <a:rPr lang="fr-FR" sz="2600" b="1" dirty="0" smtClean="0"/>
              <a:t> » - 2011 to 2020</a:t>
            </a:r>
          </a:p>
        </p:txBody>
      </p:sp>
      <p:pic>
        <p:nvPicPr>
          <p:cNvPr id="19461" name="Picture 6"/>
          <p:cNvPicPr>
            <a:picLocks noChangeAspect="1" noChangeArrowheads="1"/>
          </p:cNvPicPr>
          <p:nvPr/>
        </p:nvPicPr>
        <p:blipFill>
          <a:blip r:embed="rId4"/>
          <a:srcRect/>
          <a:stretch>
            <a:fillRect/>
          </a:stretch>
        </p:blipFill>
        <p:spPr bwMode="auto">
          <a:xfrm>
            <a:off x="5810250" y="4605338"/>
            <a:ext cx="1944688" cy="458787"/>
          </a:xfrm>
          <a:prstGeom prst="rect">
            <a:avLst/>
          </a:prstGeom>
          <a:noFill/>
          <a:ln w="12700" algn="ctr">
            <a:noFill/>
            <a:miter lim="800000"/>
            <a:headEnd/>
            <a:tailEnd/>
          </a:ln>
        </p:spPr>
      </p:pic>
      <p:pic>
        <p:nvPicPr>
          <p:cNvPr id="19462" name="Picture 7" descr="mrs_cape_town_tutu_kids"/>
          <p:cNvPicPr>
            <a:picLocks noChangeAspect="1" noChangeArrowheads="1"/>
          </p:cNvPicPr>
          <p:nvPr/>
        </p:nvPicPr>
        <p:blipFill>
          <a:blip r:embed="rId5"/>
          <a:srcRect/>
          <a:stretch>
            <a:fillRect/>
          </a:stretch>
        </p:blipFill>
        <p:spPr bwMode="auto">
          <a:xfrm>
            <a:off x="5824538" y="3286125"/>
            <a:ext cx="1908175" cy="1270000"/>
          </a:xfrm>
          <a:prstGeom prst="rect">
            <a:avLst/>
          </a:prstGeom>
          <a:noFill/>
          <a:ln w="9525">
            <a:noFill/>
            <a:miter lim="800000"/>
            <a:headEnd/>
            <a:tailEnd/>
          </a:ln>
        </p:spPr>
      </p:pic>
      <p:pic>
        <p:nvPicPr>
          <p:cNvPr id="19463" name="Picture 8"/>
          <p:cNvPicPr>
            <a:picLocks noChangeAspect="1" noChangeArrowheads="1"/>
          </p:cNvPicPr>
          <p:nvPr/>
        </p:nvPicPr>
        <p:blipFill>
          <a:blip r:embed="rId6"/>
          <a:srcRect/>
          <a:stretch>
            <a:fillRect/>
          </a:stretch>
        </p:blipFill>
        <p:spPr bwMode="auto">
          <a:xfrm>
            <a:off x="4886325" y="5202238"/>
            <a:ext cx="1911350" cy="1274762"/>
          </a:xfrm>
          <a:prstGeom prst="rect">
            <a:avLst/>
          </a:prstGeom>
          <a:noFill/>
          <a:ln w="12700" algn="ctr">
            <a:noFill/>
            <a:miter lim="800000"/>
            <a:headEnd/>
            <a:tailEnd/>
          </a:ln>
        </p:spPr>
      </p:pic>
      <p:sp>
        <p:nvSpPr>
          <p:cNvPr id="19464" name="Rectangle 9"/>
          <p:cNvSpPr>
            <a:spLocks noChangeArrowheads="1"/>
          </p:cNvSpPr>
          <p:nvPr/>
        </p:nvSpPr>
        <p:spPr bwMode="auto">
          <a:xfrm>
            <a:off x="6781800" y="5257800"/>
            <a:ext cx="1219200" cy="1169988"/>
          </a:xfrm>
          <a:prstGeom prst="rect">
            <a:avLst/>
          </a:prstGeom>
          <a:noFill/>
          <a:ln w="12700" algn="ctr">
            <a:noFill/>
            <a:miter lim="800000"/>
            <a:headEnd/>
            <a:tailEnd/>
          </a:ln>
        </p:spPr>
        <p:txBody>
          <a:bodyPr anchor="ctr">
            <a:spAutoFit/>
          </a:bodyPr>
          <a:lstStyle/>
          <a:p>
            <a:r>
              <a:rPr lang="en-US" sz="1000" b="1" i="1"/>
              <a:t>“Secretary-General Meets Global Road Safety Commission Chairman “</a:t>
            </a:r>
          </a:p>
          <a:p>
            <a:pPr eaLnBrk="0" hangingPunct="0"/>
            <a:endParaRPr lang="en-US" sz="1000" i="1"/>
          </a:p>
        </p:txBody>
      </p:sp>
      <p:pic>
        <p:nvPicPr>
          <p:cNvPr id="19465" name="Picture 8" descr="010610_MOU_Total_Signing_131_F"/>
          <p:cNvPicPr>
            <a:picLocks noChangeAspect="1" noChangeArrowheads="1"/>
          </p:cNvPicPr>
          <p:nvPr/>
        </p:nvPicPr>
        <p:blipFill>
          <a:blip r:embed="rId7"/>
          <a:srcRect/>
          <a:stretch>
            <a:fillRect/>
          </a:stretch>
        </p:blipFill>
        <p:spPr bwMode="auto">
          <a:xfrm>
            <a:off x="5080000" y="1031875"/>
            <a:ext cx="3454400" cy="2251075"/>
          </a:xfrm>
          <a:prstGeom prst="rect">
            <a:avLst/>
          </a:prstGeom>
          <a:noFill/>
          <a:ln w="9525">
            <a:noFill/>
            <a:miter lim="800000"/>
            <a:headEnd/>
            <a:tailEnd/>
          </a:ln>
        </p:spPr>
      </p:pic>
      <p:pic>
        <p:nvPicPr>
          <p:cNvPr id="19466" name="Picture 2" descr="logos.png"/>
          <p:cNvPicPr>
            <a:picLocks noChangeAspect="1"/>
          </p:cNvPicPr>
          <p:nvPr/>
        </p:nvPicPr>
        <p:blipFill>
          <a:blip r:embed="rId8"/>
          <a:srcRect/>
          <a:stretch>
            <a:fillRect/>
          </a:stretch>
        </p:blipFill>
        <p:spPr bwMode="auto">
          <a:xfrm>
            <a:off x="685800" y="5638800"/>
            <a:ext cx="7954963" cy="10096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1"/>
          <p:cNvSpPr txBox="1">
            <a:spLocks noChangeArrowheads="1"/>
          </p:cNvSpPr>
          <p:nvPr/>
        </p:nvSpPr>
        <p:spPr bwMode="auto">
          <a:xfrm>
            <a:off x="2590800" y="4648200"/>
            <a:ext cx="1828800" cy="1169988"/>
          </a:xfrm>
          <a:prstGeom prst="rect">
            <a:avLst/>
          </a:prstGeom>
          <a:solidFill>
            <a:schemeClr val="bg1"/>
          </a:solidFill>
          <a:ln w="9525">
            <a:noFill/>
            <a:miter lim="800000"/>
            <a:headEnd/>
            <a:tailEnd/>
          </a:ln>
        </p:spPr>
        <p:txBody>
          <a:bodyPr>
            <a:spAutoFit/>
          </a:bodyPr>
          <a:lstStyle/>
          <a:p>
            <a:pPr>
              <a:buClr>
                <a:srgbClr val="000000"/>
              </a:buClr>
              <a:buSzPct val="100000"/>
              <a:buFont typeface="Times New Roman" pitchFamily="18" charset="0"/>
              <a:buNone/>
            </a:pPr>
            <a:r>
              <a:rPr lang="en-US" sz="1400">
                <a:solidFill>
                  <a:schemeClr val="bg1"/>
                </a:solidFill>
                <a:ea typeface="MS Gothic" pitchFamily="49" charset="-128"/>
              </a:rPr>
              <a:t>Primary Roads</a:t>
            </a:r>
          </a:p>
          <a:p>
            <a:pPr>
              <a:buClr>
                <a:srgbClr val="000000"/>
              </a:buClr>
              <a:buSzPct val="100000"/>
              <a:buFont typeface="Times New Roman" pitchFamily="18" charset="0"/>
              <a:buNone/>
            </a:pPr>
            <a:r>
              <a:rPr lang="en-US" sz="1400">
                <a:solidFill>
                  <a:schemeClr val="bg1"/>
                </a:solidFill>
                <a:ea typeface="MS Gothic" pitchFamily="49" charset="-128"/>
              </a:rPr>
              <a:t>Secondary Roads</a:t>
            </a:r>
          </a:p>
          <a:p>
            <a:pPr>
              <a:buClr>
                <a:srgbClr val="000000"/>
              </a:buClr>
              <a:buSzPct val="100000"/>
              <a:buFont typeface="Times New Roman" pitchFamily="18" charset="0"/>
              <a:buNone/>
            </a:pPr>
            <a:r>
              <a:rPr lang="en-US" sz="1400">
                <a:solidFill>
                  <a:schemeClr val="bg1"/>
                </a:solidFill>
                <a:ea typeface="MS Gothic" pitchFamily="49" charset="-128"/>
              </a:rPr>
              <a:t>Other Roads</a:t>
            </a:r>
          </a:p>
          <a:p>
            <a:pPr>
              <a:buClr>
                <a:srgbClr val="000000"/>
              </a:buClr>
              <a:buSzPct val="100000"/>
              <a:buFont typeface="Times New Roman" pitchFamily="18" charset="0"/>
              <a:buNone/>
            </a:pPr>
            <a:endParaRPr lang="en-US" sz="1400">
              <a:solidFill>
                <a:schemeClr val="bg1"/>
              </a:solidFill>
              <a:ea typeface="MS Gothic" pitchFamily="49" charset="-128"/>
            </a:endParaRPr>
          </a:p>
          <a:p>
            <a:pPr>
              <a:buClr>
                <a:srgbClr val="000000"/>
              </a:buClr>
              <a:buSzPct val="100000"/>
              <a:buFont typeface="Times New Roman" pitchFamily="18" charset="0"/>
              <a:buNone/>
            </a:pPr>
            <a:r>
              <a:rPr lang="en-US" sz="1400">
                <a:solidFill>
                  <a:schemeClr val="bg1"/>
                </a:solidFill>
                <a:ea typeface="MS Gothic" pitchFamily="49" charset="-128"/>
              </a:rPr>
              <a:t>Priority corridor</a:t>
            </a:r>
          </a:p>
        </p:txBody>
      </p:sp>
      <p:sp>
        <p:nvSpPr>
          <p:cNvPr id="20483" name="TextBox 34"/>
          <p:cNvSpPr txBox="1">
            <a:spLocks noChangeArrowheads="1"/>
          </p:cNvSpPr>
          <p:nvPr/>
        </p:nvSpPr>
        <p:spPr bwMode="auto">
          <a:xfrm>
            <a:off x="3314700" y="6581775"/>
            <a:ext cx="1981200" cy="276225"/>
          </a:xfrm>
          <a:prstGeom prst="rect">
            <a:avLst/>
          </a:prstGeom>
          <a:noFill/>
          <a:ln w="9525">
            <a:noFill/>
            <a:miter lim="800000"/>
            <a:headEnd/>
            <a:tailEnd/>
          </a:ln>
        </p:spPr>
        <p:txBody>
          <a:bodyPr>
            <a:spAutoFit/>
          </a:bodyPr>
          <a:lstStyle/>
          <a:p>
            <a:pPr>
              <a:buClr>
                <a:srgbClr val="000000"/>
              </a:buClr>
              <a:buSzPct val="100000"/>
              <a:buFont typeface="Times New Roman" pitchFamily="18" charset="0"/>
              <a:buNone/>
            </a:pPr>
            <a:r>
              <a:rPr lang="en-US" sz="1200">
                <a:ea typeface="MS Gothic" pitchFamily="49" charset="-128"/>
              </a:rPr>
              <a:t>Source from UNECA 2007 </a:t>
            </a:r>
          </a:p>
        </p:txBody>
      </p:sp>
      <p:sp>
        <p:nvSpPr>
          <p:cNvPr id="20484" name="Freeform 36"/>
          <p:cNvSpPr>
            <a:spLocks noChangeArrowheads="1"/>
          </p:cNvSpPr>
          <p:nvPr/>
        </p:nvSpPr>
        <p:spPr bwMode="auto">
          <a:xfrm>
            <a:off x="2984500" y="5943600"/>
            <a:ext cx="566738" cy="161925"/>
          </a:xfrm>
          <a:custGeom>
            <a:avLst/>
            <a:gdLst>
              <a:gd name="T0" fmla="*/ 0 w 566670"/>
              <a:gd name="T1" fmla="*/ 45938 h 161943"/>
              <a:gd name="T2" fmla="*/ 25814 w 566670"/>
              <a:gd name="T3" fmla="*/ 7378 h 161943"/>
              <a:gd name="T4" fmla="*/ 193620 w 566670"/>
              <a:gd name="T5" fmla="*/ 20238 h 161943"/>
              <a:gd name="T6" fmla="*/ 206537 w 566670"/>
              <a:gd name="T7" fmla="*/ 58779 h 161943"/>
              <a:gd name="T8" fmla="*/ 232351 w 566670"/>
              <a:gd name="T9" fmla="*/ 97340 h 161943"/>
              <a:gd name="T10" fmla="*/ 245249 w 566670"/>
              <a:gd name="T11" fmla="*/ 135900 h 161943"/>
              <a:gd name="T12" fmla="*/ 283981 w 566670"/>
              <a:gd name="T13" fmla="*/ 161601 h 161943"/>
              <a:gd name="T14" fmla="*/ 451786 w 566670"/>
              <a:gd name="T15" fmla="*/ 123041 h 161943"/>
              <a:gd name="T16" fmla="*/ 503416 w 566670"/>
              <a:gd name="T17" fmla="*/ 97340 h 161943"/>
              <a:gd name="T18" fmla="*/ 567962 w 566670"/>
              <a:gd name="T19" fmla="*/ 58779 h 1619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6670"/>
              <a:gd name="T31" fmla="*/ 0 h 161943"/>
              <a:gd name="T32" fmla="*/ 566670 w 566670"/>
              <a:gd name="T33" fmla="*/ 161943 h 1619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6670" h="161943">
                <a:moveTo>
                  <a:pt x="0" y="46033"/>
                </a:moveTo>
                <a:cubicBezTo>
                  <a:pt x="8586" y="33154"/>
                  <a:pt x="10415" y="9443"/>
                  <a:pt x="25757" y="7397"/>
                </a:cubicBezTo>
                <a:cubicBezTo>
                  <a:pt x="81240" y="0"/>
                  <a:pt x="139363" y="4899"/>
                  <a:pt x="193183" y="20276"/>
                </a:cubicBezTo>
                <a:cubicBezTo>
                  <a:pt x="206236" y="24005"/>
                  <a:pt x="199991" y="46770"/>
                  <a:pt x="206062" y="58912"/>
                </a:cubicBezTo>
                <a:cubicBezTo>
                  <a:pt x="212984" y="72756"/>
                  <a:pt x="224897" y="83705"/>
                  <a:pt x="231819" y="97549"/>
                </a:cubicBezTo>
                <a:cubicBezTo>
                  <a:pt x="237890" y="109691"/>
                  <a:pt x="236217" y="125585"/>
                  <a:pt x="244698" y="136185"/>
                </a:cubicBezTo>
                <a:cubicBezTo>
                  <a:pt x="254368" y="148272"/>
                  <a:pt x="270456" y="153357"/>
                  <a:pt x="283335" y="161943"/>
                </a:cubicBezTo>
                <a:cubicBezTo>
                  <a:pt x="317693" y="155071"/>
                  <a:pt x="403999" y="143347"/>
                  <a:pt x="450760" y="123307"/>
                </a:cubicBezTo>
                <a:cubicBezTo>
                  <a:pt x="468407" y="115744"/>
                  <a:pt x="485104" y="106135"/>
                  <a:pt x="502276" y="97549"/>
                </a:cubicBezTo>
                <a:cubicBezTo>
                  <a:pt x="535178" y="48196"/>
                  <a:pt x="512555" y="58912"/>
                  <a:pt x="566670" y="58912"/>
                </a:cubicBezTo>
              </a:path>
            </a:pathLst>
          </a:custGeom>
          <a:noFill/>
          <a:ln w="57150" algn="ctr">
            <a:solidFill>
              <a:srgbClr val="CC99FF"/>
            </a:solidFill>
            <a:round/>
            <a:headEnd/>
            <a:tailEnd/>
          </a:ln>
        </p:spPr>
        <p:txBody>
          <a:bodyPr/>
          <a:lstStyle/>
          <a:p>
            <a:endParaRPr lang="en-US"/>
          </a:p>
        </p:txBody>
      </p:sp>
      <p:sp>
        <p:nvSpPr>
          <p:cNvPr id="20485" name="TextBox 37"/>
          <p:cNvSpPr txBox="1">
            <a:spLocks noChangeArrowheads="1"/>
          </p:cNvSpPr>
          <p:nvPr/>
        </p:nvSpPr>
        <p:spPr bwMode="auto">
          <a:xfrm>
            <a:off x="3632200" y="5815013"/>
            <a:ext cx="2679700" cy="730250"/>
          </a:xfrm>
          <a:prstGeom prst="rect">
            <a:avLst/>
          </a:prstGeom>
          <a:noFill/>
          <a:ln w="9525">
            <a:noFill/>
            <a:miter lim="800000"/>
            <a:headEnd/>
            <a:tailEnd/>
          </a:ln>
        </p:spPr>
        <p:txBody>
          <a:bodyPr>
            <a:spAutoFit/>
          </a:bodyPr>
          <a:lstStyle/>
          <a:p>
            <a:pPr>
              <a:buClr>
                <a:srgbClr val="000000"/>
              </a:buClr>
              <a:buSzPct val="100000"/>
              <a:buFont typeface="Times New Roman" pitchFamily="18" charset="0"/>
              <a:buNone/>
            </a:pPr>
            <a:r>
              <a:rPr lang="en-US" sz="1400" b="1">
                <a:ea typeface="MS Gothic" pitchFamily="49" charset="-128"/>
              </a:rPr>
              <a:t>NEPAD Priority Corridors</a:t>
            </a:r>
          </a:p>
          <a:p>
            <a:pPr>
              <a:buClr>
                <a:srgbClr val="000000"/>
              </a:buClr>
              <a:buSzPct val="100000"/>
              <a:buFont typeface="Times New Roman" pitchFamily="18" charset="0"/>
              <a:buNone/>
            </a:pPr>
            <a:endParaRPr lang="en-US" sz="1400">
              <a:ea typeface="MS Gothic" pitchFamily="49" charset="-128"/>
            </a:endParaRPr>
          </a:p>
          <a:p>
            <a:pPr>
              <a:buClr>
                <a:srgbClr val="000000"/>
              </a:buClr>
              <a:buSzPct val="100000"/>
              <a:buFont typeface="Times New Roman" pitchFamily="18" charset="0"/>
              <a:buNone/>
            </a:pPr>
            <a:r>
              <a:rPr lang="en-US" sz="1400" b="1">
                <a:ea typeface="MS Gothic" pitchFamily="49" charset="-128"/>
              </a:rPr>
              <a:t>First phase corridors</a:t>
            </a:r>
          </a:p>
        </p:txBody>
      </p:sp>
      <p:sp>
        <p:nvSpPr>
          <p:cNvPr id="20486" name="Rectangle 38"/>
          <p:cNvSpPr>
            <a:spLocks noChangeArrowheads="1"/>
          </p:cNvSpPr>
          <p:nvPr/>
        </p:nvSpPr>
        <p:spPr bwMode="auto">
          <a:xfrm>
            <a:off x="2781300" y="5816600"/>
            <a:ext cx="3175000" cy="977900"/>
          </a:xfrm>
          <a:prstGeom prst="rect">
            <a:avLst/>
          </a:prstGeom>
          <a:noFill/>
          <a:ln w="9525" algn="ctr">
            <a:solidFill>
              <a:srgbClr val="006600"/>
            </a:solidFill>
            <a:round/>
            <a:headEnd/>
            <a:tailEnd/>
          </a:ln>
        </p:spPr>
        <p:txBody>
          <a:bodyPr/>
          <a:lstStyle/>
          <a:p>
            <a:pPr>
              <a:buClr>
                <a:srgbClr val="000000"/>
              </a:buClr>
              <a:buSzPct val="100000"/>
              <a:buFont typeface="Times New Roman" pitchFamily="18" charset="0"/>
              <a:buNone/>
            </a:pPr>
            <a:endParaRPr lang="en-US">
              <a:solidFill>
                <a:schemeClr val="bg1"/>
              </a:solidFill>
              <a:ea typeface="MS Gothic" pitchFamily="49" charset="-128"/>
            </a:endParaRPr>
          </a:p>
        </p:txBody>
      </p:sp>
      <p:sp>
        <p:nvSpPr>
          <p:cNvPr id="2" name="Freeform 17"/>
          <p:cNvSpPr>
            <a:spLocks noChangeArrowheads="1"/>
          </p:cNvSpPr>
          <p:nvPr/>
        </p:nvSpPr>
        <p:spPr bwMode="auto">
          <a:xfrm>
            <a:off x="3049588" y="6340475"/>
            <a:ext cx="373062" cy="142875"/>
          </a:xfrm>
          <a:custGeom>
            <a:avLst/>
            <a:gdLst>
              <a:gd name="T0" fmla="*/ 372636 w 373488"/>
              <a:gd name="T1" fmla="*/ 144092 h 141668"/>
              <a:gd name="T2" fmla="*/ 334088 w 373488"/>
              <a:gd name="T3" fmla="*/ 117894 h 141668"/>
              <a:gd name="T4" fmla="*/ 308388 w 373488"/>
              <a:gd name="T5" fmla="*/ 78596 h 141668"/>
              <a:gd name="T6" fmla="*/ 269841 w 373488"/>
              <a:gd name="T7" fmla="*/ 65497 h 141668"/>
              <a:gd name="T8" fmla="*/ 231292 w 373488"/>
              <a:gd name="T9" fmla="*/ 39298 h 141668"/>
              <a:gd name="T10" fmla="*/ 141345 w 373488"/>
              <a:gd name="T11" fmla="*/ 13100 h 141668"/>
              <a:gd name="T12" fmla="*/ 102796 w 373488"/>
              <a:gd name="T13" fmla="*/ 0 h 141668"/>
              <a:gd name="T14" fmla="*/ 0 w 373488"/>
              <a:gd name="T15" fmla="*/ 26198 h 141668"/>
              <a:gd name="T16" fmla="*/ 0 60000 65536"/>
              <a:gd name="T17" fmla="*/ 0 60000 65536"/>
              <a:gd name="T18" fmla="*/ 0 60000 65536"/>
              <a:gd name="T19" fmla="*/ 0 60000 65536"/>
              <a:gd name="T20" fmla="*/ 0 60000 65536"/>
              <a:gd name="T21" fmla="*/ 0 60000 65536"/>
              <a:gd name="T22" fmla="*/ 0 60000 65536"/>
              <a:gd name="T23" fmla="*/ 0 60000 65536"/>
              <a:gd name="T24" fmla="*/ 0 w 373488"/>
              <a:gd name="T25" fmla="*/ 0 h 141668"/>
              <a:gd name="T26" fmla="*/ 373488 w 373488"/>
              <a:gd name="T27" fmla="*/ 141668 h 1416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73488" h="141668">
                <a:moveTo>
                  <a:pt x="373488" y="141668"/>
                </a:moveTo>
                <a:cubicBezTo>
                  <a:pt x="360609" y="133082"/>
                  <a:pt x="345796" y="126855"/>
                  <a:pt x="334851" y="115910"/>
                </a:cubicBezTo>
                <a:cubicBezTo>
                  <a:pt x="323906" y="104965"/>
                  <a:pt x="321180" y="86943"/>
                  <a:pt x="309093" y="77274"/>
                </a:cubicBezTo>
                <a:cubicBezTo>
                  <a:pt x="298492" y="68794"/>
                  <a:pt x="282599" y="70466"/>
                  <a:pt x="270457" y="64395"/>
                </a:cubicBezTo>
                <a:cubicBezTo>
                  <a:pt x="256613" y="57473"/>
                  <a:pt x="245665" y="45559"/>
                  <a:pt x="231820" y="38637"/>
                </a:cubicBezTo>
                <a:cubicBezTo>
                  <a:pt x="211235" y="28344"/>
                  <a:pt x="160924" y="18381"/>
                  <a:pt x="141668" y="12879"/>
                </a:cubicBezTo>
                <a:cubicBezTo>
                  <a:pt x="128615" y="9149"/>
                  <a:pt x="115910" y="4293"/>
                  <a:pt x="103031" y="0"/>
                </a:cubicBezTo>
                <a:cubicBezTo>
                  <a:pt x="17613" y="28473"/>
                  <a:pt x="52909" y="25758"/>
                  <a:pt x="0" y="25758"/>
                </a:cubicBezTo>
              </a:path>
            </a:pathLst>
          </a:custGeom>
          <a:noFill/>
          <a:ln w="57150" algn="ctr">
            <a:solidFill>
              <a:schemeClr val="accent1"/>
            </a:solidFill>
            <a:miter lim="800000"/>
            <a:headEnd/>
            <a:tailEnd/>
          </a:ln>
        </p:spPr>
        <p:txBody>
          <a:bodyPr anchor="ctr"/>
          <a:lstStyle/>
          <a:p>
            <a:pPr algn="ctr">
              <a:buClr>
                <a:srgbClr val="000000"/>
              </a:buClr>
              <a:buSzPct val="100000"/>
              <a:buFont typeface="Times New Roman" pitchFamily="18" charset="0"/>
              <a:buNone/>
              <a:defRPr/>
            </a:pPr>
            <a:endParaRPr lang="en-US">
              <a:latin typeface="+mn-lt"/>
            </a:endParaRPr>
          </a:p>
        </p:txBody>
      </p:sp>
      <p:pic>
        <p:nvPicPr>
          <p:cNvPr id="20488" name="Picture 38" descr="Corridor_all"/>
          <p:cNvPicPr>
            <a:picLocks noChangeAspect="1" noChangeArrowheads="1"/>
          </p:cNvPicPr>
          <p:nvPr/>
        </p:nvPicPr>
        <p:blipFill>
          <a:blip r:embed="rId3"/>
          <a:srcRect/>
          <a:stretch>
            <a:fillRect/>
          </a:stretch>
        </p:blipFill>
        <p:spPr bwMode="auto">
          <a:xfrm>
            <a:off x="596900" y="1155700"/>
            <a:ext cx="8020050" cy="4495800"/>
          </a:xfrm>
          <a:prstGeom prst="rect">
            <a:avLst/>
          </a:prstGeom>
          <a:noFill/>
          <a:ln w="9525">
            <a:noFill/>
            <a:miter lim="800000"/>
            <a:headEnd/>
            <a:tailEnd/>
          </a:ln>
        </p:spPr>
      </p:pic>
      <p:pic>
        <p:nvPicPr>
          <p:cNvPr id="20489" name="Picture 2" descr="logos.png"/>
          <p:cNvPicPr>
            <a:picLocks noChangeAspect="1"/>
          </p:cNvPicPr>
          <p:nvPr/>
        </p:nvPicPr>
        <p:blipFill>
          <a:blip r:embed="rId4"/>
          <a:srcRect/>
          <a:stretch>
            <a:fillRect/>
          </a:stretch>
        </p:blipFill>
        <p:spPr bwMode="auto">
          <a:xfrm>
            <a:off x="685800" y="5638800"/>
            <a:ext cx="7954963" cy="1009650"/>
          </a:xfrm>
          <a:prstGeom prst="rect">
            <a:avLst/>
          </a:prstGeom>
          <a:noFill/>
          <a:ln w="9525">
            <a:noFill/>
            <a:miter lim="800000"/>
            <a:headEnd/>
            <a:tailEnd/>
          </a:ln>
        </p:spPr>
      </p:pic>
      <p:sp>
        <p:nvSpPr>
          <p:cNvPr id="20490" name="TextBox 32"/>
          <p:cNvSpPr txBox="1">
            <a:spLocks noChangeArrowheads="1"/>
          </p:cNvSpPr>
          <p:nvPr/>
        </p:nvSpPr>
        <p:spPr bwMode="auto">
          <a:xfrm>
            <a:off x="254000" y="704850"/>
            <a:ext cx="8585200" cy="1200150"/>
          </a:xfrm>
          <a:prstGeom prst="rect">
            <a:avLst/>
          </a:prstGeom>
          <a:noFill/>
          <a:ln w="9525">
            <a:noFill/>
            <a:miter lim="800000"/>
            <a:headEnd/>
            <a:tailEnd/>
          </a:ln>
        </p:spPr>
        <p:txBody>
          <a:bodyPr>
            <a:spAutoFit/>
          </a:bodyPr>
          <a:lstStyle/>
          <a:p>
            <a:pPr algn="r">
              <a:buClr>
                <a:srgbClr val="000000"/>
              </a:buClr>
              <a:buSzPct val="100000"/>
              <a:buFont typeface="Times New Roman" pitchFamily="18" charset="0"/>
              <a:buNone/>
            </a:pPr>
            <a:r>
              <a:rPr lang="en-US" sz="2400" b="1">
                <a:solidFill>
                  <a:schemeClr val="tx2"/>
                </a:solidFill>
                <a:ea typeface="MS Gothic" pitchFamily="49" charset="-128"/>
              </a:rPr>
              <a:t>Two initial Priority Corridors: Northern &amp; Central</a:t>
            </a:r>
          </a:p>
          <a:p>
            <a:pPr algn="r">
              <a:buClr>
                <a:srgbClr val="000000"/>
              </a:buClr>
              <a:buSzPct val="100000"/>
              <a:buFont typeface="Times New Roman" pitchFamily="18" charset="0"/>
              <a:buNone/>
            </a:pPr>
            <a:r>
              <a:rPr lang="en-US" sz="2400" b="1">
                <a:solidFill>
                  <a:schemeClr val="tx2"/>
                </a:solidFill>
                <a:ea typeface="MS Gothic" pitchFamily="49" charset="-128"/>
              </a:rPr>
              <a:t> from the 20 NEPAD Corridors Program</a:t>
            </a:r>
          </a:p>
          <a:p>
            <a:pPr algn="r">
              <a:buClr>
                <a:srgbClr val="000000"/>
              </a:buClr>
              <a:buSzPct val="100000"/>
              <a:buFont typeface="Times New Roman" pitchFamily="18" charset="0"/>
              <a:buNone/>
            </a:pPr>
            <a:endParaRPr lang="en-US" sz="2400">
              <a:solidFill>
                <a:schemeClr val="tx2"/>
              </a:solidFill>
              <a:ea typeface="MS Gothic" pitchFamily="49" charset="-12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457200" y="2438400"/>
            <a:ext cx="8153400" cy="3581400"/>
          </a:xfrm>
          <a:prstGeom prst="rect">
            <a:avLst/>
          </a:prstGeom>
        </p:spPr>
        <p:style>
          <a:lnRef idx="1">
            <a:schemeClr val="accent1"/>
          </a:lnRef>
          <a:fillRef idx="2">
            <a:schemeClr val="accent1"/>
          </a:fillRef>
          <a:effectRef idx="1">
            <a:schemeClr val="accent1"/>
          </a:effectRef>
          <a:fontRef idx="minor">
            <a:schemeClr val="dk1"/>
          </a:fontRef>
        </p:style>
        <p:txBody>
          <a:bodyPr/>
          <a:lstStyle/>
          <a:p>
            <a:pPr algn="ctr">
              <a:defRPr/>
            </a:pPr>
            <a:endParaRPr lang="en-US" b="1" dirty="0">
              <a:solidFill>
                <a:srgbClr val="FF0000"/>
              </a:solidFill>
              <a:effectLst>
                <a:outerShdw blurRad="38100" dist="38100" dir="2700000" algn="tl">
                  <a:srgbClr val="000000">
                    <a:alpha val="43137"/>
                  </a:srgbClr>
                </a:outerShdw>
              </a:effectLst>
            </a:endParaRPr>
          </a:p>
          <a:p>
            <a:pPr algn="ctr">
              <a:defRPr/>
            </a:pPr>
            <a:r>
              <a:rPr lang="en-US" sz="3200" b="1" dirty="0">
                <a:solidFill>
                  <a:srgbClr val="FF0000"/>
                </a:solidFill>
                <a:effectLst>
                  <a:outerShdw blurRad="38100" dist="38100" dir="2700000" algn="tl">
                    <a:srgbClr val="000000">
                      <a:alpha val="43137"/>
                    </a:srgbClr>
                  </a:outerShdw>
                </a:effectLst>
              </a:rPr>
              <a:t>NATIONAL</a:t>
            </a:r>
          </a:p>
        </p:txBody>
      </p:sp>
      <p:sp>
        <p:nvSpPr>
          <p:cNvPr id="45" name="Rectangle 44"/>
          <p:cNvSpPr/>
          <p:nvPr/>
        </p:nvSpPr>
        <p:spPr>
          <a:xfrm>
            <a:off x="457200" y="1524000"/>
            <a:ext cx="8153400" cy="8382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2400" b="1" dirty="0">
                <a:solidFill>
                  <a:srgbClr val="FF0000"/>
                </a:solidFill>
                <a:effectLst>
                  <a:outerShdw blurRad="38100" dist="38100" dir="2700000" algn="tl">
                    <a:srgbClr val="000000">
                      <a:alpha val="43137"/>
                    </a:srgbClr>
                  </a:outerShdw>
                </a:effectLst>
              </a:rPr>
              <a:t>REGIONAL</a:t>
            </a:r>
          </a:p>
        </p:txBody>
      </p:sp>
      <p:sp>
        <p:nvSpPr>
          <p:cNvPr id="42" name="Rectangle 41"/>
          <p:cNvSpPr/>
          <p:nvPr/>
        </p:nvSpPr>
        <p:spPr>
          <a:xfrm>
            <a:off x="457200" y="762000"/>
            <a:ext cx="8153400" cy="685800"/>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3" name="TextBox 2"/>
          <p:cNvSpPr txBox="1"/>
          <p:nvPr/>
        </p:nvSpPr>
        <p:spPr>
          <a:xfrm>
            <a:off x="457200" y="304800"/>
            <a:ext cx="8153400" cy="461665"/>
          </a:xfrm>
          <a:prstGeom prst="rect">
            <a:avLst/>
          </a:prstGeom>
          <a:ln/>
        </p:spPr>
        <p:style>
          <a:lnRef idx="1">
            <a:schemeClr val="accent1"/>
          </a:lnRef>
          <a:fillRef idx="3">
            <a:schemeClr val="accent1"/>
          </a:fillRef>
          <a:effectRef idx="2">
            <a:schemeClr val="accent1"/>
          </a:effectRef>
          <a:fontRef idx="minor">
            <a:schemeClr val="lt1"/>
          </a:fontRef>
        </p:style>
        <p:txBody>
          <a:bodyPr>
            <a:spAutoFit/>
          </a:bodyPr>
          <a:lstStyle/>
          <a:p>
            <a:pPr algn="ctr">
              <a:defRPr/>
            </a:pPr>
            <a:r>
              <a:rPr lang="en-US" sz="2400" b="1" dirty="0">
                <a:latin typeface="+mj-lt"/>
              </a:rPr>
              <a:t>PARTNERSHIP STRUCTURE</a:t>
            </a:r>
          </a:p>
        </p:txBody>
      </p:sp>
      <p:sp>
        <p:nvSpPr>
          <p:cNvPr id="5" name="TextBox 4"/>
          <p:cNvSpPr txBox="1"/>
          <p:nvPr/>
        </p:nvSpPr>
        <p:spPr>
          <a:xfrm>
            <a:off x="1219200" y="914400"/>
            <a:ext cx="1981200" cy="369888"/>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b="1" dirty="0"/>
              <a:t>WORLD BANK</a:t>
            </a:r>
          </a:p>
        </p:txBody>
      </p:sp>
      <p:sp>
        <p:nvSpPr>
          <p:cNvPr id="6" name="TextBox 5"/>
          <p:cNvSpPr txBox="1"/>
          <p:nvPr/>
        </p:nvSpPr>
        <p:spPr>
          <a:xfrm>
            <a:off x="6553200" y="914400"/>
            <a:ext cx="1981200" cy="369888"/>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lgn="r">
              <a:defRPr/>
            </a:pPr>
            <a:r>
              <a:rPr lang="en-US" b="1" dirty="0"/>
              <a:t>TOTAL FRANCE</a:t>
            </a:r>
          </a:p>
        </p:txBody>
      </p:sp>
      <p:sp>
        <p:nvSpPr>
          <p:cNvPr id="7" name="TextBox 6"/>
          <p:cNvSpPr txBox="1"/>
          <p:nvPr/>
        </p:nvSpPr>
        <p:spPr>
          <a:xfrm>
            <a:off x="838200" y="1524000"/>
            <a:ext cx="2209800" cy="369888"/>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b="1" dirty="0"/>
              <a:t>PROJECT TEAM</a:t>
            </a:r>
          </a:p>
        </p:txBody>
      </p:sp>
      <p:sp>
        <p:nvSpPr>
          <p:cNvPr id="8" name="TextBox 7"/>
          <p:cNvSpPr txBox="1"/>
          <p:nvPr/>
        </p:nvSpPr>
        <p:spPr>
          <a:xfrm>
            <a:off x="6248400" y="1524000"/>
            <a:ext cx="2209800" cy="369888"/>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lgn="r">
              <a:defRPr/>
            </a:pPr>
            <a:r>
              <a:rPr lang="en-US" b="1" dirty="0"/>
              <a:t>PROJECT TEAM</a:t>
            </a:r>
          </a:p>
        </p:txBody>
      </p:sp>
      <p:sp>
        <p:nvSpPr>
          <p:cNvPr id="9" name="TextBox 8"/>
          <p:cNvSpPr txBox="1"/>
          <p:nvPr/>
        </p:nvSpPr>
        <p:spPr>
          <a:xfrm>
            <a:off x="838200" y="2514600"/>
            <a:ext cx="2209800" cy="369888"/>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b="1" dirty="0"/>
              <a:t>KENYA</a:t>
            </a:r>
          </a:p>
        </p:txBody>
      </p:sp>
      <p:sp>
        <p:nvSpPr>
          <p:cNvPr id="10" name="TextBox 9"/>
          <p:cNvSpPr txBox="1"/>
          <p:nvPr/>
        </p:nvSpPr>
        <p:spPr>
          <a:xfrm>
            <a:off x="5791200" y="3352800"/>
            <a:ext cx="2667000" cy="523875"/>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sz="1400" b="1" dirty="0"/>
              <a:t>TOTAL NATIONAL COORDINATORS</a:t>
            </a:r>
          </a:p>
        </p:txBody>
      </p:sp>
      <p:sp>
        <p:nvSpPr>
          <p:cNvPr id="11" name="TextBox 10"/>
          <p:cNvSpPr txBox="1"/>
          <p:nvPr/>
        </p:nvSpPr>
        <p:spPr>
          <a:xfrm>
            <a:off x="838200" y="2054225"/>
            <a:ext cx="3124200" cy="307975"/>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sz="1400" b="1" dirty="0"/>
              <a:t>WB ROAD SAFETY ADVISER</a:t>
            </a:r>
          </a:p>
        </p:txBody>
      </p:sp>
      <p:sp>
        <p:nvSpPr>
          <p:cNvPr id="12" name="TextBox 11"/>
          <p:cNvSpPr txBox="1"/>
          <p:nvPr/>
        </p:nvSpPr>
        <p:spPr>
          <a:xfrm>
            <a:off x="838200" y="3048000"/>
            <a:ext cx="2209800" cy="369888"/>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b="1" dirty="0"/>
              <a:t>PROJECT TEAM</a:t>
            </a:r>
          </a:p>
        </p:txBody>
      </p:sp>
      <p:sp>
        <p:nvSpPr>
          <p:cNvPr id="13" name="TextBox 12"/>
          <p:cNvSpPr txBox="1"/>
          <p:nvPr/>
        </p:nvSpPr>
        <p:spPr>
          <a:xfrm>
            <a:off x="6248400" y="2590800"/>
            <a:ext cx="2209800" cy="369888"/>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lgn="r">
              <a:defRPr/>
            </a:pPr>
            <a:r>
              <a:rPr lang="en-US" b="1" dirty="0"/>
              <a:t>UGANDA</a:t>
            </a:r>
          </a:p>
        </p:txBody>
      </p:sp>
      <p:sp>
        <p:nvSpPr>
          <p:cNvPr id="14" name="TextBox 13"/>
          <p:cNvSpPr txBox="1"/>
          <p:nvPr/>
        </p:nvSpPr>
        <p:spPr>
          <a:xfrm>
            <a:off x="4724400" y="2133600"/>
            <a:ext cx="3733800" cy="276225"/>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sz="1200" b="1" dirty="0"/>
              <a:t>TOTAL REGIONAL PROJECT COORDINATOR</a:t>
            </a:r>
          </a:p>
        </p:txBody>
      </p:sp>
      <p:sp>
        <p:nvSpPr>
          <p:cNvPr id="15" name="TextBox 14"/>
          <p:cNvSpPr txBox="1"/>
          <p:nvPr/>
        </p:nvSpPr>
        <p:spPr>
          <a:xfrm>
            <a:off x="838200" y="3581400"/>
            <a:ext cx="3276600" cy="338138"/>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sz="1600" b="1" dirty="0"/>
              <a:t>INDEPENDENT ENTITY (NGO)</a:t>
            </a:r>
          </a:p>
        </p:txBody>
      </p:sp>
      <p:sp>
        <p:nvSpPr>
          <p:cNvPr id="17" name="TextBox 16"/>
          <p:cNvSpPr txBox="1"/>
          <p:nvPr/>
        </p:nvSpPr>
        <p:spPr>
          <a:xfrm>
            <a:off x="990600" y="4124325"/>
            <a:ext cx="2209800" cy="523875"/>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sz="1400" b="1" dirty="0"/>
              <a:t>TECHNICAL ADVISORY BOARD</a:t>
            </a:r>
          </a:p>
        </p:txBody>
      </p:sp>
      <p:sp>
        <p:nvSpPr>
          <p:cNvPr id="18" name="TextBox 17"/>
          <p:cNvSpPr txBox="1"/>
          <p:nvPr/>
        </p:nvSpPr>
        <p:spPr>
          <a:xfrm>
            <a:off x="990600" y="4800600"/>
            <a:ext cx="2819400" cy="523875"/>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sz="1400" b="1" dirty="0"/>
              <a:t>SHAREHOLDERS MANAGEMENT COMMITTEE</a:t>
            </a:r>
          </a:p>
        </p:txBody>
      </p:sp>
      <p:sp>
        <p:nvSpPr>
          <p:cNvPr id="19" name="TextBox 18"/>
          <p:cNvSpPr txBox="1"/>
          <p:nvPr/>
        </p:nvSpPr>
        <p:spPr>
          <a:xfrm>
            <a:off x="990600" y="5483225"/>
            <a:ext cx="2209800" cy="307975"/>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sz="1400" b="1" dirty="0"/>
              <a:t>OPERATIVES</a:t>
            </a:r>
          </a:p>
        </p:txBody>
      </p:sp>
      <p:sp>
        <p:nvSpPr>
          <p:cNvPr id="20" name="TextBox 19"/>
          <p:cNvSpPr txBox="1"/>
          <p:nvPr/>
        </p:nvSpPr>
        <p:spPr>
          <a:xfrm>
            <a:off x="6248400" y="4191000"/>
            <a:ext cx="2209800" cy="523875"/>
          </a:xfrm>
          <a:prstGeom prst="rect">
            <a:avLst/>
          </a:prstGeom>
          <a:noFill/>
          <a:ln w="31750">
            <a:solidFill>
              <a:schemeClr val="tx1"/>
            </a:solidFill>
          </a:ln>
        </p:spPr>
        <p:txBody>
          <a:bodyPr>
            <a:spAutoFit/>
          </a:bodyPr>
          <a:lstStyle/>
          <a:p>
            <a:pPr>
              <a:defRPr/>
            </a:pPr>
            <a:r>
              <a:rPr lang="en-US" sz="1400" b="1" dirty="0">
                <a:solidFill>
                  <a:schemeClr val="bg1">
                    <a:lumMod val="75000"/>
                  </a:schemeClr>
                </a:solidFill>
              </a:rPr>
              <a:t>TECHNICAL ADVISORY BOARD</a:t>
            </a:r>
          </a:p>
        </p:txBody>
      </p:sp>
      <p:sp>
        <p:nvSpPr>
          <p:cNvPr id="21" name="TextBox 20"/>
          <p:cNvSpPr txBox="1"/>
          <p:nvPr/>
        </p:nvSpPr>
        <p:spPr>
          <a:xfrm>
            <a:off x="5638800" y="4876800"/>
            <a:ext cx="2819400" cy="523875"/>
          </a:xfrm>
          <a:prstGeom prst="rect">
            <a:avLst/>
          </a:prstGeom>
          <a:noFill/>
          <a:ln w="31750">
            <a:solidFill>
              <a:schemeClr val="tx1"/>
            </a:solidFill>
          </a:ln>
        </p:spPr>
        <p:txBody>
          <a:bodyPr>
            <a:spAutoFit/>
          </a:bodyPr>
          <a:lstStyle/>
          <a:p>
            <a:pPr>
              <a:defRPr/>
            </a:pPr>
            <a:r>
              <a:rPr lang="en-US" sz="1400" b="1" dirty="0">
                <a:solidFill>
                  <a:schemeClr val="bg1">
                    <a:lumMod val="75000"/>
                  </a:schemeClr>
                </a:solidFill>
              </a:rPr>
              <a:t>SHAREHOLDERS MANAGEMENT COMMITTEE</a:t>
            </a:r>
          </a:p>
        </p:txBody>
      </p:sp>
      <p:sp>
        <p:nvSpPr>
          <p:cNvPr id="22" name="TextBox 21"/>
          <p:cNvSpPr txBox="1"/>
          <p:nvPr/>
        </p:nvSpPr>
        <p:spPr>
          <a:xfrm>
            <a:off x="6248400" y="5559425"/>
            <a:ext cx="2209800" cy="307975"/>
          </a:xfrm>
          <a:prstGeom prst="rect">
            <a:avLst/>
          </a:prstGeom>
          <a:noFill/>
          <a:ln w="31750">
            <a:solidFill>
              <a:schemeClr val="tx1"/>
            </a:solidFill>
          </a:ln>
        </p:spPr>
        <p:txBody>
          <a:bodyPr>
            <a:spAutoFit/>
          </a:bodyPr>
          <a:lstStyle/>
          <a:p>
            <a:pPr>
              <a:defRPr/>
            </a:pPr>
            <a:r>
              <a:rPr lang="en-US" sz="1400" b="1" dirty="0">
                <a:solidFill>
                  <a:schemeClr val="bg1">
                    <a:lumMod val="75000"/>
                  </a:schemeClr>
                </a:solidFill>
              </a:rPr>
              <a:t>OPERATIVES</a:t>
            </a:r>
          </a:p>
        </p:txBody>
      </p:sp>
      <p:sp>
        <p:nvSpPr>
          <p:cNvPr id="26" name="Down Arrow 25"/>
          <p:cNvSpPr/>
          <p:nvPr/>
        </p:nvSpPr>
        <p:spPr>
          <a:xfrm>
            <a:off x="1371600" y="1295400"/>
            <a:ext cx="533400" cy="228600"/>
          </a:xfrm>
          <a:prstGeom prst="downArrow">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27" name="Down Arrow 26"/>
          <p:cNvSpPr/>
          <p:nvPr/>
        </p:nvSpPr>
        <p:spPr>
          <a:xfrm>
            <a:off x="1676400" y="1828800"/>
            <a:ext cx="533400" cy="304800"/>
          </a:xfrm>
          <a:prstGeom prst="downArrow">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28" name="Down Arrow 27"/>
          <p:cNvSpPr/>
          <p:nvPr/>
        </p:nvSpPr>
        <p:spPr>
          <a:xfrm>
            <a:off x="2209800" y="2286000"/>
            <a:ext cx="533400" cy="304800"/>
          </a:xfrm>
          <a:prstGeom prst="downArrow">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29" name="Down Arrow 28"/>
          <p:cNvSpPr/>
          <p:nvPr/>
        </p:nvSpPr>
        <p:spPr>
          <a:xfrm>
            <a:off x="7848600" y="1295400"/>
            <a:ext cx="533400" cy="228600"/>
          </a:xfrm>
          <a:prstGeom prst="downArrow">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30" name="Down Arrow 29"/>
          <p:cNvSpPr/>
          <p:nvPr/>
        </p:nvSpPr>
        <p:spPr>
          <a:xfrm>
            <a:off x="7162800" y="1828800"/>
            <a:ext cx="533400" cy="304800"/>
          </a:xfrm>
          <a:prstGeom prst="downArrow">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31" name="Down Arrow 30"/>
          <p:cNvSpPr/>
          <p:nvPr/>
        </p:nvSpPr>
        <p:spPr>
          <a:xfrm>
            <a:off x="6553200" y="2362200"/>
            <a:ext cx="533400" cy="228600"/>
          </a:xfrm>
          <a:prstGeom prst="downArrow">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32" name="Down Arrow 31"/>
          <p:cNvSpPr/>
          <p:nvPr/>
        </p:nvSpPr>
        <p:spPr>
          <a:xfrm>
            <a:off x="7239000" y="3886200"/>
            <a:ext cx="533400" cy="304800"/>
          </a:xfrm>
          <a:prstGeom prst="downArrow">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33" name="Down Arrow 32"/>
          <p:cNvSpPr/>
          <p:nvPr/>
        </p:nvSpPr>
        <p:spPr>
          <a:xfrm>
            <a:off x="914400" y="2895600"/>
            <a:ext cx="228600" cy="152400"/>
          </a:xfrm>
          <a:prstGeom prst="downArrow">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35" name="Down Arrow 34"/>
          <p:cNvSpPr/>
          <p:nvPr/>
        </p:nvSpPr>
        <p:spPr>
          <a:xfrm>
            <a:off x="1143000" y="3429000"/>
            <a:ext cx="228600" cy="152400"/>
          </a:xfrm>
          <a:prstGeom prst="downArrow">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36" name="Down Arrow 35"/>
          <p:cNvSpPr/>
          <p:nvPr/>
        </p:nvSpPr>
        <p:spPr>
          <a:xfrm>
            <a:off x="1371600" y="3962400"/>
            <a:ext cx="228600" cy="152400"/>
          </a:xfrm>
          <a:prstGeom prst="downArrow">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37" name="Down Arrow 36"/>
          <p:cNvSpPr/>
          <p:nvPr/>
        </p:nvSpPr>
        <p:spPr>
          <a:xfrm>
            <a:off x="1524000" y="4648200"/>
            <a:ext cx="228600" cy="152400"/>
          </a:xfrm>
          <a:prstGeom prst="downArrow">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38" name="Down Arrow 37"/>
          <p:cNvSpPr/>
          <p:nvPr/>
        </p:nvSpPr>
        <p:spPr>
          <a:xfrm>
            <a:off x="1905000" y="5334000"/>
            <a:ext cx="228600" cy="152400"/>
          </a:xfrm>
          <a:prstGeom prst="downArrow">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39" name="Down Arrow 38"/>
          <p:cNvSpPr/>
          <p:nvPr/>
        </p:nvSpPr>
        <p:spPr>
          <a:xfrm>
            <a:off x="7239000" y="2971800"/>
            <a:ext cx="457200" cy="381000"/>
          </a:xfrm>
          <a:prstGeom prst="downArrow">
            <a:avLst/>
          </a:prstGeom>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40" name="Right Arrow 39"/>
          <p:cNvSpPr/>
          <p:nvPr/>
        </p:nvSpPr>
        <p:spPr>
          <a:xfrm rot="10800000">
            <a:off x="4114800" y="3505200"/>
            <a:ext cx="1600200" cy="4572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p>
        </p:txBody>
      </p:sp>
      <p:sp>
        <p:nvSpPr>
          <p:cNvPr id="43" name="TextBox 42"/>
          <p:cNvSpPr txBox="1"/>
          <p:nvPr/>
        </p:nvSpPr>
        <p:spPr>
          <a:xfrm>
            <a:off x="3657600" y="914400"/>
            <a:ext cx="1981200" cy="461963"/>
          </a:xfrm>
          <a:prstGeom prst="rect">
            <a:avLst/>
          </a:prstGeom>
          <a:noFill/>
        </p:spPr>
        <p:txBody>
          <a:bodyPr>
            <a:spAutoFit/>
          </a:bodyPr>
          <a:lstStyle/>
          <a:p>
            <a:pPr algn="ctr">
              <a:defRPr/>
            </a:pPr>
            <a:r>
              <a:rPr lang="en-US" sz="2400" b="1" dirty="0">
                <a:solidFill>
                  <a:srgbClr val="FF0000"/>
                </a:solidFill>
                <a:effectLst>
                  <a:outerShdw blurRad="38100" dist="38100" dir="2700000" algn="tl">
                    <a:srgbClr val="000000">
                      <a:alpha val="43137"/>
                    </a:srgbClr>
                  </a:outerShdw>
                </a:effectLst>
              </a:rPr>
              <a:t>GLOBAL</a:t>
            </a:r>
          </a:p>
        </p:txBody>
      </p:sp>
      <p:pic>
        <p:nvPicPr>
          <p:cNvPr id="21604" name="Picture 3"/>
          <p:cNvPicPr>
            <a:picLocks noChangeAspect="1" noChangeArrowheads="1"/>
          </p:cNvPicPr>
          <p:nvPr/>
        </p:nvPicPr>
        <p:blipFill>
          <a:blip r:embed="rId3"/>
          <a:srcRect/>
          <a:stretch>
            <a:fillRect/>
          </a:stretch>
        </p:blipFill>
        <p:spPr bwMode="auto">
          <a:xfrm>
            <a:off x="533400" y="838200"/>
            <a:ext cx="609600" cy="587375"/>
          </a:xfrm>
          <a:prstGeom prst="rect">
            <a:avLst/>
          </a:prstGeom>
          <a:noFill/>
          <a:ln w="9525">
            <a:noFill/>
            <a:miter lim="800000"/>
            <a:headEnd/>
            <a:tailEnd/>
          </a:ln>
        </p:spPr>
      </p:pic>
      <p:pic>
        <p:nvPicPr>
          <p:cNvPr id="21605" name="Picture 56" descr="TOTAL_LOGO_COUL_RVP"/>
          <p:cNvPicPr>
            <a:picLocks noChangeAspect="1" noChangeArrowheads="1"/>
          </p:cNvPicPr>
          <p:nvPr/>
        </p:nvPicPr>
        <p:blipFill>
          <a:blip r:embed="rId4"/>
          <a:srcRect/>
          <a:stretch>
            <a:fillRect/>
          </a:stretch>
        </p:blipFill>
        <p:spPr bwMode="auto">
          <a:xfrm>
            <a:off x="6019800" y="819150"/>
            <a:ext cx="533400" cy="650875"/>
          </a:xfrm>
          <a:prstGeom prst="rect">
            <a:avLst/>
          </a:prstGeom>
          <a:noFill/>
          <a:ln w="9525">
            <a:noFill/>
            <a:miter lim="800000"/>
            <a:headEnd/>
            <a:tailEnd/>
          </a:ln>
        </p:spPr>
      </p:pic>
      <p:pic>
        <p:nvPicPr>
          <p:cNvPr id="21606" name="Picture 3"/>
          <p:cNvPicPr>
            <a:picLocks noChangeAspect="1" noChangeArrowheads="1"/>
          </p:cNvPicPr>
          <p:nvPr/>
        </p:nvPicPr>
        <p:blipFill>
          <a:blip r:embed="rId3"/>
          <a:srcRect/>
          <a:stretch>
            <a:fillRect/>
          </a:stretch>
        </p:blipFill>
        <p:spPr bwMode="auto">
          <a:xfrm>
            <a:off x="685800" y="6118225"/>
            <a:ext cx="609600" cy="5873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115888" y="115888"/>
            <a:ext cx="2424112" cy="6742112"/>
          </a:xfrm>
          <a:prstGeom prst="rect">
            <a:avLst/>
          </a:prstGeom>
          <a:solidFill>
            <a:srgbClr val="0000FF">
              <a:alpha val="70195"/>
            </a:srgbClr>
          </a:solidFill>
          <a:ln w="9525" algn="ctr">
            <a:noFill/>
            <a:miter lim="800000"/>
            <a:headEnd/>
            <a:tailEnd/>
          </a:ln>
        </p:spPr>
        <p:txBody>
          <a:bodyPr wrap="none" anchor="ctr"/>
          <a:lstStyle/>
          <a:p>
            <a:endParaRPr lang="en-US"/>
          </a:p>
        </p:txBody>
      </p:sp>
      <p:sp>
        <p:nvSpPr>
          <p:cNvPr id="1028" name="Line 3"/>
          <p:cNvSpPr>
            <a:spLocks noChangeShapeType="1"/>
          </p:cNvSpPr>
          <p:nvPr/>
        </p:nvSpPr>
        <p:spPr bwMode="auto">
          <a:xfrm>
            <a:off x="-9525" y="3582988"/>
            <a:ext cx="2568575" cy="0"/>
          </a:xfrm>
          <a:prstGeom prst="line">
            <a:avLst/>
          </a:prstGeom>
          <a:noFill/>
          <a:ln w="57150">
            <a:solidFill>
              <a:schemeClr val="bg1"/>
            </a:solidFill>
            <a:round/>
            <a:headEnd/>
            <a:tailEnd/>
          </a:ln>
        </p:spPr>
        <p:txBody>
          <a:bodyPr anchor="ctr"/>
          <a:lstStyle/>
          <a:p>
            <a:endParaRPr lang="en-US"/>
          </a:p>
        </p:txBody>
      </p:sp>
      <p:sp>
        <p:nvSpPr>
          <p:cNvPr id="1029" name="Line 4"/>
          <p:cNvSpPr>
            <a:spLocks noChangeShapeType="1"/>
          </p:cNvSpPr>
          <p:nvPr/>
        </p:nvSpPr>
        <p:spPr bwMode="auto">
          <a:xfrm>
            <a:off x="2540000" y="3582988"/>
            <a:ext cx="6604000" cy="0"/>
          </a:xfrm>
          <a:prstGeom prst="line">
            <a:avLst/>
          </a:prstGeom>
          <a:noFill/>
          <a:ln w="57150">
            <a:solidFill>
              <a:schemeClr val="hlink"/>
            </a:solidFill>
            <a:round/>
            <a:headEnd/>
            <a:tailEnd/>
          </a:ln>
        </p:spPr>
        <p:txBody>
          <a:bodyPr anchor="ctr"/>
          <a:lstStyle/>
          <a:p>
            <a:endParaRPr lang="en-US"/>
          </a:p>
        </p:txBody>
      </p:sp>
      <p:sp>
        <p:nvSpPr>
          <p:cNvPr id="1030" name="Rectangle 5"/>
          <p:cNvSpPr>
            <a:spLocks noChangeArrowheads="1"/>
          </p:cNvSpPr>
          <p:nvPr/>
        </p:nvSpPr>
        <p:spPr bwMode="auto">
          <a:xfrm>
            <a:off x="2624138" y="1547813"/>
            <a:ext cx="6519862" cy="1738312"/>
          </a:xfrm>
          <a:prstGeom prst="rect">
            <a:avLst/>
          </a:prstGeom>
          <a:noFill/>
          <a:ln w="28575">
            <a:noFill/>
            <a:prstDash val="dash"/>
            <a:miter lim="800000"/>
            <a:headEnd/>
            <a:tailEnd/>
          </a:ln>
        </p:spPr>
        <p:txBody>
          <a:bodyPr anchor="b"/>
          <a:lstStyle/>
          <a:p>
            <a:pPr algn="ctr" eaLnBrk="0" hangingPunct="0">
              <a:lnSpc>
                <a:spcPct val="90000"/>
              </a:lnSpc>
            </a:pPr>
            <a:r>
              <a:rPr lang="en-US" sz="2400" b="1">
                <a:solidFill>
                  <a:schemeClr val="tx2"/>
                </a:solidFill>
              </a:rPr>
              <a:t>TOTAL – World Bank Road Safety Initiative</a:t>
            </a:r>
          </a:p>
          <a:p>
            <a:pPr algn="ctr" eaLnBrk="0" hangingPunct="0">
              <a:lnSpc>
                <a:spcPct val="90000"/>
              </a:lnSpc>
            </a:pPr>
            <a:endParaRPr lang="fr-FR" sz="2000" b="1">
              <a:solidFill>
                <a:schemeClr val="accent2"/>
              </a:solidFill>
            </a:endParaRPr>
          </a:p>
        </p:txBody>
      </p:sp>
      <p:sp>
        <p:nvSpPr>
          <p:cNvPr id="1031" name="Rectangle 6"/>
          <p:cNvSpPr>
            <a:spLocks noChangeArrowheads="1"/>
          </p:cNvSpPr>
          <p:nvPr/>
        </p:nvSpPr>
        <p:spPr bwMode="auto">
          <a:xfrm>
            <a:off x="2514600" y="3567113"/>
            <a:ext cx="6934200" cy="793750"/>
          </a:xfrm>
          <a:prstGeom prst="rect">
            <a:avLst/>
          </a:prstGeom>
          <a:noFill/>
          <a:ln w="12700" algn="ctr">
            <a:noFill/>
            <a:miter lim="800000"/>
            <a:headEnd/>
            <a:tailEnd/>
          </a:ln>
        </p:spPr>
        <p:txBody>
          <a:bodyPr>
            <a:spAutoFit/>
          </a:bodyPr>
          <a:lstStyle/>
          <a:p>
            <a:r>
              <a:rPr lang="fr-FR" sz="2300" b="1">
                <a:solidFill>
                  <a:schemeClr val="accent2"/>
                </a:solidFill>
              </a:rPr>
              <a:t>Nature of Problem – Interventions </a:t>
            </a:r>
          </a:p>
          <a:p>
            <a:r>
              <a:rPr lang="fr-FR" sz="2300" b="1">
                <a:solidFill>
                  <a:schemeClr val="accent2"/>
                </a:solidFill>
              </a:rPr>
              <a:t>Management – Expected Outcomes</a:t>
            </a:r>
            <a:endParaRPr lang="en-US" sz="2300" b="1">
              <a:solidFill>
                <a:schemeClr val="accent2"/>
              </a:solidFill>
            </a:endParaRPr>
          </a:p>
        </p:txBody>
      </p:sp>
      <p:pic>
        <p:nvPicPr>
          <p:cNvPr id="1032" name="Picture 3"/>
          <p:cNvPicPr>
            <a:picLocks noChangeAspect="1" noChangeArrowheads="1"/>
          </p:cNvPicPr>
          <p:nvPr>
            <p:ph sz="half" idx="4294967295"/>
          </p:nvPr>
        </p:nvPicPr>
        <p:blipFill>
          <a:blip r:embed="rId3"/>
          <a:srcRect/>
          <a:stretch>
            <a:fillRect/>
          </a:stretch>
        </p:blipFill>
        <p:spPr>
          <a:xfrm>
            <a:off x="7162800" y="227013"/>
            <a:ext cx="1017588" cy="979487"/>
          </a:xfrm>
          <a:noFill/>
        </p:spPr>
      </p:pic>
      <p:pic>
        <p:nvPicPr>
          <p:cNvPr id="1033" name="Picture 56" descr="TOTAL_LOGO_COUL_RVP"/>
          <p:cNvPicPr>
            <a:picLocks noChangeAspect="1" noChangeArrowheads="1"/>
          </p:cNvPicPr>
          <p:nvPr>
            <p:ph sz="quarter" idx="4294967295"/>
          </p:nvPr>
        </p:nvPicPr>
        <p:blipFill>
          <a:blip r:embed="rId4"/>
          <a:srcRect/>
          <a:stretch>
            <a:fillRect/>
          </a:stretch>
        </p:blipFill>
        <p:spPr>
          <a:xfrm>
            <a:off x="595313" y="214313"/>
            <a:ext cx="1157287" cy="1412875"/>
          </a:xfrm>
          <a:noFill/>
        </p:spPr>
      </p:pic>
      <p:sp>
        <p:nvSpPr>
          <p:cNvPr id="1034" name="Rectangle 11"/>
          <p:cNvSpPr>
            <a:spLocks noChangeArrowheads="1"/>
          </p:cNvSpPr>
          <p:nvPr/>
        </p:nvSpPr>
        <p:spPr bwMode="auto">
          <a:xfrm>
            <a:off x="8382000" y="6032500"/>
            <a:ext cx="762000" cy="825500"/>
          </a:xfrm>
          <a:prstGeom prst="rect">
            <a:avLst/>
          </a:prstGeom>
          <a:solidFill>
            <a:schemeClr val="bg1"/>
          </a:solidFill>
          <a:ln w="12700" algn="ctr">
            <a:noFill/>
            <a:round/>
            <a:headEnd/>
            <a:tailEnd/>
          </a:ln>
        </p:spPr>
        <p:txBody>
          <a:bodyPr anchor="ctr"/>
          <a:lstStyle/>
          <a:p>
            <a:pPr algn="ctr"/>
            <a:endParaRPr 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2050"/>
            <a:ext cx="8305800" cy="514350"/>
          </a:xfrm>
        </p:spPr>
        <p:txBody>
          <a:bodyPr>
            <a:normAutofit fontScale="90000"/>
          </a:bodyPr>
          <a:lstStyle/>
          <a:p>
            <a:pPr algn="ctr" eaLnBrk="1" fontAlgn="auto" hangingPunct="1">
              <a:spcAft>
                <a:spcPts val="0"/>
              </a:spcAft>
              <a:defRPr/>
            </a:pPr>
            <a:r>
              <a:rPr lang="en-US" sz="3200" dirty="0" smtClean="0"/>
              <a:t>Enhancing the Safety &amp; Efficiency of the Africa Trade &amp; Transport Corridors</a:t>
            </a:r>
            <a:endParaRPr lang="en-US" sz="3200" dirty="0"/>
          </a:p>
        </p:txBody>
      </p:sp>
      <p:graphicFrame>
        <p:nvGraphicFramePr>
          <p:cNvPr id="3" name="Diagram 2"/>
          <p:cNvGraphicFramePr/>
          <p:nvPr/>
        </p:nvGraphicFramePr>
        <p:xfrm>
          <a:off x="838200" y="1727200"/>
          <a:ext cx="7239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2532" name="Picture 2" descr="logos.png"/>
          <p:cNvPicPr>
            <a:picLocks noChangeAspect="1"/>
          </p:cNvPicPr>
          <p:nvPr/>
        </p:nvPicPr>
        <p:blipFill>
          <a:blip r:embed="rId7"/>
          <a:srcRect/>
          <a:stretch>
            <a:fillRect/>
          </a:stretch>
        </p:blipFill>
        <p:spPr bwMode="auto">
          <a:xfrm>
            <a:off x="685800" y="5638800"/>
            <a:ext cx="7954963" cy="100965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1233</TotalTime>
  <Words>2216</Words>
  <Application>Microsoft Office PowerPoint</Application>
  <PresentationFormat>On-screen Show (4:3)</PresentationFormat>
  <Paragraphs>280</Paragraphs>
  <Slides>27</Slides>
  <Notes>27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Arial</vt:lpstr>
      <vt:lpstr>Calibri</vt:lpstr>
      <vt:lpstr>Constantia</vt:lpstr>
      <vt:lpstr>Wingdings 2</vt:lpstr>
      <vt:lpstr>MS PGothic</vt:lpstr>
      <vt:lpstr>MS Gothic</vt:lpstr>
      <vt:lpstr>Times New Roman</vt:lpstr>
      <vt:lpstr>Wingdings</vt:lpstr>
      <vt:lpstr>Arial Unicode MS</vt:lpstr>
      <vt:lpstr>ArialMT</vt:lpstr>
      <vt:lpstr>Flow</vt:lpstr>
      <vt:lpstr>Slide 1</vt:lpstr>
      <vt:lpstr>CONTENT</vt:lpstr>
      <vt:lpstr>Road Safety in Africa: Social &amp; Economical Costs  (source : World Bank)</vt:lpstr>
      <vt:lpstr>Road Safety is a best focus theme &amp; right approach</vt:lpstr>
      <vt:lpstr>Strong &amp; Sustainable Partnership TOTAL – World Bank</vt:lpstr>
      <vt:lpstr>Slide 6</vt:lpstr>
      <vt:lpstr>Slide 7</vt:lpstr>
      <vt:lpstr>Slide 8</vt:lpstr>
      <vt:lpstr>Enhancing the Safety &amp; Efficiency of the Africa Trade &amp; Transport Corridors</vt:lpstr>
      <vt:lpstr> Nature of the Problem on the Northern Corridor</vt:lpstr>
      <vt:lpstr> Nature of the Problem on the Northern Corridor</vt:lpstr>
      <vt:lpstr>Nature of the Problem on the Northern Corridor</vt:lpstr>
      <vt:lpstr> Nature of the Problem on the Northern Corridor</vt:lpstr>
      <vt:lpstr> (2) Existing/Planned Interventions</vt:lpstr>
      <vt:lpstr>  (2) Existing/Planned Interventions</vt:lpstr>
      <vt:lpstr> (2) Existing/Planned Interventions</vt:lpstr>
      <vt:lpstr>Slide 17</vt:lpstr>
      <vt:lpstr>(3) Management of the Process</vt:lpstr>
      <vt:lpstr> (3) Management of the Process</vt:lpstr>
      <vt:lpstr> (3) Management of the Process</vt:lpstr>
      <vt:lpstr>(4) Outcomes/Benefits</vt:lpstr>
      <vt:lpstr> (4) Outcomes/Benefits</vt:lpstr>
      <vt:lpstr> (4) Outcomes/Benefits</vt:lpstr>
      <vt:lpstr> (4) Outcomes/Benefits</vt:lpstr>
      <vt:lpstr>Slide 25</vt:lpstr>
      <vt:lpstr>Status of the Project</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Muriuki</dc:creator>
  <cp:lastModifiedBy>Monique Desthuis-Francis</cp:lastModifiedBy>
  <cp:revision>50</cp:revision>
  <dcterms:created xsi:type="dcterms:W3CDTF">2010-10-10T07:52:01Z</dcterms:created>
  <dcterms:modified xsi:type="dcterms:W3CDTF">2010-11-19T22:18:57Z</dcterms:modified>
</cp:coreProperties>
</file>