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3" r:id="rId2"/>
    <p:sldMasterId id="2147484202" r:id="rId3"/>
    <p:sldMasterId id="2147484215" r:id="rId4"/>
    <p:sldMasterId id="2147484227" r:id="rId5"/>
  </p:sldMasterIdLst>
  <p:notesMasterIdLst>
    <p:notesMasterId r:id="rId57"/>
  </p:notesMasterIdLst>
  <p:handoutMasterIdLst>
    <p:handoutMasterId r:id="rId58"/>
  </p:handoutMasterIdLst>
  <p:sldIdLst>
    <p:sldId id="256" r:id="rId6"/>
    <p:sldId id="417" r:id="rId7"/>
    <p:sldId id="418" r:id="rId8"/>
    <p:sldId id="419" r:id="rId9"/>
    <p:sldId id="420" r:id="rId10"/>
    <p:sldId id="421" r:id="rId11"/>
    <p:sldId id="422" r:id="rId12"/>
    <p:sldId id="423" r:id="rId13"/>
    <p:sldId id="424" r:id="rId14"/>
    <p:sldId id="382" r:id="rId15"/>
    <p:sldId id="320" r:id="rId16"/>
    <p:sldId id="383" r:id="rId17"/>
    <p:sldId id="321" r:id="rId18"/>
    <p:sldId id="389" r:id="rId19"/>
    <p:sldId id="289" r:id="rId20"/>
    <p:sldId id="394" r:id="rId21"/>
    <p:sldId id="395" r:id="rId22"/>
    <p:sldId id="409" r:id="rId23"/>
    <p:sldId id="392" r:id="rId24"/>
    <p:sldId id="393" r:id="rId25"/>
    <p:sldId id="401" r:id="rId26"/>
    <p:sldId id="415" r:id="rId27"/>
    <p:sldId id="416" r:id="rId28"/>
    <p:sldId id="396" r:id="rId29"/>
    <p:sldId id="398" r:id="rId30"/>
    <p:sldId id="413" r:id="rId31"/>
    <p:sldId id="412" r:id="rId32"/>
    <p:sldId id="414" r:id="rId33"/>
    <p:sldId id="400" r:id="rId34"/>
    <p:sldId id="411" r:id="rId35"/>
    <p:sldId id="263" r:id="rId36"/>
    <p:sldId id="264" r:id="rId37"/>
    <p:sldId id="341" r:id="rId38"/>
    <p:sldId id="271" r:id="rId39"/>
    <p:sldId id="403" r:id="rId40"/>
    <p:sldId id="366" r:id="rId41"/>
    <p:sldId id="319" r:id="rId42"/>
    <p:sldId id="369" r:id="rId43"/>
    <p:sldId id="372" r:id="rId44"/>
    <p:sldId id="370" r:id="rId45"/>
    <p:sldId id="371" r:id="rId46"/>
    <p:sldId id="384" r:id="rId47"/>
    <p:sldId id="307" r:id="rId48"/>
    <p:sldId id="306" r:id="rId49"/>
    <p:sldId id="308" r:id="rId50"/>
    <p:sldId id="329" r:id="rId51"/>
    <p:sldId id="374" r:id="rId52"/>
    <p:sldId id="390" r:id="rId53"/>
    <p:sldId id="386" r:id="rId54"/>
    <p:sldId id="425" r:id="rId55"/>
    <p:sldId id="426" r:id="rId56"/>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33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84" autoAdjust="0"/>
    <p:restoredTop sz="94660" autoAdjust="0"/>
  </p:normalViewPr>
  <p:slideViewPr>
    <p:cSldViewPr>
      <p:cViewPr>
        <p:scale>
          <a:sx n="90" d="100"/>
          <a:sy n="90" d="100"/>
        </p:scale>
        <p:origin x="-1090" y="1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5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invertIfNegative val="0"/>
          <c:cat>
            <c:strRef>
              <c:f>Sheet1!$A$2:$A$18</c:f>
              <c:strCache>
                <c:ptCount val="17"/>
                <c:pt idx="0">
                  <c:v>Nor</c:v>
                </c:pt>
                <c:pt idx="1">
                  <c:v>Swi</c:v>
                </c:pt>
                <c:pt idx="2">
                  <c:v>US</c:v>
                </c:pt>
                <c:pt idx="3">
                  <c:v>UK</c:v>
                </c:pt>
                <c:pt idx="4">
                  <c:v>Slo</c:v>
                </c:pt>
                <c:pt idx="5">
                  <c:v>Por</c:v>
                </c:pt>
                <c:pt idx="6">
                  <c:v>Est</c:v>
                </c:pt>
                <c:pt idx="7">
                  <c:v>Rus</c:v>
                </c:pt>
                <c:pt idx="8">
                  <c:v>Bra</c:v>
                </c:pt>
                <c:pt idx="9">
                  <c:v>Bot</c:v>
                </c:pt>
                <c:pt idx="10">
                  <c:v>Chi</c:v>
                </c:pt>
                <c:pt idx="11">
                  <c:v>Ser</c:v>
                </c:pt>
                <c:pt idx="12">
                  <c:v>Bol</c:v>
                </c:pt>
                <c:pt idx="13">
                  <c:v>Ind</c:v>
                </c:pt>
                <c:pt idx="14">
                  <c:v>Taj</c:v>
                </c:pt>
                <c:pt idx="15">
                  <c:v>Tan</c:v>
                </c:pt>
                <c:pt idx="16">
                  <c:v>DRC</c:v>
                </c:pt>
              </c:strCache>
            </c:strRef>
          </c:cat>
          <c:val>
            <c:numRef>
              <c:f>Sheet1!$B$2:$B$18</c:f>
              <c:numCache>
                <c:formatCode>General</c:formatCode>
                <c:ptCount val="17"/>
                <c:pt idx="0">
                  <c:v>98860</c:v>
                </c:pt>
                <c:pt idx="1">
                  <c:v>82730</c:v>
                </c:pt>
                <c:pt idx="2">
                  <c:v>50120</c:v>
                </c:pt>
                <c:pt idx="3">
                  <c:v>38250</c:v>
                </c:pt>
                <c:pt idx="4">
                  <c:v>22710</c:v>
                </c:pt>
                <c:pt idx="5">
                  <c:v>20580</c:v>
                </c:pt>
                <c:pt idx="6">
                  <c:v>15830</c:v>
                </c:pt>
                <c:pt idx="7">
                  <c:v>12700</c:v>
                </c:pt>
                <c:pt idx="8">
                  <c:v>11630</c:v>
                </c:pt>
                <c:pt idx="9">
                  <c:v>7720</c:v>
                </c:pt>
                <c:pt idx="10">
                  <c:v>5740</c:v>
                </c:pt>
                <c:pt idx="11">
                  <c:v>5280</c:v>
                </c:pt>
                <c:pt idx="12">
                  <c:v>2220</c:v>
                </c:pt>
                <c:pt idx="13">
                  <c:v>1530</c:v>
                </c:pt>
                <c:pt idx="14">
                  <c:v>860</c:v>
                </c:pt>
                <c:pt idx="15">
                  <c:v>570</c:v>
                </c:pt>
                <c:pt idx="16">
                  <c:v>220</c:v>
                </c:pt>
              </c:numCache>
            </c:numRef>
          </c:val>
        </c:ser>
        <c:ser>
          <c:idx val="1"/>
          <c:order val="1"/>
          <c:tx>
            <c:strRef>
              <c:f>Sheet1!$C$1</c:f>
              <c:strCache>
                <c:ptCount val="1"/>
                <c:pt idx="0">
                  <c:v>Column1</c:v>
                </c:pt>
              </c:strCache>
            </c:strRef>
          </c:tx>
          <c:invertIfNegative val="0"/>
          <c:cat>
            <c:strRef>
              <c:f>Sheet1!$A$2:$A$18</c:f>
              <c:strCache>
                <c:ptCount val="17"/>
                <c:pt idx="0">
                  <c:v>Nor</c:v>
                </c:pt>
                <c:pt idx="1">
                  <c:v>Swi</c:v>
                </c:pt>
                <c:pt idx="2">
                  <c:v>US</c:v>
                </c:pt>
                <c:pt idx="3">
                  <c:v>UK</c:v>
                </c:pt>
                <c:pt idx="4">
                  <c:v>Slo</c:v>
                </c:pt>
                <c:pt idx="5">
                  <c:v>Por</c:v>
                </c:pt>
                <c:pt idx="6">
                  <c:v>Est</c:v>
                </c:pt>
                <c:pt idx="7">
                  <c:v>Rus</c:v>
                </c:pt>
                <c:pt idx="8">
                  <c:v>Bra</c:v>
                </c:pt>
                <c:pt idx="9">
                  <c:v>Bot</c:v>
                </c:pt>
                <c:pt idx="10">
                  <c:v>Chi</c:v>
                </c:pt>
                <c:pt idx="11">
                  <c:v>Ser</c:v>
                </c:pt>
                <c:pt idx="12">
                  <c:v>Bol</c:v>
                </c:pt>
                <c:pt idx="13">
                  <c:v>Ind</c:v>
                </c:pt>
                <c:pt idx="14">
                  <c:v>Taj</c:v>
                </c:pt>
                <c:pt idx="15">
                  <c:v>Tan</c:v>
                </c:pt>
                <c:pt idx="16">
                  <c:v>DRC</c:v>
                </c:pt>
              </c:strCache>
            </c:strRef>
          </c:cat>
          <c:val>
            <c:numRef>
              <c:f>Sheet1!$C$2:$C$18</c:f>
            </c:numRef>
          </c:val>
        </c:ser>
        <c:dLbls>
          <c:showLegendKey val="0"/>
          <c:showVal val="0"/>
          <c:showCatName val="0"/>
          <c:showSerName val="0"/>
          <c:showPercent val="0"/>
          <c:showBubbleSize val="0"/>
        </c:dLbls>
        <c:gapWidth val="150"/>
        <c:overlap val="100"/>
        <c:axId val="158366336"/>
        <c:axId val="158376320"/>
      </c:barChart>
      <c:catAx>
        <c:axId val="158366336"/>
        <c:scaling>
          <c:orientation val="minMax"/>
        </c:scaling>
        <c:delete val="0"/>
        <c:axPos val="b"/>
        <c:majorTickMark val="out"/>
        <c:minorTickMark val="none"/>
        <c:tickLblPos val="nextTo"/>
        <c:crossAx val="158376320"/>
        <c:crosses val="autoZero"/>
        <c:auto val="1"/>
        <c:lblAlgn val="ctr"/>
        <c:lblOffset val="100"/>
        <c:noMultiLvlLbl val="0"/>
      </c:catAx>
      <c:valAx>
        <c:axId val="158376320"/>
        <c:scaling>
          <c:orientation val="minMax"/>
        </c:scaling>
        <c:delete val="0"/>
        <c:axPos val="l"/>
        <c:majorGridlines/>
        <c:numFmt formatCode="General" sourceLinked="1"/>
        <c:majorTickMark val="out"/>
        <c:minorTickMark val="none"/>
        <c:tickLblPos val="nextTo"/>
        <c:crossAx val="1583663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invertIfNegative val="0"/>
          <c:cat>
            <c:strRef>
              <c:f>Sheet1!$A$2:$A$18</c:f>
              <c:strCache>
                <c:ptCount val="17"/>
                <c:pt idx="0">
                  <c:v>Slo</c:v>
                </c:pt>
                <c:pt idx="1">
                  <c:v>Est</c:v>
                </c:pt>
                <c:pt idx="2">
                  <c:v>Rus</c:v>
                </c:pt>
                <c:pt idx="3">
                  <c:v>Bra</c:v>
                </c:pt>
                <c:pt idx="4">
                  <c:v>Bot</c:v>
                </c:pt>
                <c:pt idx="5">
                  <c:v>SA</c:v>
                </c:pt>
                <c:pt idx="6">
                  <c:v>Chi</c:v>
                </c:pt>
                <c:pt idx="7">
                  <c:v>Ser</c:v>
                </c:pt>
                <c:pt idx="8">
                  <c:v>Ukr</c:v>
                </c:pt>
                <c:pt idx="9">
                  <c:v>Bol</c:v>
                </c:pt>
                <c:pt idx="10">
                  <c:v>Ind</c:v>
                </c:pt>
                <c:pt idx="11">
                  <c:v>Lao</c:v>
                </c:pt>
                <c:pt idx="12">
                  <c:v>Sen</c:v>
                </c:pt>
                <c:pt idx="13">
                  <c:v>Taj</c:v>
                </c:pt>
                <c:pt idx="14">
                  <c:v>Tan</c:v>
                </c:pt>
                <c:pt idx="15">
                  <c:v>Moz</c:v>
                </c:pt>
                <c:pt idx="16">
                  <c:v>DRC</c:v>
                </c:pt>
              </c:strCache>
            </c:strRef>
          </c:cat>
          <c:val>
            <c:numRef>
              <c:f>Sheet1!$B$2:$B$18</c:f>
              <c:numCache>
                <c:formatCode>General</c:formatCode>
                <c:ptCount val="17"/>
                <c:pt idx="0">
                  <c:v>22710</c:v>
                </c:pt>
                <c:pt idx="1">
                  <c:v>15830</c:v>
                </c:pt>
                <c:pt idx="2">
                  <c:v>12700</c:v>
                </c:pt>
                <c:pt idx="3">
                  <c:v>11630</c:v>
                </c:pt>
                <c:pt idx="4">
                  <c:v>7720</c:v>
                </c:pt>
                <c:pt idx="5">
                  <c:v>7610</c:v>
                </c:pt>
                <c:pt idx="6">
                  <c:v>5740</c:v>
                </c:pt>
                <c:pt idx="7">
                  <c:v>5280</c:v>
                </c:pt>
                <c:pt idx="8">
                  <c:v>3500</c:v>
                </c:pt>
                <c:pt idx="9">
                  <c:v>2220</c:v>
                </c:pt>
                <c:pt idx="10">
                  <c:v>1530</c:v>
                </c:pt>
                <c:pt idx="11">
                  <c:v>1260</c:v>
                </c:pt>
                <c:pt idx="12">
                  <c:v>1040</c:v>
                </c:pt>
                <c:pt idx="13">
                  <c:v>860</c:v>
                </c:pt>
                <c:pt idx="14">
                  <c:v>570</c:v>
                </c:pt>
                <c:pt idx="15">
                  <c:v>510</c:v>
                </c:pt>
                <c:pt idx="16">
                  <c:v>220</c:v>
                </c:pt>
              </c:numCache>
            </c:numRef>
          </c:val>
        </c:ser>
        <c:ser>
          <c:idx val="1"/>
          <c:order val="1"/>
          <c:tx>
            <c:strRef>
              <c:f>Sheet1!$C$1</c:f>
              <c:strCache>
                <c:ptCount val="1"/>
                <c:pt idx="0">
                  <c:v>Column1</c:v>
                </c:pt>
              </c:strCache>
            </c:strRef>
          </c:tx>
          <c:invertIfNegative val="0"/>
          <c:cat>
            <c:strRef>
              <c:f>Sheet1!$A$2:$A$18</c:f>
              <c:strCache>
                <c:ptCount val="17"/>
                <c:pt idx="0">
                  <c:v>Slo</c:v>
                </c:pt>
                <c:pt idx="1">
                  <c:v>Est</c:v>
                </c:pt>
                <c:pt idx="2">
                  <c:v>Rus</c:v>
                </c:pt>
                <c:pt idx="3">
                  <c:v>Bra</c:v>
                </c:pt>
                <c:pt idx="4">
                  <c:v>Bot</c:v>
                </c:pt>
                <c:pt idx="5">
                  <c:v>SA</c:v>
                </c:pt>
                <c:pt idx="6">
                  <c:v>Chi</c:v>
                </c:pt>
                <c:pt idx="7">
                  <c:v>Ser</c:v>
                </c:pt>
                <c:pt idx="8">
                  <c:v>Ukr</c:v>
                </c:pt>
                <c:pt idx="9">
                  <c:v>Bol</c:v>
                </c:pt>
                <c:pt idx="10">
                  <c:v>Ind</c:v>
                </c:pt>
                <c:pt idx="11">
                  <c:v>Lao</c:v>
                </c:pt>
                <c:pt idx="12">
                  <c:v>Sen</c:v>
                </c:pt>
                <c:pt idx="13">
                  <c:v>Taj</c:v>
                </c:pt>
                <c:pt idx="14">
                  <c:v>Tan</c:v>
                </c:pt>
                <c:pt idx="15">
                  <c:v>Moz</c:v>
                </c:pt>
                <c:pt idx="16">
                  <c:v>DRC</c:v>
                </c:pt>
              </c:strCache>
            </c:strRef>
          </c:cat>
          <c:val>
            <c:numRef>
              <c:f>Sheet1!$C$2:$C$18</c:f>
            </c:numRef>
          </c:val>
        </c:ser>
        <c:dLbls>
          <c:showLegendKey val="0"/>
          <c:showVal val="0"/>
          <c:showCatName val="0"/>
          <c:showSerName val="0"/>
          <c:showPercent val="0"/>
          <c:showBubbleSize val="0"/>
        </c:dLbls>
        <c:gapWidth val="150"/>
        <c:overlap val="100"/>
        <c:axId val="164595200"/>
        <c:axId val="164596736"/>
      </c:barChart>
      <c:catAx>
        <c:axId val="164595200"/>
        <c:scaling>
          <c:orientation val="minMax"/>
        </c:scaling>
        <c:delete val="0"/>
        <c:axPos val="b"/>
        <c:majorTickMark val="out"/>
        <c:minorTickMark val="none"/>
        <c:tickLblPos val="nextTo"/>
        <c:crossAx val="164596736"/>
        <c:crosses val="autoZero"/>
        <c:auto val="1"/>
        <c:lblAlgn val="ctr"/>
        <c:lblOffset val="100"/>
        <c:noMultiLvlLbl val="0"/>
      </c:catAx>
      <c:valAx>
        <c:axId val="164596736"/>
        <c:scaling>
          <c:orientation val="minMax"/>
        </c:scaling>
        <c:delete val="0"/>
        <c:axPos val="l"/>
        <c:majorGridlines/>
        <c:numFmt formatCode="General" sourceLinked="1"/>
        <c:majorTickMark val="out"/>
        <c:minorTickMark val="none"/>
        <c:tickLblPos val="nextTo"/>
        <c:crossAx val="1645952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a:latin typeface="Arial" charset="0"/>
                <a:cs typeface="Arial" charset="0"/>
              </a:defRPr>
            </a:lvl1pPr>
          </a:lstStyle>
          <a:p>
            <a:pPr>
              <a:defRPr/>
            </a:pPr>
            <a:endParaRPr lang="en-US"/>
          </a:p>
        </p:txBody>
      </p:sp>
      <p:sp>
        <p:nvSpPr>
          <p:cNvPr id="135171" name="Rectangle 3"/>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a:latin typeface="Arial" charset="0"/>
                <a:cs typeface="Arial" charset="0"/>
              </a:defRPr>
            </a:lvl1pPr>
          </a:lstStyle>
          <a:p>
            <a:pPr>
              <a:defRPr/>
            </a:pPr>
            <a:endParaRPr lang="en-US"/>
          </a:p>
        </p:txBody>
      </p:sp>
      <p:sp>
        <p:nvSpPr>
          <p:cNvPr id="135172" name="Rectangle 4"/>
          <p:cNvSpPr>
            <a:spLocks noGrp="1" noChangeArrowheads="1"/>
          </p:cNvSpPr>
          <p:nvPr>
            <p:ph type="ftr" sz="quarter" idx="2"/>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defRPr sz="1200">
                <a:latin typeface="Arial" charset="0"/>
                <a:cs typeface="Arial" charset="0"/>
              </a:defRPr>
            </a:lvl1pPr>
          </a:lstStyle>
          <a:p>
            <a:pPr>
              <a:defRPr/>
            </a:pPr>
            <a:endParaRPr lang="en-US"/>
          </a:p>
        </p:txBody>
      </p:sp>
      <p:sp>
        <p:nvSpPr>
          <p:cNvPr id="135173" name="Rectangle 5"/>
          <p:cNvSpPr>
            <a:spLocks noGrp="1" noChangeArrowheads="1"/>
          </p:cNvSpPr>
          <p:nvPr>
            <p:ph type="sldNum" sz="quarter" idx="3"/>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a:latin typeface="Arial" charset="0"/>
                <a:cs typeface="Arial" charset="0"/>
              </a:defRPr>
            </a:lvl1pPr>
          </a:lstStyle>
          <a:p>
            <a:pPr>
              <a:defRPr/>
            </a:pPr>
            <a:fld id="{CAE5F7DA-6EFF-4DB2-9687-E7D875F98C99}" type="slidenum">
              <a:rPr lang="en-US"/>
              <a:pPr>
                <a:defRPr/>
              </a:pPr>
              <a:t>‹#›</a:t>
            </a:fld>
            <a:endParaRPr lang="en-US"/>
          </a:p>
        </p:txBody>
      </p:sp>
    </p:spTree>
    <p:extLst>
      <p:ext uri="{BB962C8B-B14F-4D97-AF65-F5344CB8AC3E}">
        <p14:creationId xmlns:p14="http://schemas.microsoft.com/office/powerpoint/2010/main" val="2803012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atin typeface="Arial" charset="0"/>
                <a:cs typeface="Arial" charset="0"/>
              </a:defRPr>
            </a:lvl1pPr>
          </a:lstStyle>
          <a:p>
            <a:pPr>
              <a:defRPr/>
            </a:pPr>
            <a:fld id="{F1615D14-6793-4169-9593-FCBF92C48B3F}" type="datetimeFigureOut">
              <a:rPr lang="en-US"/>
              <a:pPr>
                <a:defRPr/>
              </a:pPr>
              <a:t>9/15/2013</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B23D371D-3D04-4189-851C-C0336FC98F3D}" type="slidenum">
              <a:rPr lang="en-US"/>
              <a:pPr>
                <a:defRPr/>
              </a:pPr>
              <a:t>‹#›</a:t>
            </a:fld>
            <a:endParaRPr lang="en-US"/>
          </a:p>
        </p:txBody>
      </p:sp>
    </p:spTree>
    <p:extLst>
      <p:ext uri="{BB962C8B-B14F-4D97-AF65-F5344CB8AC3E}">
        <p14:creationId xmlns:p14="http://schemas.microsoft.com/office/powerpoint/2010/main" val="36001428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64137B-B2CA-4576-A187-3F8DA495B6A4}"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9EFFA7-E675-4E08-91E4-ABD31ED6FE15}" type="slidenum">
              <a:rPr lang="en-US" smtClean="0"/>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04ECCB-FECB-4A90-BBCE-F927E56F7C7F}" type="slidenum">
              <a:rPr lang="en-US" smtClean="0"/>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271807-E7FB-4EDD-BF19-942A4FB668EE}" type="slidenum">
              <a:rPr lang="en-US" smtClean="0"/>
              <a:pPr/>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FC7B75-2B0D-4080-BACE-DA28952EB3E8}" type="slidenum">
              <a:rPr lang="en-US" smtClean="0"/>
              <a:pPr/>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111EED-6863-426B-AFF1-2DFABC63A231}" type="slidenum">
              <a:rPr lang="en-US" smtClean="0"/>
              <a:pPr/>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903D19-52DC-4DBF-92D8-D8542276800F}" type="slidenum">
              <a:rPr lang="en-US" smtClean="0"/>
              <a:pPr/>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4" name="Rectangle 2"/>
          <p:cNvSpPr>
            <a:spLocks noGrp="1" noRot="1" noChangeAspect="1" noChangeArrowheads="1" noTextEdit="1"/>
          </p:cNvSpPr>
          <p:nvPr>
            <p:ph type="sldImg"/>
          </p:nvPr>
        </p:nvSpPr>
        <p:spPr>
          <a:xfrm>
            <a:off x="1117600" y="698500"/>
            <a:ext cx="4646613" cy="3486150"/>
          </a:xfrm>
        </p:spPr>
      </p:sp>
      <p:sp>
        <p:nvSpPr>
          <p:cNvPr id="1047555" name="Rectangle 3"/>
          <p:cNvSpPr>
            <a:spLocks noGrp="1" noChangeArrowheads="1"/>
          </p:cNvSpPr>
          <p:nvPr>
            <p:ph type="body" idx="1"/>
          </p:nvPr>
        </p:nvSpPr>
        <p:spPr>
          <a:xfrm>
            <a:off x="916978" y="4416100"/>
            <a:ext cx="5047858" cy="4182457"/>
          </a:xfrm>
          <a:ln/>
        </p:spPr>
        <p:txBody>
          <a:bodyPr lIns="92406" tIns="46204" rIns="92406" bIns="46204"/>
          <a:lstStyle/>
          <a:p>
            <a:r>
              <a:rPr lang="en-US" altLang="en-US" dirty="0"/>
              <a:t>One solution is to pass the profile through the IRI filter before the comparison is made. Instead of just getting an index, you get a filtered profile that is weighted to emphasize what counts to the IRI.</a:t>
            </a:r>
          </a:p>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4607D0-81CE-4195-AFB4-E68F00EFFDA0}" type="slidenum">
              <a:rPr lang="en-US" smtClean="0"/>
              <a:pPr/>
              <a:t>19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698345-A58C-4886-9437-5810B2E994D6}" type="slidenum">
              <a:rPr lang="en-US" smtClean="0"/>
              <a:pPr/>
              <a:t>20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F6D0C1-91BC-4001-933F-87E9DF182E7F}" type="slidenum">
              <a:rPr lang="en-US" smtClean="0"/>
              <a:pPr/>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17600" y="696913"/>
            <a:ext cx="4648200" cy="3486150"/>
          </a:xfrm>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3C0F77-79ED-434B-BD11-D7A0CC48DBA7}" type="slidenum">
              <a:rPr lang="en-US" smtClean="0">
                <a:solidFill>
                  <a:prstClr val="black"/>
                </a:solidFill>
              </a:rPr>
              <a:pPr/>
              <a:t>2</a:t>
            </a:fld>
            <a:endParaRPr lang="en-US" smtClean="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0BB5F4-805A-490A-B122-D56ACAED75C3}" type="slidenum">
              <a:rPr lang="en-US" smtClean="0"/>
              <a:pPr/>
              <a:t>24</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A655B5B-2129-432F-882C-5F70801050FE}" type="slidenum">
              <a:rPr lang="en-US" smtClean="0"/>
              <a:pPr/>
              <a:t>25</a:t>
            </a:fld>
            <a:endParaRPr lang="en-US" smtClean="0"/>
          </a:p>
        </p:txBody>
      </p:sp>
      <p:sp>
        <p:nvSpPr>
          <p:cNvPr id="75779" name="Rectangle 2"/>
          <p:cNvSpPr>
            <a:spLocks noGrp="1" noRot="1" noChangeAspect="1" noChangeArrowheads="1" noTextEdit="1"/>
          </p:cNvSpPr>
          <p:nvPr>
            <p:ph type="sldImg"/>
          </p:nvPr>
        </p:nvSpPr>
        <p:spPr bwMode="auto">
          <a:xfrm>
            <a:off x="1119188" y="696913"/>
            <a:ext cx="4648200" cy="3486150"/>
          </a:xfrm>
          <a:noFill/>
          <a:ln>
            <a:solidFill>
              <a:srgbClr val="000000"/>
            </a:solidFill>
            <a:miter lim="800000"/>
            <a:headEnd/>
            <a:tailEnd/>
          </a:ln>
        </p:spPr>
      </p:sp>
      <p:sp>
        <p:nvSpPr>
          <p:cNvPr id="75780" name="Rectangle 3"/>
          <p:cNvSpPr>
            <a:spLocks noGrp="1" noChangeArrowheads="1"/>
          </p:cNvSpPr>
          <p:nvPr>
            <p:ph type="body" idx="1"/>
          </p:nvPr>
        </p:nvSpPr>
        <p:spPr bwMode="auto">
          <a:xfrm>
            <a:off x="917575" y="4418013"/>
            <a:ext cx="5046663" cy="4181475"/>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C0E51C1-210A-403A-8834-51C35735D49C}" type="slidenum">
              <a:rPr lang="en-US" smtClean="0"/>
              <a:pPr/>
              <a:t>26</a:t>
            </a:fld>
            <a:endParaRPr lang="en-US"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A655B5B-2129-432F-882C-5F70801050FE}" type="slidenum">
              <a:rPr lang="en-US" smtClean="0"/>
              <a:pPr/>
              <a:t>27</a:t>
            </a:fld>
            <a:endParaRPr lang="en-US" smtClean="0"/>
          </a:p>
        </p:txBody>
      </p:sp>
      <p:sp>
        <p:nvSpPr>
          <p:cNvPr id="75779" name="Rectangle 2"/>
          <p:cNvSpPr>
            <a:spLocks noGrp="1" noRot="1" noChangeAspect="1" noChangeArrowheads="1" noTextEdit="1"/>
          </p:cNvSpPr>
          <p:nvPr>
            <p:ph type="sldImg"/>
          </p:nvPr>
        </p:nvSpPr>
        <p:spPr bwMode="auto">
          <a:xfrm>
            <a:off x="1119188" y="696913"/>
            <a:ext cx="4648200" cy="3486150"/>
          </a:xfrm>
          <a:noFill/>
          <a:ln>
            <a:solidFill>
              <a:srgbClr val="000000"/>
            </a:solidFill>
            <a:miter lim="800000"/>
            <a:headEnd/>
            <a:tailEnd/>
          </a:ln>
        </p:spPr>
      </p:sp>
      <p:sp>
        <p:nvSpPr>
          <p:cNvPr id="75780" name="Rectangle 3"/>
          <p:cNvSpPr>
            <a:spLocks noGrp="1" noChangeArrowheads="1"/>
          </p:cNvSpPr>
          <p:nvPr>
            <p:ph type="body" idx="1"/>
          </p:nvPr>
        </p:nvSpPr>
        <p:spPr bwMode="auto">
          <a:xfrm>
            <a:off x="917575" y="4418013"/>
            <a:ext cx="5046663" cy="4181475"/>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A47A9B5-1489-4A7F-A0E5-7A0DDF6744BD}" type="slidenum">
              <a:rPr lang="en-US" smtClean="0"/>
              <a:pPr/>
              <a:t>28</a:t>
            </a:fld>
            <a:endParaRPr lang="en-US"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A47A9B5-1489-4A7F-A0E5-7A0DDF6744BD}" type="slidenum">
              <a:rPr lang="en-US" smtClean="0"/>
              <a:pPr/>
              <a:t>29</a:t>
            </a:fld>
            <a:endParaRPr lang="en-US"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C0E51C1-210A-403A-8834-51C35735D49C}" type="slidenum">
              <a:rPr lang="en-US" smtClean="0"/>
              <a:pPr/>
              <a:t>30</a:t>
            </a:fld>
            <a:endParaRPr lang="en-US"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F8215A-8C02-4BEF-AA3A-AE168C595DA4}" type="slidenum">
              <a:rPr lang="en-US" smtClean="0"/>
              <a:pPr/>
              <a:t>31</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347C87-CEC0-461E-94E6-EABE99978CE7}" type="slidenum">
              <a:rPr lang="en-US" smtClean="0"/>
              <a:pPr/>
              <a:t>32</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E0A08C-569B-4467-906D-FA0FAF76643B}" type="slidenum">
              <a:rPr lang="en-US" smtClean="0"/>
              <a:pPr/>
              <a:t>33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1493EF7D-DCEF-4913-AB34-F189756D0A43}" type="slidenum">
              <a:rPr lang="en-US" smtClean="0">
                <a:solidFill>
                  <a:prstClr val="black"/>
                </a:solidFill>
              </a:rPr>
              <a:pPr/>
              <a:t>3</a:t>
            </a:fld>
            <a:endParaRPr lang="en-US" smtClean="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F1B5C3-5E96-4E5C-A462-4286B930AD0D}" type="slidenum">
              <a:rPr lang="en-US" smtClean="0"/>
              <a:pPr/>
              <a:t>34</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057AB6-CB4D-49B8-B82E-942642C0534B}" type="slidenum">
              <a:rPr lang="en-US" smtClean="0"/>
              <a:pPr/>
              <a:t>35</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30C269-A7F4-46CF-9FFD-5CA4AFC19D64}" type="slidenum">
              <a:rPr lang="en-US" smtClean="0"/>
              <a:pPr/>
              <a:t>36</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ED6FD9-7570-47B3-AB05-1621D4A272D8}" type="slidenum">
              <a:rPr lang="en-US" smtClean="0"/>
              <a:pPr/>
              <a:t>37</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BBB347-6226-4652-AE29-60AF33EB4426}" type="slidenum">
              <a:rPr lang="en-US" smtClean="0"/>
              <a:pPr/>
              <a:t>38</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323E59-88F9-464A-A280-6F4AE08F64BC}" type="slidenum">
              <a:rPr lang="en-US" smtClean="0"/>
              <a:pPr/>
              <a:t>39</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78959B-BFFF-440F-89BD-C1D33B166C75}" type="slidenum">
              <a:rPr lang="en-US" smtClean="0"/>
              <a:pPr/>
              <a:t>40</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7B5515-F99F-4FE7-8B19-14D4DEAA41EE}" type="slidenum">
              <a:rPr lang="en-US" smtClean="0"/>
              <a:pPr/>
              <a:t>41</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C69824-53A8-4249-8582-8DB270E5B570}" type="slidenum">
              <a:rPr lang="en-US" smtClean="0"/>
              <a:pPr/>
              <a:t>42</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D250F1-871C-4F51-B6E2-C120093FF085}" type="slidenum">
              <a:rPr lang="en-US" smtClean="0"/>
              <a:pPr/>
              <a:t>43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4A29596A-A972-4E4B-A903-4B4E94F315A7}" type="slidenum">
              <a:rPr lang="en-US" smtClean="0">
                <a:solidFill>
                  <a:prstClr val="black"/>
                </a:solidFill>
              </a:rPr>
              <a:pPr/>
              <a:t>4</a:t>
            </a:fld>
            <a:endParaRPr lang="en-US" smtClean="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609BC7-D637-462F-91F9-C123DAB80CE7}" type="slidenum">
              <a:rPr lang="en-US" smtClean="0"/>
              <a:pPr/>
              <a:t>44</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43AF3F-E5BE-4E80-914D-9EA2BE6BE9C5}" type="slidenum">
              <a:rPr lang="en-US" smtClean="0"/>
              <a:pPr/>
              <a:t>45</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56BCF3-47D4-4911-8DC7-724D76899066}" type="slidenum">
              <a:rPr lang="en-US" smtClean="0"/>
              <a:pPr/>
              <a:t>46</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4F2D72-622C-4663-A942-202A0B380E21}" type="slidenum">
              <a:rPr lang="en-US" smtClean="0"/>
              <a:pPr/>
              <a:t>47</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BCA2A1-1C52-46D0-AA5B-85B1C6B813C7}" type="slidenum">
              <a:rPr lang="en-US" smtClean="0"/>
              <a:pPr/>
              <a:t>48</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A4F0538-D7AB-4189-9CF9-C37DBEEE5AEF}" type="slidenum">
              <a:rPr lang="en-US" smtClean="0"/>
              <a:pPr/>
              <a:t>49</a:t>
            </a:fld>
            <a:endParaRPr lang="en-US" smtClean="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v-SE"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A4F0538-D7AB-4189-9CF9-C37DBEEE5AEF}" type="slidenum">
              <a:rPr lang="en-US" smtClean="0"/>
              <a:pPr/>
              <a:t>50</a:t>
            </a:fld>
            <a:endParaRPr lang="en-US" smtClean="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v-SE"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A4F0538-D7AB-4189-9CF9-C37DBEEE5AEF}" type="slidenum">
              <a:rPr lang="en-US" smtClean="0"/>
              <a:pPr/>
              <a:t>51</a:t>
            </a:fld>
            <a:endParaRPr lang="en-US" smtClean="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v-S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BBE9E604-7771-41DF-B651-4034498779DA}" type="slidenum">
              <a:rPr lang="en-US" smtClean="0">
                <a:solidFill>
                  <a:prstClr val="black"/>
                </a:solidFill>
              </a:rPr>
              <a:pPr/>
              <a:t>5</a:t>
            </a:fld>
            <a:endParaRPr lang="en-US"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02AF161C-3034-4956-8B77-47FF04F043C7}" type="slidenum">
              <a:rPr lang="en-US" smtClean="0">
                <a:solidFill>
                  <a:prstClr val="black"/>
                </a:solidFill>
              </a:rPr>
              <a:pPr/>
              <a:t>6</a:t>
            </a:fld>
            <a:endParaRPr lang="en-US" smtClean="0">
              <a:solidFill>
                <a:prstClr val="black"/>
              </a:solidFill>
            </a:endParaRPr>
          </a:p>
        </p:txBody>
      </p:sp>
      <p:sp>
        <p:nvSpPr>
          <p:cNvPr id="120835" name="Rectangle 2"/>
          <p:cNvSpPr>
            <a:spLocks noGrp="1" noRot="1" noChangeAspect="1" noChangeArrowheads="1" noTextEdit="1"/>
          </p:cNvSpPr>
          <p:nvPr>
            <p:ph type="sldImg"/>
          </p:nvPr>
        </p:nvSpPr>
        <p:spPr>
          <a:xfrm>
            <a:off x="1116013" y="696913"/>
            <a:ext cx="4649787" cy="3486150"/>
          </a:xfrm>
          <a:ln/>
        </p:spPr>
      </p:sp>
      <p:sp>
        <p:nvSpPr>
          <p:cNvPr id="12083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C586FCE2-81AD-4A00-A9E0-44BF203FFDB5}" type="slidenum">
              <a:rPr lang="en-US">
                <a:solidFill>
                  <a:prstClr val="black"/>
                </a:solidFill>
              </a:rPr>
              <a:pPr/>
              <a:t>9</a:t>
            </a:fld>
            <a:endParaRPr lang="en-US">
              <a:solidFill>
                <a:prstClr val="black"/>
              </a:solidFill>
            </a:endParaRPr>
          </a:p>
        </p:txBody>
      </p:sp>
      <p:sp>
        <p:nvSpPr>
          <p:cNvPr id="131075" name="Rectangle 2"/>
          <p:cNvSpPr>
            <a:spLocks noGrp="1" noRot="1" noChangeAspect="1" noChangeArrowheads="1" noTextEdit="1"/>
          </p:cNvSpPr>
          <p:nvPr>
            <p:ph type="sldImg"/>
          </p:nvPr>
        </p:nvSpPr>
        <p:spPr>
          <a:xfrm>
            <a:off x="370716" y="697548"/>
            <a:ext cx="6140381" cy="3486150"/>
          </a:xfrm>
          <a:ln/>
        </p:spPr>
      </p:sp>
      <p:sp>
        <p:nvSpPr>
          <p:cNvPr id="13107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12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4A3CE55-9760-45DB-A901-F7BF2DE98546}" type="slidenum">
              <a:rPr lang="en-US" smtClean="0"/>
              <a:pPr/>
              <a:t>10</a:t>
            </a:fld>
            <a:endParaRPr lang="en-US"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728DD5-6CEF-45BF-8A7B-133E1D5D7634}" type="slidenum">
              <a:rPr lang="en-US" smtClean="0"/>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2951163" y="1720850"/>
            <a:ext cx="5888037" cy="1171575"/>
          </a:xfrm>
        </p:spPr>
        <p:txBody>
          <a:bodyPr/>
          <a:lstStyle>
            <a:lvl1pPr>
              <a:defRPr sz="4000"/>
            </a:lvl1pPr>
          </a:lstStyle>
          <a:p>
            <a:r>
              <a:rPr lang="en-US"/>
              <a:t>Click to edit Master title style</a:t>
            </a:r>
          </a:p>
        </p:txBody>
      </p:sp>
      <p:sp>
        <p:nvSpPr>
          <p:cNvPr id="142339" name="Rectangle 3"/>
          <p:cNvSpPr>
            <a:spLocks noGrp="1" noChangeArrowheads="1"/>
          </p:cNvSpPr>
          <p:nvPr>
            <p:ph type="subTitle" idx="1"/>
          </p:nvPr>
        </p:nvSpPr>
        <p:spPr>
          <a:xfrm>
            <a:off x="2971800" y="3167063"/>
            <a:ext cx="5867400" cy="827087"/>
          </a:xfrm>
        </p:spPr>
        <p:txBody>
          <a:bodyPr/>
          <a:lstStyle>
            <a:lvl1pPr marL="0" indent="0" algn="r">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p>
        </p:txBody>
      </p:sp>
      <p:sp>
        <p:nvSpPr>
          <p:cNvPr id="5" name="Rectangle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E312D92C-B005-404F-B3B3-49E4C434E9BF}" type="slidenum">
              <a:rPr lang="en-US"/>
              <a:pPr>
                <a:defRPr/>
              </a:pPr>
              <a:t>‹#›</a:t>
            </a:fld>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9177DBFB-DD71-404C-90FF-D66BAFE486F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2613" y="68263"/>
            <a:ext cx="1830387" cy="60277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1450" y="68263"/>
            <a:ext cx="5338763" cy="60277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p>
        </p:txBody>
      </p:sp>
      <p:sp>
        <p:nvSpPr>
          <p:cNvPr id="5" name="Rectangle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26D562CD-7C16-4BB3-BEC7-7BE8A2F40865}" type="slidenum">
              <a:rPr lang="en-US"/>
              <a:pPr>
                <a:defRPr/>
              </a:pPr>
              <a:t>‹#›</a:t>
            </a:fld>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8F003660-A6BC-483F-881C-27A04630549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50"/>
            <a:ext cx="8382000" cy="11620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382000" cy="2544763"/>
          </a:xfrm>
        </p:spPr>
        <p:txBody>
          <a:bodyPr/>
          <a:lstStyle/>
          <a:p>
            <a:endParaRPr lang="en-US" dirty="0"/>
          </a:p>
        </p:txBody>
      </p:sp>
    </p:spTree>
    <p:extLst>
      <p:ext uri="{BB962C8B-B14F-4D97-AF65-F5344CB8AC3E}">
        <p14:creationId xmlns:p14="http://schemas.microsoft.com/office/powerpoint/2010/main" val="2282995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1ADC0C6-6EE8-43C7-B1C6-6A2BA782C5A9}" type="datetimeFigureOut">
              <a:rPr lang="en-US"/>
              <a:pPr>
                <a:defRPr/>
              </a:pPr>
              <a:t>9/15/2013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480082-A7AE-44E9-A0FA-C9C32F58132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42D6D0-590C-4E74-A9E1-773A45DB1F1A}" type="datetimeFigureOut">
              <a:rPr lang="en-US"/>
              <a:pPr>
                <a:defRPr/>
              </a:pPr>
              <a:t>9/15/2013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B97C92-B43B-4553-8975-0BDC09D895F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1DB9EE-3A01-464F-9BA5-DE00C50BC9BB}" type="datetimeFigureOut">
              <a:rPr lang="en-US"/>
              <a:pPr>
                <a:defRPr/>
              </a:pPr>
              <a:t>9/15/2013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0318EE-863C-4A9D-B721-49E4CD97F8B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249277F-D7E3-47E3-910B-52715E17CF10}" type="datetimeFigureOut">
              <a:rPr lang="en-US"/>
              <a:pPr>
                <a:defRPr/>
              </a:pPr>
              <a:t>9/15/2013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15B525-121D-4EA9-9CDD-3344D7B6910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1A591B2-150D-41D9-89F1-B598003DDDD8}" type="datetimeFigureOut">
              <a:rPr lang="en-US"/>
              <a:pPr>
                <a:defRPr/>
              </a:pPr>
              <a:t>9/15/2013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F2BFE5-338C-4CA2-A7EF-05F32C421B6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7B2D00D-8941-4F09-86AA-BB8E7FF8CC31}" type="datetimeFigureOut">
              <a:rPr lang="en-US"/>
              <a:pPr>
                <a:defRPr/>
              </a:pPr>
              <a:t>9/15/2013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C16FDDA-06C3-4D5F-BDA6-2F5D27BCDB1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52B31B0-6AF6-4A49-B761-BEE3C7FAE85E}" type="datetimeFigureOut">
              <a:rPr lang="en-US"/>
              <a:pPr>
                <a:defRPr/>
              </a:pPr>
              <a:t>9/15/2013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D15447F-EE76-4EA9-86BF-77232BD6541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p>
        </p:txBody>
      </p:sp>
      <p:sp>
        <p:nvSpPr>
          <p:cNvPr id="5" name="Rectangle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20A192EF-1CD5-4E2E-B2AD-B4F15D851DF5}" type="slidenum">
              <a:rPr lang="en-US"/>
              <a:pPr>
                <a:defRPr/>
              </a:pPr>
              <a:t>‹#›</a:t>
            </a:fld>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8D3E3EF9-E0CE-41C1-80A0-A36262C56B3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0BEF48-C9B6-4C43-BD2E-B639F81D3847}" type="datetimeFigureOut">
              <a:rPr lang="en-US"/>
              <a:pPr>
                <a:defRPr/>
              </a:pPr>
              <a:t>9/15/2013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7A37B4-2D9F-4350-998C-62E2ED9E8CB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CAAD53-158E-46EC-AFE3-4C72FD1C9AAD}" type="datetimeFigureOut">
              <a:rPr lang="en-US"/>
              <a:pPr>
                <a:defRPr/>
              </a:pPr>
              <a:t>9/15/2013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755407-1B07-4DDE-8329-9B34FB4CE0E8}"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B61DAA-2F0B-491E-BA0D-F9D628F9D65A}" type="datetimeFigureOut">
              <a:rPr lang="en-US"/>
              <a:pPr>
                <a:defRPr/>
              </a:pPr>
              <a:t>9/15/2013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40624D-FD81-4071-9897-9C9DDFED6EF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2575E1-9CEC-42F4-820F-3B17D42E4089}" type="datetimeFigureOut">
              <a:rPr lang="en-US"/>
              <a:pPr>
                <a:defRPr/>
              </a:pPr>
              <a:t>9/15/2013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74A292-2D98-48D0-A4D6-27CDD6818CB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2951165" y="1720851"/>
            <a:ext cx="5888037" cy="1171575"/>
          </a:xfrm>
        </p:spPr>
        <p:txBody>
          <a:bodyPr/>
          <a:lstStyle>
            <a:lvl1pPr>
              <a:defRPr sz="4000"/>
            </a:lvl1pPr>
          </a:lstStyle>
          <a:p>
            <a:r>
              <a:rPr lang="en-US"/>
              <a:t>Click to edit Master title style</a:t>
            </a:r>
          </a:p>
        </p:txBody>
      </p:sp>
      <p:sp>
        <p:nvSpPr>
          <p:cNvPr id="142339" name="Rectangle 3"/>
          <p:cNvSpPr>
            <a:spLocks noGrp="1" noChangeArrowheads="1"/>
          </p:cNvSpPr>
          <p:nvPr>
            <p:ph type="subTitle" idx="1"/>
          </p:nvPr>
        </p:nvSpPr>
        <p:spPr>
          <a:xfrm>
            <a:off x="2971800" y="3167065"/>
            <a:ext cx="5867400" cy="827087"/>
          </a:xfrm>
        </p:spPr>
        <p:txBody>
          <a:bodyPr/>
          <a:lstStyle>
            <a:lvl1pPr marL="0" indent="0" algn="r">
              <a:buFontTx/>
              <a:buNone/>
              <a:defRPr/>
            </a:lvl1pPr>
          </a:lstStyle>
          <a:p>
            <a:r>
              <a:rPr lang="en-US"/>
              <a:t>Click to edit Master subtitle style</a:t>
            </a:r>
          </a:p>
        </p:txBody>
      </p:sp>
    </p:spTree>
    <p:extLst>
      <p:ext uri="{BB962C8B-B14F-4D97-AF65-F5344CB8AC3E}">
        <p14:creationId xmlns:p14="http://schemas.microsoft.com/office/powerpoint/2010/main" val="2741162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20A192EF-1CD5-4E2E-B2AD-B4F15D851DF5}"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8D3E3EF9-E0CE-41C1-80A0-A36262C56B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59875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28161482-4A6B-4E68-9978-01996C86B6FB}"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DEE085C4-5D86-4A5C-A7BE-6AFE5C4106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44510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376364"/>
            <a:ext cx="3581400" cy="4719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376364"/>
            <a:ext cx="3581400" cy="4719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12469EE3-F873-43FE-9B95-E1E816A9A0B3}" type="slidenum">
              <a:rPr lang="en-US">
                <a:solidFill>
                  <a:srgbClr val="000000"/>
                </a:solidFill>
              </a:rPr>
              <a:pPr>
                <a:defRPr/>
              </a:pPr>
              <a:t>‹#›</a:t>
            </a:fld>
            <a:endParaRPr lang="en-US">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0AEFB679-338A-4B72-8EC4-8AB7330795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5063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E451B3C5-75A3-45A1-9817-093DF2589BEE}" type="slidenum">
              <a:rPr lang="en-US">
                <a:solidFill>
                  <a:srgbClr val="000000"/>
                </a:solidFill>
              </a:rPr>
              <a:pPr>
                <a:defRPr/>
              </a:pPr>
              <a:t>‹#›</a:t>
            </a:fld>
            <a:endParaRPr lang="en-US">
              <a:solidFill>
                <a:srgbClr val="000000"/>
              </a:solidFill>
            </a:endParaRPr>
          </a:p>
        </p:txBody>
      </p:sp>
      <p:sp>
        <p:nvSpPr>
          <p:cNvPr id="9" name="Rectangle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769889A8-4F57-4BFB-A5CE-C3BB1831AF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02232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BD0AE2CC-2019-4919-9569-B34A6BA8839B}"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AC1C060A-34A0-4607-B5F7-73DF06C648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0016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p>
        </p:txBody>
      </p:sp>
      <p:sp>
        <p:nvSpPr>
          <p:cNvPr id="5" name="Rectangle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28161482-4A6B-4E68-9978-01996C86B6FB}" type="slidenum">
              <a:rPr lang="en-US"/>
              <a:pPr>
                <a:defRPr/>
              </a:pPr>
              <a:t>‹#›</a:t>
            </a:fld>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DEE085C4-5D86-4A5C-A7BE-6AFE5C41065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E39E51D5-F084-46DD-8A4B-114DFA1C16E6}" type="slidenum">
              <a:rPr lang="en-US">
                <a:solidFill>
                  <a:srgbClr val="000000"/>
                </a:solidFill>
              </a:rPr>
              <a:pPr>
                <a:defRPr/>
              </a:pPr>
              <a:t>‹#›</a:t>
            </a:fld>
            <a:endParaRPr lang="en-US">
              <a:solidFill>
                <a:srgbClr val="000000"/>
              </a:solidFill>
            </a:endParaRPr>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662A241E-D2EC-40A0-A366-EEE2BE2728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07835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18A43FD0-BE69-434F-BE6C-7A3907CA71E6}" type="slidenum">
              <a:rPr lang="en-US">
                <a:solidFill>
                  <a:srgbClr val="000000"/>
                </a:solidFill>
              </a:rPr>
              <a:pPr>
                <a:defRPr/>
              </a:pPr>
              <a:t>‹#›</a:t>
            </a:fld>
            <a:endParaRPr lang="en-US">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794F921B-1F7C-4541-BA17-303ADF97E7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4743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F01DE0E4-A09E-42B8-80B6-861D0185E15F}" type="slidenum">
              <a:rPr lang="en-US">
                <a:solidFill>
                  <a:srgbClr val="000000"/>
                </a:solidFill>
              </a:rPr>
              <a:pPr>
                <a:defRPr/>
              </a:pPr>
              <a:t>‹#›</a:t>
            </a:fld>
            <a:endParaRPr lang="en-US">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6319F0E1-D429-4075-8A7D-C1F5AA3958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45149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E312D92C-B005-404F-B3B3-49E4C434E9BF}"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9177DBFB-DD71-404C-90FF-D66BAFE486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88472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2615" y="68263"/>
            <a:ext cx="1830387" cy="60277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1452" y="68263"/>
            <a:ext cx="5338763" cy="60277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26D562CD-7C16-4BB3-BEC7-7BE8A2F40865}"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8F003660-A6BC-483F-881C-27A0463054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40892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49"/>
            <a:ext cx="8382000" cy="1162051"/>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1"/>
            <a:ext cx="8382000" cy="2544763"/>
          </a:xfrm>
        </p:spPr>
        <p:txBody>
          <a:bodyPr/>
          <a:lstStyle/>
          <a:p>
            <a:endParaRPr lang="en-US" dirty="0"/>
          </a:p>
        </p:txBody>
      </p:sp>
    </p:spTree>
    <p:extLst>
      <p:ext uri="{BB962C8B-B14F-4D97-AF65-F5344CB8AC3E}">
        <p14:creationId xmlns:p14="http://schemas.microsoft.com/office/powerpoint/2010/main" val="22716291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eaLnBrk="0" hangingPunct="0">
              <a:defRPr/>
            </a:pPr>
            <a:endParaRPr lang="en-US" sz="2400" b="1">
              <a:solidFill>
                <a:srgbClr val="FFFFFF"/>
              </a:solidFill>
              <a:cs typeface="+mn-cs"/>
            </a:endParaRPr>
          </a:p>
        </p:txBody>
      </p:sp>
      <p:sp>
        <p:nvSpPr>
          <p:cNvPr id="5" name="Freeform 3"/>
          <p:cNvSpPr>
            <a:spLocks/>
          </p:cNvSpPr>
          <p:nvPr/>
        </p:nvSpPr>
        <p:spPr bwMode="white">
          <a:xfrm>
            <a:off x="-9525" y="4489458"/>
            <a:ext cx="5754688" cy="2368551"/>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eaLnBrk="0" hangingPunct="0">
              <a:defRPr/>
            </a:pPr>
            <a:endParaRPr lang="en-US" sz="2400" b="1">
              <a:solidFill>
                <a:srgbClr val="FFFFFF"/>
              </a:solidFill>
              <a:cs typeface="+mn-cs"/>
            </a:endParaRPr>
          </a:p>
        </p:txBody>
      </p:sp>
      <p:sp>
        <p:nvSpPr>
          <p:cNvPr id="6" name="Freeform 4"/>
          <p:cNvSpPr>
            <a:spLocks/>
          </p:cNvSpPr>
          <p:nvPr/>
        </p:nvSpPr>
        <p:spPr bwMode="white">
          <a:xfrm>
            <a:off x="11" y="381794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7" name="Freeform 5"/>
          <p:cNvSpPr>
            <a:spLocks/>
          </p:cNvSpPr>
          <p:nvPr/>
        </p:nvSpPr>
        <p:spPr bwMode="white">
          <a:xfrm>
            <a:off x="0" y="3146425"/>
            <a:ext cx="9144000" cy="3690939"/>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8" name="Freeform 6"/>
          <p:cNvSpPr>
            <a:spLocks/>
          </p:cNvSpPr>
          <p:nvPr/>
        </p:nvSpPr>
        <p:spPr bwMode="white">
          <a:xfrm>
            <a:off x="0" y="2460625"/>
            <a:ext cx="9144000" cy="2497139"/>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9" name="Freeform 7"/>
          <p:cNvSpPr>
            <a:spLocks/>
          </p:cNvSpPr>
          <p:nvPr/>
        </p:nvSpPr>
        <p:spPr bwMode="white">
          <a:xfrm>
            <a:off x="0" y="1793877"/>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10" name="Freeform 8"/>
          <p:cNvSpPr>
            <a:spLocks/>
          </p:cNvSpPr>
          <p:nvPr/>
        </p:nvSpPr>
        <p:spPr bwMode="white">
          <a:xfrm>
            <a:off x="0" y="-20636"/>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11" name="Freeform 9"/>
          <p:cNvSpPr>
            <a:spLocks/>
          </p:cNvSpPr>
          <p:nvPr/>
        </p:nvSpPr>
        <p:spPr bwMode="white">
          <a:xfrm>
            <a:off x="0" y="-20637"/>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12" name="Freeform 10"/>
          <p:cNvSpPr>
            <a:spLocks/>
          </p:cNvSpPr>
          <p:nvPr/>
        </p:nvSpPr>
        <p:spPr bwMode="white">
          <a:xfrm>
            <a:off x="0" y="-20639"/>
            <a:ext cx="4578350" cy="454027"/>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239627" name="Rectangle 1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3962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p:txBody>
          <a:bodyPr/>
          <a:lstStyle>
            <a:lvl1pPr>
              <a:defRPr/>
            </a:lvl1pPr>
          </a:lstStyle>
          <a:p>
            <a:pPr>
              <a:defRPr/>
            </a:pPr>
            <a:fld id="{70100875-731C-4769-B502-48A86B4818A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144956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p:txBody>
          <a:bodyPr/>
          <a:lstStyle>
            <a:lvl1pPr>
              <a:defRPr/>
            </a:lvl1pPr>
          </a:lstStyle>
          <a:p>
            <a:pPr>
              <a:defRPr/>
            </a:pPr>
            <a:fld id="{972E87DD-FBA0-42C6-9292-A43E3D49322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259708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p:txBody>
          <a:bodyPr/>
          <a:lstStyle>
            <a:lvl1pPr>
              <a:defRPr/>
            </a:lvl1pPr>
          </a:lstStyle>
          <a:p>
            <a:pPr>
              <a:defRPr/>
            </a:pPr>
            <a:fld id="{192D2FD9-39BD-4E3F-A1D6-81C0AB5FFF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21434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15"/>
          <p:cNvSpPr>
            <a:spLocks noGrp="1" noChangeArrowheads="1"/>
          </p:cNvSpPr>
          <p:nvPr>
            <p:ph type="sldNum" sz="quarter" idx="12"/>
          </p:nvPr>
        </p:nvSpPr>
        <p:spPr/>
        <p:txBody>
          <a:bodyPr/>
          <a:lstStyle>
            <a:lvl1pPr>
              <a:defRPr/>
            </a:lvl1pPr>
          </a:lstStyle>
          <a:p>
            <a:pPr>
              <a:defRPr/>
            </a:pPr>
            <a:fld id="{FCD4EE4A-9B77-4A0D-B48A-7BEDAFF4C17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61855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376363"/>
            <a:ext cx="3581400" cy="4719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376363"/>
            <a:ext cx="3581400" cy="4719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p>
        </p:txBody>
      </p:sp>
      <p:sp>
        <p:nvSpPr>
          <p:cNvPr id="6" name="Footer Placeholder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12469EE3-F873-43FE-9B95-E1E816A9A0B3}" type="slidenum">
              <a:rPr lang="en-US"/>
              <a:pPr>
                <a:defRPr/>
              </a:pPr>
              <a:t>‹#›</a:t>
            </a:fld>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0AEFB679-338A-4B72-8EC4-8AB7330795C1}"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15"/>
          <p:cNvSpPr>
            <a:spLocks noGrp="1" noChangeArrowheads="1"/>
          </p:cNvSpPr>
          <p:nvPr>
            <p:ph type="sldNum" sz="quarter" idx="12"/>
          </p:nvPr>
        </p:nvSpPr>
        <p:spPr/>
        <p:txBody>
          <a:bodyPr/>
          <a:lstStyle>
            <a:lvl1pPr>
              <a:defRPr/>
            </a:lvl1pPr>
          </a:lstStyle>
          <a:p>
            <a:pPr>
              <a:defRPr/>
            </a:pPr>
            <a:fld id="{EB905942-642E-4896-876F-B8270C463A9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64319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5" name="Rectangle 15"/>
          <p:cNvSpPr>
            <a:spLocks noGrp="1" noChangeArrowheads="1"/>
          </p:cNvSpPr>
          <p:nvPr>
            <p:ph type="sldNum" sz="quarter" idx="12"/>
          </p:nvPr>
        </p:nvSpPr>
        <p:spPr/>
        <p:txBody>
          <a:bodyPr/>
          <a:lstStyle>
            <a:lvl1pPr>
              <a:defRPr/>
            </a:lvl1pPr>
          </a:lstStyle>
          <a:p>
            <a:pPr>
              <a:defRPr/>
            </a:pPr>
            <a:fld id="{A33CBCC1-F257-4EBF-85FC-1C306B30DBC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398003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 name="Rectangle 15"/>
          <p:cNvSpPr>
            <a:spLocks noGrp="1" noChangeArrowheads="1"/>
          </p:cNvSpPr>
          <p:nvPr>
            <p:ph type="sldNum" sz="quarter" idx="12"/>
          </p:nvPr>
        </p:nvSpPr>
        <p:spPr/>
        <p:txBody>
          <a:bodyPr/>
          <a:lstStyle>
            <a:lvl1pPr>
              <a:defRPr/>
            </a:lvl1pPr>
          </a:lstStyle>
          <a:p>
            <a:pPr>
              <a:defRPr/>
            </a:pPr>
            <a:fld id="{D280543B-4B73-408B-B2C1-351B1A86D5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78136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15"/>
          <p:cNvSpPr>
            <a:spLocks noGrp="1" noChangeArrowheads="1"/>
          </p:cNvSpPr>
          <p:nvPr>
            <p:ph type="sldNum" sz="quarter" idx="12"/>
          </p:nvPr>
        </p:nvSpPr>
        <p:spPr/>
        <p:txBody>
          <a:bodyPr/>
          <a:lstStyle>
            <a:lvl1pPr>
              <a:defRPr/>
            </a:lvl1pPr>
          </a:lstStyle>
          <a:p>
            <a:pPr>
              <a:defRPr/>
            </a:pPr>
            <a:fld id="{CE668EAE-CFF5-4474-B8A7-19614600A6E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10480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6"/>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15"/>
          <p:cNvSpPr>
            <a:spLocks noGrp="1" noChangeArrowheads="1"/>
          </p:cNvSpPr>
          <p:nvPr>
            <p:ph type="sldNum" sz="quarter" idx="12"/>
          </p:nvPr>
        </p:nvSpPr>
        <p:spPr/>
        <p:txBody>
          <a:bodyPr/>
          <a:lstStyle>
            <a:lvl1pPr>
              <a:defRPr/>
            </a:lvl1pPr>
          </a:lstStyle>
          <a:p>
            <a:pPr>
              <a:defRPr/>
            </a:pPr>
            <a:fld id="{0A6D5DB9-25BB-4832-A6D9-59ECE4E496D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70298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p:txBody>
          <a:bodyPr/>
          <a:lstStyle>
            <a:lvl1pPr>
              <a:defRPr/>
            </a:lvl1pPr>
          </a:lstStyle>
          <a:p>
            <a:pPr>
              <a:defRPr/>
            </a:pPr>
            <a:fld id="{8D47B9FE-BBD7-489D-AC54-F67052D216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99165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p:txBody>
          <a:bodyPr/>
          <a:lstStyle>
            <a:lvl1pPr>
              <a:defRPr/>
            </a:lvl1pPr>
          </a:lstStyle>
          <a:p>
            <a:pPr>
              <a:defRPr/>
            </a:pPr>
            <a:fld id="{6311152A-E9AA-486F-AF52-B198A630898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63830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eaLnBrk="0" hangingPunct="0">
              <a:defRPr/>
            </a:pPr>
            <a:endParaRPr lang="en-US" sz="2400" b="1">
              <a:solidFill>
                <a:srgbClr val="FFFFFF"/>
              </a:solidFill>
              <a:cs typeface="+mn-cs"/>
            </a:endParaRPr>
          </a:p>
        </p:txBody>
      </p:sp>
      <p:sp>
        <p:nvSpPr>
          <p:cNvPr id="5" name="Freeform 3"/>
          <p:cNvSpPr>
            <a:spLocks/>
          </p:cNvSpPr>
          <p:nvPr/>
        </p:nvSpPr>
        <p:spPr bwMode="white">
          <a:xfrm>
            <a:off x="-9525" y="4489453"/>
            <a:ext cx="5754688" cy="2368551"/>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eaLnBrk="0" hangingPunct="0">
              <a:defRPr/>
            </a:pPr>
            <a:endParaRPr lang="en-US" sz="2400" b="1">
              <a:solidFill>
                <a:srgbClr val="FFFFFF"/>
              </a:solidFill>
              <a:cs typeface="+mn-cs"/>
            </a:endParaRPr>
          </a:p>
        </p:txBody>
      </p:sp>
      <p:sp>
        <p:nvSpPr>
          <p:cNvPr id="6" name="Freeform 4"/>
          <p:cNvSpPr>
            <a:spLocks/>
          </p:cNvSpPr>
          <p:nvPr/>
        </p:nvSpPr>
        <p:spPr bwMode="white">
          <a:xfrm>
            <a:off x="3" y="3817942"/>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7" name="Freeform 5"/>
          <p:cNvSpPr>
            <a:spLocks/>
          </p:cNvSpPr>
          <p:nvPr/>
        </p:nvSpPr>
        <p:spPr bwMode="white">
          <a:xfrm>
            <a:off x="0" y="3146425"/>
            <a:ext cx="9144000" cy="3690939"/>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8" name="Freeform 6"/>
          <p:cNvSpPr>
            <a:spLocks/>
          </p:cNvSpPr>
          <p:nvPr/>
        </p:nvSpPr>
        <p:spPr bwMode="white">
          <a:xfrm>
            <a:off x="0" y="2460625"/>
            <a:ext cx="9144000" cy="2497139"/>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9" name="Freeform 7"/>
          <p:cNvSpPr>
            <a:spLocks/>
          </p:cNvSpPr>
          <p:nvPr/>
        </p:nvSpPr>
        <p:spPr bwMode="white">
          <a:xfrm>
            <a:off x="0" y="1793877"/>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10" name="Freeform 8"/>
          <p:cNvSpPr>
            <a:spLocks/>
          </p:cNvSpPr>
          <p:nvPr/>
        </p:nvSpPr>
        <p:spPr bwMode="white">
          <a:xfrm>
            <a:off x="0" y="-20636"/>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11" name="Freeform 9"/>
          <p:cNvSpPr>
            <a:spLocks/>
          </p:cNvSpPr>
          <p:nvPr/>
        </p:nvSpPr>
        <p:spPr bwMode="white">
          <a:xfrm>
            <a:off x="0" y="-20637"/>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12" name="Freeform 10"/>
          <p:cNvSpPr>
            <a:spLocks/>
          </p:cNvSpPr>
          <p:nvPr/>
        </p:nvSpPr>
        <p:spPr bwMode="white">
          <a:xfrm>
            <a:off x="0" y="-20639"/>
            <a:ext cx="4578350" cy="454027"/>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239627" name="Rectangle 1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3962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p:txBody>
          <a:bodyPr/>
          <a:lstStyle>
            <a:lvl1pPr>
              <a:defRPr/>
            </a:lvl1pPr>
          </a:lstStyle>
          <a:p>
            <a:pPr>
              <a:defRPr/>
            </a:pPr>
            <a:fld id="{BE4B1785-A354-444F-B3CC-B9A83CAB220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78529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p:txBody>
          <a:bodyPr/>
          <a:lstStyle>
            <a:lvl1pPr>
              <a:defRPr/>
            </a:lvl1pPr>
          </a:lstStyle>
          <a:p>
            <a:pPr>
              <a:defRPr/>
            </a:pPr>
            <a:fld id="{137EA19D-973A-4682-A95C-910099425B8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00540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p:txBody>
          <a:bodyPr/>
          <a:lstStyle>
            <a:lvl1pPr>
              <a:defRPr/>
            </a:lvl1pPr>
          </a:lstStyle>
          <a:p>
            <a:pPr>
              <a:defRPr/>
            </a:pPr>
            <a:fld id="{CD3EE90B-0360-4F4F-AF6A-FE376126785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459137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p>
        </p:txBody>
      </p:sp>
      <p:sp>
        <p:nvSpPr>
          <p:cNvPr id="8" name="Rectangle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E451B3C5-75A3-45A1-9817-093DF2589BEE}" type="slidenum">
              <a:rPr lang="en-US"/>
              <a:pPr>
                <a:defRPr/>
              </a:pPr>
              <a:t>‹#›</a:t>
            </a:fld>
            <a:endParaRPr lang="en-US"/>
          </a:p>
        </p:txBody>
      </p:sp>
      <p:sp>
        <p:nvSpPr>
          <p:cNvPr id="9" name="Rectangle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769889A8-4F57-4BFB-A5CE-C3BB1831AFA1}"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15"/>
          <p:cNvSpPr>
            <a:spLocks noGrp="1" noChangeArrowheads="1"/>
          </p:cNvSpPr>
          <p:nvPr>
            <p:ph type="sldNum" sz="quarter" idx="12"/>
          </p:nvPr>
        </p:nvSpPr>
        <p:spPr/>
        <p:txBody>
          <a:bodyPr/>
          <a:lstStyle>
            <a:lvl1pPr>
              <a:defRPr/>
            </a:lvl1pPr>
          </a:lstStyle>
          <a:p>
            <a:pPr>
              <a:defRPr/>
            </a:pPr>
            <a:fld id="{4B53FC98-717E-46B4-9E38-D1E22C5F4C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746795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15"/>
          <p:cNvSpPr>
            <a:spLocks noGrp="1" noChangeArrowheads="1"/>
          </p:cNvSpPr>
          <p:nvPr>
            <p:ph type="sldNum" sz="quarter" idx="12"/>
          </p:nvPr>
        </p:nvSpPr>
        <p:spPr/>
        <p:txBody>
          <a:bodyPr/>
          <a:lstStyle>
            <a:lvl1pPr>
              <a:defRPr/>
            </a:lvl1pPr>
          </a:lstStyle>
          <a:p>
            <a:pPr>
              <a:defRPr/>
            </a:pPr>
            <a:fld id="{01A0860E-D77C-4AAC-9FEF-7C4DADAED6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27469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5" name="Rectangle 15"/>
          <p:cNvSpPr>
            <a:spLocks noGrp="1" noChangeArrowheads="1"/>
          </p:cNvSpPr>
          <p:nvPr>
            <p:ph type="sldNum" sz="quarter" idx="12"/>
          </p:nvPr>
        </p:nvSpPr>
        <p:spPr/>
        <p:txBody>
          <a:bodyPr/>
          <a:lstStyle>
            <a:lvl1pPr>
              <a:defRPr/>
            </a:lvl1pPr>
          </a:lstStyle>
          <a:p>
            <a:pPr>
              <a:defRPr/>
            </a:pPr>
            <a:fld id="{137DF7F9-E923-444A-BDD4-C8482C69F0B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66597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 name="Rectangle 15"/>
          <p:cNvSpPr>
            <a:spLocks noGrp="1" noChangeArrowheads="1"/>
          </p:cNvSpPr>
          <p:nvPr>
            <p:ph type="sldNum" sz="quarter" idx="12"/>
          </p:nvPr>
        </p:nvSpPr>
        <p:spPr/>
        <p:txBody>
          <a:bodyPr/>
          <a:lstStyle>
            <a:lvl1pPr>
              <a:defRPr/>
            </a:lvl1pPr>
          </a:lstStyle>
          <a:p>
            <a:pPr>
              <a:defRPr/>
            </a:pPr>
            <a:fld id="{4DF7E2E0-3B64-4F6B-AC53-610726212D2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20630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15"/>
          <p:cNvSpPr>
            <a:spLocks noGrp="1" noChangeArrowheads="1"/>
          </p:cNvSpPr>
          <p:nvPr>
            <p:ph type="sldNum" sz="quarter" idx="12"/>
          </p:nvPr>
        </p:nvSpPr>
        <p:spPr/>
        <p:txBody>
          <a:bodyPr/>
          <a:lstStyle>
            <a:lvl1pPr>
              <a:defRPr/>
            </a:lvl1pPr>
          </a:lstStyle>
          <a:p>
            <a:pPr>
              <a:defRPr/>
            </a:pPr>
            <a:fld id="{BD15FCC9-8138-4CA4-802F-518D80E811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28305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15"/>
          <p:cNvSpPr>
            <a:spLocks noGrp="1" noChangeArrowheads="1"/>
          </p:cNvSpPr>
          <p:nvPr>
            <p:ph type="sldNum" sz="quarter" idx="12"/>
          </p:nvPr>
        </p:nvSpPr>
        <p:spPr/>
        <p:txBody>
          <a:bodyPr/>
          <a:lstStyle>
            <a:lvl1pPr>
              <a:defRPr/>
            </a:lvl1pPr>
          </a:lstStyle>
          <a:p>
            <a:pPr>
              <a:defRPr/>
            </a:pPr>
            <a:fld id="{D3561FDE-1194-4B07-B4D3-9813CBCC1A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80277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p:txBody>
          <a:bodyPr/>
          <a:lstStyle>
            <a:lvl1pPr>
              <a:defRPr/>
            </a:lvl1pPr>
          </a:lstStyle>
          <a:p>
            <a:pPr>
              <a:defRPr/>
            </a:pPr>
            <a:fld id="{007DE8F3-6DB0-4CA7-9A4D-B0AA37A773A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26196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p:txBody>
          <a:bodyPr/>
          <a:lstStyle>
            <a:lvl1pPr>
              <a:defRPr/>
            </a:lvl1pPr>
          </a:lstStyle>
          <a:p>
            <a:pPr>
              <a:defRPr/>
            </a:pPr>
            <a:fld id="{95FEB4EF-76D3-49BC-ACE7-FD04712FAC6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06573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p>
        </p:txBody>
      </p:sp>
      <p:sp>
        <p:nvSpPr>
          <p:cNvPr id="4" name="Rectangle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BD0AE2CC-2019-4919-9569-B34A6BA8839B}" type="slidenum">
              <a:rPr lang="en-US"/>
              <a:pPr>
                <a:defRPr/>
              </a:pPr>
              <a:t>‹#›</a:t>
            </a:fld>
            <a:endParaRPr lang="en-US"/>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AC1C060A-34A0-4607-B5F7-73DF06C648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p>
        </p:txBody>
      </p:sp>
      <p:sp>
        <p:nvSpPr>
          <p:cNvPr id="3" name="Rectangle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E39E51D5-F084-46DD-8A4B-114DFA1C16E6}" type="slidenum">
              <a:rPr lang="en-US"/>
              <a:pPr>
                <a:defRPr/>
              </a:pPr>
              <a:t>‹#›</a:t>
            </a:fld>
            <a:endParaRPr lang="en-US"/>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662A241E-D2EC-40A0-A366-EEE2BE2728C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p>
        </p:txBody>
      </p:sp>
      <p:sp>
        <p:nvSpPr>
          <p:cNvPr id="6" name="Footer Placeholder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18A43FD0-BE69-434F-BE6C-7A3907CA71E6}" type="slidenum">
              <a:rPr lang="en-US"/>
              <a:pPr>
                <a:defRPr/>
              </a:pPr>
              <a:t>‹#›</a:t>
            </a:fld>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794F921B-1F7C-4541-BA17-303ADF97E7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p>
        </p:txBody>
      </p:sp>
      <p:sp>
        <p:nvSpPr>
          <p:cNvPr id="6" name="Footer Placeholder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F01DE0E4-A09E-42B8-80B6-861D0185E15F}" type="slidenum">
              <a:rPr lang="en-US"/>
              <a:pPr>
                <a:defRPr/>
              </a:pPr>
              <a:t>‹#›</a:t>
            </a:fld>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6319F0E1-D429-4075-8A7D-C1F5AA39580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441450" y="68263"/>
            <a:ext cx="7321550" cy="827087"/>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447800" y="1376363"/>
            <a:ext cx="7315200" cy="4719637"/>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179"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Lst>
  <p:hf sldNum="0" hd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cs typeface="Arial" charset="0"/>
        </a:defRPr>
      </a:lvl2pPr>
      <a:lvl3pPr algn="l" rtl="0" eaLnBrk="0" fontAlgn="base" hangingPunct="0">
        <a:spcBef>
          <a:spcPct val="0"/>
        </a:spcBef>
        <a:spcAft>
          <a:spcPct val="0"/>
        </a:spcAft>
        <a:defRPr sz="3600" b="1">
          <a:solidFill>
            <a:schemeClr val="tx2"/>
          </a:solidFill>
          <a:latin typeface="Arial" charset="0"/>
          <a:cs typeface="Arial" charset="0"/>
        </a:defRPr>
      </a:lvl3pPr>
      <a:lvl4pPr algn="l" rtl="0" eaLnBrk="0" fontAlgn="base" hangingPunct="0">
        <a:spcBef>
          <a:spcPct val="0"/>
        </a:spcBef>
        <a:spcAft>
          <a:spcPct val="0"/>
        </a:spcAft>
        <a:defRPr sz="3600" b="1">
          <a:solidFill>
            <a:schemeClr val="tx2"/>
          </a:solidFill>
          <a:latin typeface="Arial" charset="0"/>
          <a:cs typeface="Arial" charset="0"/>
        </a:defRPr>
      </a:lvl4pPr>
      <a:lvl5pPr algn="l" rtl="0" eaLnBrk="0" fontAlgn="base" hangingPunct="0">
        <a:spcBef>
          <a:spcPct val="0"/>
        </a:spcBef>
        <a:spcAft>
          <a:spcPct val="0"/>
        </a:spcAft>
        <a:defRPr sz="3600" b="1">
          <a:solidFill>
            <a:schemeClr val="tx2"/>
          </a:solidFill>
          <a:latin typeface="Arial" charset="0"/>
          <a:cs typeface="Arial" charset="0"/>
        </a:defRPr>
      </a:lvl5pPr>
      <a:lvl6pPr marL="457200" algn="l" rtl="0" fontAlgn="base">
        <a:spcBef>
          <a:spcPct val="0"/>
        </a:spcBef>
        <a:spcAft>
          <a:spcPct val="0"/>
        </a:spcAft>
        <a:defRPr sz="3600" b="1">
          <a:solidFill>
            <a:schemeClr val="tx2"/>
          </a:solidFill>
          <a:latin typeface="Arial" charset="0"/>
          <a:cs typeface="Arial" charset="0"/>
        </a:defRPr>
      </a:lvl6pPr>
      <a:lvl7pPr marL="914400" algn="l" rtl="0" fontAlgn="base">
        <a:spcBef>
          <a:spcPct val="0"/>
        </a:spcBef>
        <a:spcAft>
          <a:spcPct val="0"/>
        </a:spcAft>
        <a:defRPr sz="3600" b="1">
          <a:solidFill>
            <a:schemeClr val="tx2"/>
          </a:solidFill>
          <a:latin typeface="Arial" charset="0"/>
          <a:cs typeface="Arial" charset="0"/>
        </a:defRPr>
      </a:lvl7pPr>
      <a:lvl8pPr marL="1371600" algn="l" rtl="0" fontAlgn="base">
        <a:spcBef>
          <a:spcPct val="0"/>
        </a:spcBef>
        <a:spcAft>
          <a:spcPct val="0"/>
        </a:spcAft>
        <a:defRPr sz="3600" b="1">
          <a:solidFill>
            <a:schemeClr val="tx2"/>
          </a:solidFill>
          <a:latin typeface="Arial" charset="0"/>
          <a:cs typeface="Arial" charset="0"/>
        </a:defRPr>
      </a:lvl8pPr>
      <a:lvl9pPr marL="1828800" algn="l" rtl="0" fontAlgn="base">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SzPct val="130000"/>
        <a:buChar char="•"/>
        <a:defRPr sz="33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Wingdings" pitchFamily="2" charset="2"/>
        <a:buChar char="q"/>
        <a:defRPr sz="2900">
          <a:solidFill>
            <a:schemeClr val="tx1"/>
          </a:solidFill>
          <a:latin typeface="+mn-lt"/>
          <a:cs typeface="+mn-cs"/>
        </a:defRPr>
      </a:lvl2pPr>
      <a:lvl3pPr marL="1143000" indent="-228600" algn="l" rtl="0" eaLnBrk="0" fontAlgn="base" hangingPunct="0">
        <a:spcBef>
          <a:spcPct val="20000"/>
        </a:spcBef>
        <a:spcAft>
          <a:spcPct val="0"/>
        </a:spcAft>
        <a:buSzPct val="85000"/>
        <a:buChar char="o"/>
        <a:defRPr sz="26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25D26DBC-CDD4-4AC4-8909-52EE43ADC087}" type="datetimeFigureOut">
              <a:rPr lang="en-US"/>
              <a:pPr>
                <a:defRPr/>
              </a:pPr>
              <a:t>9/15/2013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048F43AE-D595-45DE-AC41-7DEB7681CA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441450" y="68265"/>
            <a:ext cx="7321550" cy="827087"/>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447800" y="1376364"/>
            <a:ext cx="7315200" cy="4719637"/>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786710752"/>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 id="2147484214" r:id="rId12"/>
  </p:sldLayoutIdLst>
  <p:hf sldNum="0" hd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cs typeface="Arial" charset="0"/>
        </a:defRPr>
      </a:lvl2pPr>
      <a:lvl3pPr algn="l" rtl="0" eaLnBrk="0" fontAlgn="base" hangingPunct="0">
        <a:spcBef>
          <a:spcPct val="0"/>
        </a:spcBef>
        <a:spcAft>
          <a:spcPct val="0"/>
        </a:spcAft>
        <a:defRPr sz="3600" b="1">
          <a:solidFill>
            <a:schemeClr val="tx2"/>
          </a:solidFill>
          <a:latin typeface="Arial" charset="0"/>
          <a:cs typeface="Arial" charset="0"/>
        </a:defRPr>
      </a:lvl3pPr>
      <a:lvl4pPr algn="l" rtl="0" eaLnBrk="0" fontAlgn="base" hangingPunct="0">
        <a:spcBef>
          <a:spcPct val="0"/>
        </a:spcBef>
        <a:spcAft>
          <a:spcPct val="0"/>
        </a:spcAft>
        <a:defRPr sz="3600" b="1">
          <a:solidFill>
            <a:schemeClr val="tx2"/>
          </a:solidFill>
          <a:latin typeface="Arial" charset="0"/>
          <a:cs typeface="Arial" charset="0"/>
        </a:defRPr>
      </a:lvl4pPr>
      <a:lvl5pPr algn="l" rtl="0" eaLnBrk="0" fontAlgn="base" hangingPunct="0">
        <a:spcBef>
          <a:spcPct val="0"/>
        </a:spcBef>
        <a:spcAft>
          <a:spcPct val="0"/>
        </a:spcAft>
        <a:defRPr sz="3600" b="1">
          <a:solidFill>
            <a:schemeClr val="tx2"/>
          </a:solidFill>
          <a:latin typeface="Arial" charset="0"/>
          <a:cs typeface="Arial" charset="0"/>
        </a:defRPr>
      </a:lvl5pPr>
      <a:lvl6pPr marL="457200" algn="l" rtl="0" fontAlgn="base">
        <a:spcBef>
          <a:spcPct val="0"/>
        </a:spcBef>
        <a:spcAft>
          <a:spcPct val="0"/>
        </a:spcAft>
        <a:defRPr sz="3600" b="1">
          <a:solidFill>
            <a:schemeClr val="tx2"/>
          </a:solidFill>
          <a:latin typeface="Arial" charset="0"/>
          <a:cs typeface="Arial" charset="0"/>
        </a:defRPr>
      </a:lvl6pPr>
      <a:lvl7pPr marL="914400" algn="l" rtl="0" fontAlgn="base">
        <a:spcBef>
          <a:spcPct val="0"/>
        </a:spcBef>
        <a:spcAft>
          <a:spcPct val="0"/>
        </a:spcAft>
        <a:defRPr sz="3600" b="1">
          <a:solidFill>
            <a:schemeClr val="tx2"/>
          </a:solidFill>
          <a:latin typeface="Arial" charset="0"/>
          <a:cs typeface="Arial" charset="0"/>
        </a:defRPr>
      </a:lvl7pPr>
      <a:lvl8pPr marL="1371600" algn="l" rtl="0" fontAlgn="base">
        <a:spcBef>
          <a:spcPct val="0"/>
        </a:spcBef>
        <a:spcAft>
          <a:spcPct val="0"/>
        </a:spcAft>
        <a:defRPr sz="3600" b="1">
          <a:solidFill>
            <a:schemeClr val="tx2"/>
          </a:solidFill>
          <a:latin typeface="Arial" charset="0"/>
          <a:cs typeface="Arial" charset="0"/>
        </a:defRPr>
      </a:lvl8pPr>
      <a:lvl9pPr marL="1828800" algn="l" rtl="0" fontAlgn="base">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SzPct val="130000"/>
        <a:buChar char="•"/>
        <a:defRPr sz="33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Wingdings" pitchFamily="2" charset="2"/>
        <a:buChar char="q"/>
        <a:defRPr sz="2900">
          <a:solidFill>
            <a:schemeClr val="tx1"/>
          </a:solidFill>
          <a:latin typeface="+mn-lt"/>
          <a:cs typeface="+mn-cs"/>
        </a:defRPr>
      </a:lvl2pPr>
      <a:lvl3pPr marL="1143000" indent="-228600" algn="l" rtl="0" eaLnBrk="0" fontAlgn="base" hangingPunct="0">
        <a:spcBef>
          <a:spcPct val="20000"/>
        </a:spcBef>
        <a:spcAft>
          <a:spcPct val="0"/>
        </a:spcAft>
        <a:buSzPct val="85000"/>
        <a:buChar char="o"/>
        <a:defRPr sz="26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23859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eaLnBrk="0" hangingPunct="0">
              <a:defRPr/>
            </a:pPr>
            <a:endParaRPr lang="en-US" sz="2400" b="1">
              <a:solidFill>
                <a:srgbClr val="FFFFFF"/>
              </a:solidFill>
              <a:cs typeface="+mn-cs"/>
            </a:endParaRPr>
          </a:p>
        </p:txBody>
      </p:sp>
      <p:sp>
        <p:nvSpPr>
          <p:cNvPr id="238595" name="Freeform 3"/>
          <p:cNvSpPr>
            <a:spLocks/>
          </p:cNvSpPr>
          <p:nvPr/>
        </p:nvSpPr>
        <p:spPr bwMode="white">
          <a:xfrm>
            <a:off x="-9525" y="4489458"/>
            <a:ext cx="5754688" cy="2368551"/>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eaLnBrk="0" hangingPunct="0">
              <a:defRPr/>
            </a:pPr>
            <a:endParaRPr lang="en-US" sz="2400" b="1">
              <a:solidFill>
                <a:srgbClr val="FFFFFF"/>
              </a:solidFill>
              <a:cs typeface="+mn-cs"/>
            </a:endParaRPr>
          </a:p>
        </p:txBody>
      </p:sp>
      <p:sp>
        <p:nvSpPr>
          <p:cNvPr id="238596" name="Freeform 4"/>
          <p:cNvSpPr>
            <a:spLocks/>
          </p:cNvSpPr>
          <p:nvPr/>
        </p:nvSpPr>
        <p:spPr bwMode="white">
          <a:xfrm>
            <a:off x="11" y="381794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238597" name="Freeform 5"/>
          <p:cNvSpPr>
            <a:spLocks/>
          </p:cNvSpPr>
          <p:nvPr/>
        </p:nvSpPr>
        <p:spPr bwMode="white">
          <a:xfrm>
            <a:off x="0" y="3146425"/>
            <a:ext cx="9144000" cy="3690939"/>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238598" name="Freeform 6"/>
          <p:cNvSpPr>
            <a:spLocks/>
          </p:cNvSpPr>
          <p:nvPr/>
        </p:nvSpPr>
        <p:spPr bwMode="white">
          <a:xfrm>
            <a:off x="0" y="2460625"/>
            <a:ext cx="9144000" cy="2497139"/>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238599" name="Freeform 7"/>
          <p:cNvSpPr>
            <a:spLocks/>
          </p:cNvSpPr>
          <p:nvPr/>
        </p:nvSpPr>
        <p:spPr bwMode="white">
          <a:xfrm>
            <a:off x="0" y="1793877"/>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238600" name="Freeform 8"/>
          <p:cNvSpPr>
            <a:spLocks/>
          </p:cNvSpPr>
          <p:nvPr/>
        </p:nvSpPr>
        <p:spPr bwMode="white">
          <a:xfrm>
            <a:off x="0" y="-20636"/>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238601" name="Freeform 9"/>
          <p:cNvSpPr>
            <a:spLocks/>
          </p:cNvSpPr>
          <p:nvPr/>
        </p:nvSpPr>
        <p:spPr bwMode="white">
          <a:xfrm>
            <a:off x="0" y="-20637"/>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238602" name="Freeform 10"/>
          <p:cNvSpPr>
            <a:spLocks/>
          </p:cNvSpPr>
          <p:nvPr/>
        </p:nvSpPr>
        <p:spPr bwMode="white">
          <a:xfrm>
            <a:off x="0" y="-20639"/>
            <a:ext cx="4578350" cy="454027"/>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6155"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56" name="Rectangle 12"/>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860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Times New Roman" pitchFamily="18" charset="0"/>
              </a:defRPr>
            </a:lvl1pPr>
          </a:lstStyle>
          <a:p>
            <a:pPr eaLnBrk="0" hangingPunct="0">
              <a:defRPr/>
            </a:pPr>
            <a:endParaRPr lang="en-US">
              <a:solidFill>
                <a:srgbClr val="FFFFFF"/>
              </a:solidFill>
              <a:cs typeface="+mn-cs"/>
            </a:endParaRPr>
          </a:p>
        </p:txBody>
      </p:sp>
      <p:sp>
        <p:nvSpPr>
          <p:cNvPr id="23860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Times New Roman" pitchFamily="18" charset="0"/>
              </a:defRPr>
            </a:lvl1pPr>
          </a:lstStyle>
          <a:p>
            <a:pPr eaLnBrk="0" hangingPunct="0">
              <a:defRPr/>
            </a:pPr>
            <a:endParaRPr lang="en-US">
              <a:solidFill>
                <a:srgbClr val="FFFFFF"/>
              </a:solidFill>
              <a:cs typeface="+mn-cs"/>
            </a:endParaRPr>
          </a:p>
        </p:txBody>
      </p:sp>
      <p:sp>
        <p:nvSpPr>
          <p:cNvPr id="23860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Times New Roman" pitchFamily="18" charset="0"/>
              </a:defRPr>
            </a:lvl1pPr>
          </a:lstStyle>
          <a:p>
            <a:pPr eaLnBrk="0" hangingPunct="0">
              <a:defRPr/>
            </a:pPr>
            <a:fld id="{3F2E81CC-BC05-45D1-A89B-7EED522B0F21}" type="slidenum">
              <a:rPr lang="en-US">
                <a:solidFill>
                  <a:srgbClr val="FFFFFF"/>
                </a:solidFill>
                <a:cs typeface="+mn-cs"/>
              </a:rPr>
              <a:pPr eaLnBrk="0" hangingPunct="0">
                <a:defRPr/>
              </a:pPr>
              <a:t>‹#›</a:t>
            </a:fld>
            <a:endParaRPr lang="en-US">
              <a:solidFill>
                <a:srgbClr val="FFFFFF"/>
              </a:solidFill>
              <a:cs typeface="+mn-cs"/>
            </a:endParaRPr>
          </a:p>
        </p:txBody>
      </p:sp>
    </p:spTree>
    <p:extLst>
      <p:ext uri="{BB962C8B-B14F-4D97-AF65-F5344CB8AC3E}">
        <p14:creationId xmlns:p14="http://schemas.microsoft.com/office/powerpoint/2010/main" val="3124621088"/>
      </p:ext>
    </p:extLst>
  </p:cSld>
  <p:clrMap bg1="dk2" tx1="lt1" bg2="dk1" tx2="lt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38594"/>
                                        </p:tgtEl>
                                        <p:attrNameLst>
                                          <p:attrName>style.visibility</p:attrName>
                                        </p:attrNameLst>
                                      </p:cBhvr>
                                      <p:to>
                                        <p:strVal val="visible"/>
                                      </p:to>
                                    </p:set>
                                    <p:anim calcmode="lin" valueType="num">
                                      <p:cBhvr additive="base">
                                        <p:cTn id="7" dur="500" fill="hold"/>
                                        <p:tgtEl>
                                          <p:spTgt spid="238594"/>
                                        </p:tgtEl>
                                        <p:attrNameLst>
                                          <p:attrName>ppt_x</p:attrName>
                                        </p:attrNameLst>
                                      </p:cBhvr>
                                      <p:tavLst>
                                        <p:tav tm="0">
                                          <p:val>
                                            <p:strVal val="0-#ppt_w/2"/>
                                          </p:val>
                                        </p:tav>
                                        <p:tav tm="100000">
                                          <p:val>
                                            <p:strVal val="#ppt_x"/>
                                          </p:val>
                                        </p:tav>
                                      </p:tavLst>
                                    </p:anim>
                                    <p:anim calcmode="lin" valueType="num">
                                      <p:cBhvr additive="base">
                                        <p:cTn id="8" dur="500" fill="hold"/>
                                        <p:tgtEl>
                                          <p:spTgt spid="23859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23859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4" grpId="0" animBg="1"/>
    </p:bldLst>
  </p:timing>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23859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eaLnBrk="0" hangingPunct="0">
              <a:defRPr/>
            </a:pPr>
            <a:endParaRPr lang="en-US" sz="2400" b="1">
              <a:solidFill>
                <a:srgbClr val="FFFFFF"/>
              </a:solidFill>
              <a:cs typeface="+mn-cs"/>
            </a:endParaRPr>
          </a:p>
        </p:txBody>
      </p:sp>
      <p:sp>
        <p:nvSpPr>
          <p:cNvPr id="238595" name="Freeform 3"/>
          <p:cNvSpPr>
            <a:spLocks/>
          </p:cNvSpPr>
          <p:nvPr/>
        </p:nvSpPr>
        <p:spPr bwMode="white">
          <a:xfrm>
            <a:off x="-9525" y="4489453"/>
            <a:ext cx="5754688" cy="2368551"/>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eaLnBrk="0" hangingPunct="0">
              <a:defRPr/>
            </a:pPr>
            <a:endParaRPr lang="en-US" sz="2400" b="1">
              <a:solidFill>
                <a:srgbClr val="FFFFFF"/>
              </a:solidFill>
              <a:cs typeface="+mn-cs"/>
            </a:endParaRPr>
          </a:p>
        </p:txBody>
      </p:sp>
      <p:sp>
        <p:nvSpPr>
          <p:cNvPr id="238596" name="Freeform 4"/>
          <p:cNvSpPr>
            <a:spLocks/>
          </p:cNvSpPr>
          <p:nvPr/>
        </p:nvSpPr>
        <p:spPr bwMode="white">
          <a:xfrm>
            <a:off x="3" y="3817942"/>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238597" name="Freeform 5"/>
          <p:cNvSpPr>
            <a:spLocks/>
          </p:cNvSpPr>
          <p:nvPr/>
        </p:nvSpPr>
        <p:spPr bwMode="white">
          <a:xfrm>
            <a:off x="0" y="3146425"/>
            <a:ext cx="9144000" cy="3690939"/>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238598" name="Freeform 6"/>
          <p:cNvSpPr>
            <a:spLocks/>
          </p:cNvSpPr>
          <p:nvPr/>
        </p:nvSpPr>
        <p:spPr bwMode="white">
          <a:xfrm>
            <a:off x="0" y="2460625"/>
            <a:ext cx="9144000" cy="2497139"/>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238599" name="Freeform 7"/>
          <p:cNvSpPr>
            <a:spLocks/>
          </p:cNvSpPr>
          <p:nvPr/>
        </p:nvSpPr>
        <p:spPr bwMode="white">
          <a:xfrm>
            <a:off x="0" y="1793877"/>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238600" name="Freeform 8"/>
          <p:cNvSpPr>
            <a:spLocks/>
          </p:cNvSpPr>
          <p:nvPr/>
        </p:nvSpPr>
        <p:spPr bwMode="white">
          <a:xfrm>
            <a:off x="0" y="-20636"/>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238601" name="Freeform 9"/>
          <p:cNvSpPr>
            <a:spLocks/>
          </p:cNvSpPr>
          <p:nvPr/>
        </p:nvSpPr>
        <p:spPr bwMode="white">
          <a:xfrm>
            <a:off x="0" y="-20637"/>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238602" name="Freeform 10"/>
          <p:cNvSpPr>
            <a:spLocks/>
          </p:cNvSpPr>
          <p:nvPr/>
        </p:nvSpPr>
        <p:spPr bwMode="white">
          <a:xfrm>
            <a:off x="0" y="-20639"/>
            <a:ext cx="4578350" cy="454027"/>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6155"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56" name="Rectangle 12"/>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860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Times New Roman" pitchFamily="18" charset="0"/>
              </a:defRPr>
            </a:lvl1pPr>
          </a:lstStyle>
          <a:p>
            <a:pPr eaLnBrk="0" hangingPunct="0">
              <a:defRPr/>
            </a:pPr>
            <a:endParaRPr lang="en-US">
              <a:solidFill>
                <a:srgbClr val="FFFFFF"/>
              </a:solidFill>
              <a:cs typeface="+mn-cs"/>
            </a:endParaRPr>
          </a:p>
        </p:txBody>
      </p:sp>
      <p:sp>
        <p:nvSpPr>
          <p:cNvPr id="23860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Times New Roman" pitchFamily="18" charset="0"/>
              </a:defRPr>
            </a:lvl1pPr>
          </a:lstStyle>
          <a:p>
            <a:pPr eaLnBrk="0" hangingPunct="0">
              <a:defRPr/>
            </a:pPr>
            <a:endParaRPr lang="en-US">
              <a:solidFill>
                <a:srgbClr val="FFFFFF"/>
              </a:solidFill>
              <a:cs typeface="+mn-cs"/>
            </a:endParaRPr>
          </a:p>
        </p:txBody>
      </p:sp>
      <p:sp>
        <p:nvSpPr>
          <p:cNvPr id="23860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Times New Roman" pitchFamily="18" charset="0"/>
              </a:defRPr>
            </a:lvl1pPr>
          </a:lstStyle>
          <a:p>
            <a:pPr eaLnBrk="0" hangingPunct="0">
              <a:defRPr/>
            </a:pPr>
            <a:fld id="{AEE0C084-4F15-4A09-B58B-8F5D4A30C452}" type="slidenum">
              <a:rPr lang="en-US">
                <a:solidFill>
                  <a:srgbClr val="FFFFFF"/>
                </a:solidFill>
                <a:cs typeface="+mn-cs"/>
              </a:rPr>
              <a:pPr eaLnBrk="0" hangingPunct="0">
                <a:defRPr/>
              </a:pPr>
              <a:t>‹#›</a:t>
            </a:fld>
            <a:endParaRPr lang="en-US">
              <a:solidFill>
                <a:srgbClr val="FFFFFF"/>
              </a:solidFill>
              <a:cs typeface="+mn-cs"/>
            </a:endParaRPr>
          </a:p>
        </p:txBody>
      </p:sp>
    </p:spTree>
    <p:extLst>
      <p:ext uri="{BB962C8B-B14F-4D97-AF65-F5344CB8AC3E}">
        <p14:creationId xmlns:p14="http://schemas.microsoft.com/office/powerpoint/2010/main" val="2908567005"/>
      </p:ext>
    </p:extLst>
  </p:cSld>
  <p:clrMap bg1="dk2" tx1="lt1" bg2="dk1" tx2="lt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38594"/>
                                        </p:tgtEl>
                                        <p:attrNameLst>
                                          <p:attrName>style.visibility</p:attrName>
                                        </p:attrNameLst>
                                      </p:cBhvr>
                                      <p:to>
                                        <p:strVal val="visible"/>
                                      </p:to>
                                    </p:set>
                                    <p:anim calcmode="lin" valueType="num">
                                      <p:cBhvr additive="base">
                                        <p:cTn id="7" dur="500" fill="hold"/>
                                        <p:tgtEl>
                                          <p:spTgt spid="238594"/>
                                        </p:tgtEl>
                                        <p:attrNameLst>
                                          <p:attrName>ppt_x</p:attrName>
                                        </p:attrNameLst>
                                      </p:cBhvr>
                                      <p:tavLst>
                                        <p:tav tm="0">
                                          <p:val>
                                            <p:strVal val="0-#ppt_w/2"/>
                                          </p:val>
                                        </p:tav>
                                        <p:tav tm="100000">
                                          <p:val>
                                            <p:strVal val="#ppt_x"/>
                                          </p:val>
                                        </p:tav>
                                      </p:tavLst>
                                    </p:anim>
                                    <p:anim calcmode="lin" valueType="num">
                                      <p:cBhvr additive="base">
                                        <p:cTn id="8" dur="500" fill="hold"/>
                                        <p:tgtEl>
                                          <p:spTgt spid="23859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23859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4" grpId="0" animBg="1"/>
    </p:bldLst>
  </p:timing>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go.worldbank.org/HWVR0FWEF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go.worldbank.org/FF0CT8M77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3.png"/><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queiroz.cesar@gmail.com"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Microsoft_Excel_97-2003_Worksheet1.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subTitle" idx="1"/>
          </p:nvPr>
        </p:nvSpPr>
        <p:spPr>
          <a:xfrm>
            <a:off x="304800" y="5029200"/>
            <a:ext cx="8763000" cy="1524000"/>
          </a:xfrm>
        </p:spPr>
        <p:txBody>
          <a:bodyPr/>
          <a:lstStyle/>
          <a:p>
            <a:pPr algn="ctr" eaLnBrk="1" hangingPunct="1"/>
            <a:r>
              <a:rPr lang="en-GB" sz="2400" b="1" dirty="0" smtClean="0"/>
              <a:t>Cesar Queiroz, Ph.D. </a:t>
            </a:r>
          </a:p>
          <a:p>
            <a:pPr algn="ctr" eaLnBrk="1" hangingPunct="1"/>
            <a:r>
              <a:rPr lang="en-GB" sz="2400" b="1" dirty="0" smtClean="0"/>
              <a:t>Consultant, former World Bank Highways Adviser</a:t>
            </a:r>
          </a:p>
          <a:p>
            <a:pPr algn="ctr" eaLnBrk="1" hangingPunct="1"/>
            <a:r>
              <a:rPr lang="en-GB" sz="2400" b="1" i="1" dirty="0" err="1" smtClean="0"/>
              <a:t>Arusha</a:t>
            </a:r>
            <a:r>
              <a:rPr lang="en-GB" sz="2400" b="1" i="1" dirty="0" smtClean="0"/>
              <a:t>, Tanzania, 16-20 September 2013</a:t>
            </a:r>
            <a:endParaRPr lang="en-US" sz="2400" dirty="0" smtClean="0"/>
          </a:p>
        </p:txBody>
      </p:sp>
      <p:sp>
        <p:nvSpPr>
          <p:cNvPr id="14339" name="Rectangle 6"/>
          <p:cNvSpPr>
            <a:spLocks noGrp="1" noChangeArrowheads="1"/>
          </p:cNvSpPr>
          <p:nvPr>
            <p:ph type="ctrTitle"/>
          </p:nvPr>
        </p:nvSpPr>
        <p:spPr>
          <a:xfrm>
            <a:off x="152400" y="2819400"/>
            <a:ext cx="8915400" cy="2209800"/>
          </a:xfrm>
          <a:noFill/>
        </p:spPr>
        <p:txBody>
          <a:bodyPr/>
          <a:lstStyle/>
          <a:p>
            <a:pPr algn="ctr" eaLnBrk="1" hangingPunct="1"/>
            <a:r>
              <a:rPr lang="en-US" sz="3600" dirty="0" smtClean="0">
                <a:solidFill>
                  <a:schemeClr val="tx1"/>
                </a:solidFill>
              </a:rPr>
              <a:t>Road Network Evaluation Tools:</a:t>
            </a:r>
            <a:r>
              <a:rPr lang="en-US" sz="3600" dirty="0">
                <a:solidFill>
                  <a:schemeClr val="tx1"/>
                </a:solidFill>
              </a:rPr>
              <a:t/>
            </a:r>
            <a:br>
              <a:rPr lang="en-US" sz="3600" dirty="0">
                <a:solidFill>
                  <a:schemeClr val="tx1"/>
                </a:solidFill>
              </a:rPr>
            </a:br>
            <a:r>
              <a:rPr lang="en-US" sz="3600" dirty="0" smtClean="0">
                <a:solidFill>
                  <a:schemeClr val="tx1"/>
                </a:solidFill>
              </a:rPr>
              <a:t>Overview</a:t>
            </a:r>
            <a:r>
              <a:rPr lang="en-US" sz="3600" dirty="0">
                <a:solidFill>
                  <a:schemeClr val="tx1"/>
                </a:solidFill>
              </a:rPr>
              <a:t>, </a:t>
            </a:r>
            <a:r>
              <a:rPr lang="en-US" sz="3600" dirty="0" smtClean="0">
                <a:solidFill>
                  <a:schemeClr val="tx1"/>
                </a:solidFill>
              </a:rPr>
              <a:t>Main </a:t>
            </a:r>
            <a:r>
              <a:rPr lang="en-US" sz="3600" dirty="0">
                <a:solidFill>
                  <a:schemeClr val="tx1"/>
                </a:solidFill>
              </a:rPr>
              <a:t>C</a:t>
            </a:r>
            <a:r>
              <a:rPr lang="en-US" sz="3600" dirty="0" smtClean="0">
                <a:solidFill>
                  <a:schemeClr val="tx1"/>
                </a:solidFill>
              </a:rPr>
              <a:t>oncepts</a:t>
            </a:r>
            <a:r>
              <a:rPr lang="en-US" sz="3600" dirty="0" smtClean="0">
                <a:solidFill>
                  <a:schemeClr val="tx1"/>
                </a:solidFill>
              </a:rPr>
              <a:t>, </a:t>
            </a:r>
            <a:r>
              <a:rPr lang="en-US" sz="3600" dirty="0" smtClean="0">
                <a:solidFill>
                  <a:schemeClr val="tx1"/>
                </a:solidFill>
              </a:rPr>
              <a:t>Applications</a:t>
            </a:r>
            <a:endParaRPr lang="en-US" sz="3600" dirty="0" smtClean="0">
              <a:solidFill>
                <a:schemeClr val="tx1"/>
              </a:solidFill>
            </a:endParaRPr>
          </a:p>
        </p:txBody>
      </p:sp>
      <p:pic>
        <p:nvPicPr>
          <p:cNvPr id="5" name="Picture 4" descr="C:\Users\wb50628\Documents\00-SSATP\SSATP Publications\Road-Management-Tools\RONET\Logos\RONET color logo.jpg"/>
          <p:cNvPicPr/>
          <p:nvPr/>
        </p:nvPicPr>
        <p:blipFill>
          <a:blip r:embed="rId3" cstate="print"/>
          <a:srcRect/>
          <a:stretch>
            <a:fillRect/>
          </a:stretch>
        </p:blipFill>
        <p:spPr bwMode="auto">
          <a:xfrm>
            <a:off x="3200400" y="1676400"/>
            <a:ext cx="3048000" cy="1295400"/>
          </a:xfrm>
          <a:prstGeom prst="rect">
            <a:avLst/>
          </a:prstGeom>
          <a:noFill/>
          <a:ln w="9525">
            <a:noFill/>
            <a:miter lim="800000"/>
            <a:headEnd/>
            <a:tailEnd/>
          </a:ln>
        </p:spPr>
      </p:pic>
      <p:pic>
        <p:nvPicPr>
          <p:cNvPr id="99329" name="Picture 1" descr="C:\Users\wb50628\Documents\00-SSATP\SSATP Publications\Logos\SSATP-Logos-Templates\New-SSATP-Logo\JPGs\SSATP-Logo_onWhite.jpg"/>
          <p:cNvPicPr>
            <a:picLocks noChangeAspect="1" noChangeArrowheads="1"/>
          </p:cNvPicPr>
          <p:nvPr/>
        </p:nvPicPr>
        <p:blipFill>
          <a:blip r:embed="rId4" cstate="print"/>
          <a:srcRect/>
          <a:stretch>
            <a:fillRect/>
          </a:stretch>
        </p:blipFill>
        <p:spPr bwMode="auto">
          <a:xfrm>
            <a:off x="2667000" y="0"/>
            <a:ext cx="3810001" cy="174580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2"/>
          <p:cNvSpPr>
            <a:spLocks noChangeShapeType="1"/>
          </p:cNvSpPr>
          <p:nvPr/>
        </p:nvSpPr>
        <p:spPr bwMode="auto">
          <a:xfrm flipV="1">
            <a:off x="1438275" y="1384300"/>
            <a:ext cx="0" cy="4332288"/>
          </a:xfrm>
          <a:prstGeom prst="line">
            <a:avLst/>
          </a:prstGeom>
          <a:noFill/>
          <a:ln w="38100">
            <a:solidFill>
              <a:schemeClr val="tx1"/>
            </a:solidFill>
            <a:round/>
            <a:headEnd/>
            <a:tailEnd type="triangle" w="med" len="med"/>
          </a:ln>
        </p:spPr>
        <p:txBody>
          <a:bodyPr/>
          <a:lstStyle/>
          <a:p>
            <a:endParaRPr lang="en-US"/>
          </a:p>
        </p:txBody>
      </p:sp>
      <p:sp>
        <p:nvSpPr>
          <p:cNvPr id="20483" name="Line 3"/>
          <p:cNvSpPr>
            <a:spLocks noChangeShapeType="1"/>
          </p:cNvSpPr>
          <p:nvPr/>
        </p:nvSpPr>
        <p:spPr bwMode="auto">
          <a:xfrm flipV="1">
            <a:off x="1438275" y="5715000"/>
            <a:ext cx="6116638" cy="14288"/>
          </a:xfrm>
          <a:prstGeom prst="line">
            <a:avLst/>
          </a:prstGeom>
          <a:noFill/>
          <a:ln w="38100">
            <a:solidFill>
              <a:schemeClr val="tx1"/>
            </a:solidFill>
            <a:round/>
            <a:headEnd/>
            <a:tailEnd type="triangle" w="med" len="med"/>
          </a:ln>
        </p:spPr>
        <p:txBody>
          <a:bodyPr/>
          <a:lstStyle/>
          <a:p>
            <a:endParaRPr lang="en-US"/>
          </a:p>
        </p:txBody>
      </p:sp>
      <p:sp>
        <p:nvSpPr>
          <p:cNvPr id="20484" name="Freeform 4"/>
          <p:cNvSpPr>
            <a:spLocks/>
          </p:cNvSpPr>
          <p:nvPr/>
        </p:nvSpPr>
        <p:spPr bwMode="auto">
          <a:xfrm>
            <a:off x="2038350" y="1770063"/>
            <a:ext cx="5337175" cy="3311525"/>
          </a:xfrm>
          <a:custGeom>
            <a:avLst/>
            <a:gdLst>
              <a:gd name="T0" fmla="*/ 0 w 3352"/>
              <a:gd name="T1" fmla="*/ 0 h 2058"/>
              <a:gd name="T2" fmla="*/ 2147483647 w 3352"/>
              <a:gd name="T3" fmla="*/ 2147483647 h 2058"/>
              <a:gd name="T4" fmla="*/ 2147483647 w 3352"/>
              <a:gd name="T5" fmla="*/ 2147483647 h 2058"/>
              <a:gd name="T6" fmla="*/ 0 60000 65536"/>
              <a:gd name="T7" fmla="*/ 0 60000 65536"/>
              <a:gd name="T8" fmla="*/ 0 60000 65536"/>
              <a:gd name="T9" fmla="*/ 0 w 3352"/>
              <a:gd name="T10" fmla="*/ 0 h 2058"/>
              <a:gd name="T11" fmla="*/ 3352 w 3352"/>
              <a:gd name="T12" fmla="*/ 2058 h 2058"/>
            </a:gdLst>
            <a:ahLst/>
            <a:cxnLst>
              <a:cxn ang="T6">
                <a:pos x="T0" y="T1"/>
              </a:cxn>
              <a:cxn ang="T7">
                <a:pos x="T2" y="T3"/>
              </a:cxn>
              <a:cxn ang="T8">
                <a:pos x="T4" y="T5"/>
              </a:cxn>
            </a:cxnLst>
            <a:rect l="T9" t="T10" r="T11" b="T12"/>
            <a:pathLst>
              <a:path w="3352" h="2058">
                <a:moveTo>
                  <a:pt x="0" y="0"/>
                </a:moveTo>
                <a:cubicBezTo>
                  <a:pt x="301" y="631"/>
                  <a:pt x="602" y="1262"/>
                  <a:pt x="1161" y="1605"/>
                </a:cubicBezTo>
                <a:cubicBezTo>
                  <a:pt x="1720" y="1948"/>
                  <a:pt x="2987" y="1982"/>
                  <a:pt x="3352" y="2058"/>
                </a:cubicBezTo>
              </a:path>
            </a:pathLst>
          </a:custGeom>
          <a:noFill/>
          <a:ln w="76200" cmpd="sng">
            <a:solidFill>
              <a:srgbClr val="FFCC66"/>
            </a:solidFill>
            <a:round/>
            <a:headEnd/>
            <a:tailEnd/>
          </a:ln>
        </p:spPr>
        <p:txBody>
          <a:bodyPr/>
          <a:lstStyle/>
          <a:p>
            <a:endParaRPr lang="en-US"/>
          </a:p>
        </p:txBody>
      </p:sp>
      <p:sp>
        <p:nvSpPr>
          <p:cNvPr id="20485" name="Freeform 5"/>
          <p:cNvSpPr>
            <a:spLocks/>
          </p:cNvSpPr>
          <p:nvPr/>
        </p:nvSpPr>
        <p:spPr bwMode="auto">
          <a:xfrm>
            <a:off x="3192463" y="1798638"/>
            <a:ext cx="2803525" cy="1828800"/>
          </a:xfrm>
          <a:custGeom>
            <a:avLst/>
            <a:gdLst>
              <a:gd name="T0" fmla="*/ 0 w 1766"/>
              <a:gd name="T1" fmla="*/ 0 h 1152"/>
              <a:gd name="T2" fmla="*/ 2147483647 w 1766"/>
              <a:gd name="T3" fmla="*/ 2147483647 h 1152"/>
              <a:gd name="T4" fmla="*/ 2147483647 w 1766"/>
              <a:gd name="T5" fmla="*/ 2147483647 h 1152"/>
              <a:gd name="T6" fmla="*/ 2147483647 w 1766"/>
              <a:gd name="T7" fmla="*/ 2147483647 h 1152"/>
              <a:gd name="T8" fmla="*/ 2147483647 w 1766"/>
              <a:gd name="T9" fmla="*/ 2147483647 h 1152"/>
              <a:gd name="T10" fmla="*/ 0 60000 65536"/>
              <a:gd name="T11" fmla="*/ 0 60000 65536"/>
              <a:gd name="T12" fmla="*/ 0 60000 65536"/>
              <a:gd name="T13" fmla="*/ 0 60000 65536"/>
              <a:gd name="T14" fmla="*/ 0 60000 65536"/>
              <a:gd name="T15" fmla="*/ 0 w 1766"/>
              <a:gd name="T16" fmla="*/ 0 h 1152"/>
              <a:gd name="T17" fmla="*/ 1766 w 1766"/>
              <a:gd name="T18" fmla="*/ 1152 h 1152"/>
            </a:gdLst>
            <a:ahLst/>
            <a:cxnLst>
              <a:cxn ang="T10">
                <a:pos x="T0" y="T1"/>
              </a:cxn>
              <a:cxn ang="T11">
                <a:pos x="T2" y="T3"/>
              </a:cxn>
              <a:cxn ang="T12">
                <a:pos x="T4" y="T5"/>
              </a:cxn>
              <a:cxn ang="T13">
                <a:pos x="T6" y="T7"/>
              </a:cxn>
              <a:cxn ang="T14">
                <a:pos x="T8" y="T9"/>
              </a:cxn>
            </a:cxnLst>
            <a:rect l="T15" t="T16" r="T17" b="T18"/>
            <a:pathLst>
              <a:path w="1766" h="1152">
                <a:moveTo>
                  <a:pt x="0" y="0"/>
                </a:moveTo>
                <a:cubicBezTo>
                  <a:pt x="165" y="373"/>
                  <a:pt x="331" y="746"/>
                  <a:pt x="491" y="935"/>
                </a:cubicBezTo>
                <a:cubicBezTo>
                  <a:pt x="651" y="1124"/>
                  <a:pt x="821" y="1152"/>
                  <a:pt x="963" y="1133"/>
                </a:cubicBezTo>
                <a:cubicBezTo>
                  <a:pt x="1105" y="1114"/>
                  <a:pt x="1207" y="1009"/>
                  <a:pt x="1341" y="822"/>
                </a:cubicBezTo>
                <a:cubicBezTo>
                  <a:pt x="1475" y="635"/>
                  <a:pt x="1620" y="322"/>
                  <a:pt x="1766" y="10"/>
                </a:cubicBezTo>
              </a:path>
            </a:pathLst>
          </a:custGeom>
          <a:noFill/>
          <a:ln w="76200" cmpd="sng">
            <a:solidFill>
              <a:srgbClr val="FF0000"/>
            </a:solidFill>
            <a:round/>
            <a:headEnd/>
            <a:tailEnd/>
          </a:ln>
        </p:spPr>
        <p:txBody>
          <a:bodyPr/>
          <a:lstStyle/>
          <a:p>
            <a:endParaRPr lang="en-US"/>
          </a:p>
        </p:txBody>
      </p:sp>
      <p:sp>
        <p:nvSpPr>
          <p:cNvPr id="20486" name="Line 6"/>
          <p:cNvSpPr>
            <a:spLocks noChangeShapeType="1"/>
          </p:cNvSpPr>
          <p:nvPr/>
        </p:nvSpPr>
        <p:spPr bwMode="auto">
          <a:xfrm flipH="1">
            <a:off x="1423988" y="4038600"/>
            <a:ext cx="4213225" cy="0"/>
          </a:xfrm>
          <a:prstGeom prst="line">
            <a:avLst/>
          </a:prstGeom>
          <a:noFill/>
          <a:ln w="38100" cap="rnd">
            <a:solidFill>
              <a:schemeClr val="tx1"/>
            </a:solidFill>
            <a:prstDash val="sysDot"/>
            <a:round/>
            <a:headEnd/>
            <a:tailEnd/>
          </a:ln>
        </p:spPr>
        <p:txBody>
          <a:bodyPr/>
          <a:lstStyle/>
          <a:p>
            <a:endParaRPr lang="en-US"/>
          </a:p>
        </p:txBody>
      </p:sp>
      <p:sp>
        <p:nvSpPr>
          <p:cNvPr id="20487" name="Text Box 7"/>
          <p:cNvSpPr txBox="1">
            <a:spLocks noChangeArrowheads="1"/>
          </p:cNvSpPr>
          <p:nvPr/>
        </p:nvSpPr>
        <p:spPr bwMode="auto">
          <a:xfrm>
            <a:off x="6175375" y="2803525"/>
            <a:ext cx="1738313" cy="708025"/>
          </a:xfrm>
          <a:prstGeom prst="rect">
            <a:avLst/>
          </a:prstGeom>
          <a:noFill/>
          <a:ln w="9525">
            <a:noFill/>
            <a:miter lim="800000"/>
            <a:headEnd/>
            <a:tailEnd/>
          </a:ln>
        </p:spPr>
        <p:txBody>
          <a:bodyPr wrap="none">
            <a:spAutoFit/>
          </a:bodyPr>
          <a:lstStyle/>
          <a:p>
            <a:r>
              <a:rPr lang="en-US" sz="2000">
                <a:cs typeface="Times New Roman" pitchFamily="18" charset="0"/>
              </a:rPr>
              <a:t>Road Agency</a:t>
            </a:r>
          </a:p>
          <a:p>
            <a:r>
              <a:rPr lang="en-US" sz="2000">
                <a:cs typeface="Times New Roman" pitchFamily="18" charset="0"/>
              </a:rPr>
              <a:t>Budget</a:t>
            </a:r>
          </a:p>
        </p:txBody>
      </p:sp>
      <p:sp>
        <p:nvSpPr>
          <p:cNvPr id="20488" name="Text Box 8"/>
          <p:cNvSpPr txBox="1">
            <a:spLocks noChangeArrowheads="1"/>
          </p:cNvSpPr>
          <p:nvPr/>
        </p:nvSpPr>
        <p:spPr bwMode="auto">
          <a:xfrm>
            <a:off x="5184775" y="1339850"/>
            <a:ext cx="3529013" cy="396875"/>
          </a:xfrm>
          <a:prstGeom prst="rect">
            <a:avLst/>
          </a:prstGeom>
          <a:noFill/>
          <a:ln w="9525">
            <a:noFill/>
            <a:miter lim="800000"/>
            <a:headEnd/>
            <a:tailEnd/>
          </a:ln>
        </p:spPr>
        <p:txBody>
          <a:bodyPr wrap="none">
            <a:spAutoFit/>
          </a:bodyPr>
          <a:lstStyle/>
          <a:p>
            <a:r>
              <a:rPr lang="en-US" sz="2000" b="1">
                <a:cs typeface="Times New Roman" pitchFamily="18" charset="0"/>
              </a:rPr>
              <a:t>Total Road Transport Costs</a:t>
            </a:r>
          </a:p>
        </p:txBody>
      </p:sp>
      <p:sp>
        <p:nvSpPr>
          <p:cNvPr id="20489" name="Text Box 9"/>
          <p:cNvSpPr txBox="1">
            <a:spLocks noChangeArrowheads="1"/>
          </p:cNvSpPr>
          <p:nvPr/>
        </p:nvSpPr>
        <p:spPr bwMode="auto">
          <a:xfrm>
            <a:off x="5843588" y="4495800"/>
            <a:ext cx="1525587" cy="396875"/>
          </a:xfrm>
          <a:prstGeom prst="rect">
            <a:avLst/>
          </a:prstGeom>
          <a:noFill/>
          <a:ln w="9525">
            <a:noFill/>
            <a:miter lim="800000"/>
            <a:headEnd/>
            <a:tailEnd/>
          </a:ln>
        </p:spPr>
        <p:txBody>
          <a:bodyPr wrap="none">
            <a:spAutoFit/>
          </a:bodyPr>
          <a:lstStyle/>
          <a:p>
            <a:r>
              <a:rPr lang="en-US" sz="2000">
                <a:cs typeface="Times New Roman" pitchFamily="18" charset="0"/>
              </a:rPr>
              <a:t>User Costs</a:t>
            </a:r>
          </a:p>
        </p:txBody>
      </p:sp>
      <p:sp>
        <p:nvSpPr>
          <p:cNvPr id="20490" name="Text Box 10"/>
          <p:cNvSpPr txBox="1">
            <a:spLocks noChangeArrowheads="1"/>
          </p:cNvSpPr>
          <p:nvPr/>
        </p:nvSpPr>
        <p:spPr bwMode="auto">
          <a:xfrm>
            <a:off x="304800" y="1531938"/>
            <a:ext cx="1066800" cy="677862"/>
          </a:xfrm>
          <a:prstGeom prst="rect">
            <a:avLst/>
          </a:prstGeom>
          <a:noFill/>
          <a:ln w="9525">
            <a:noFill/>
            <a:miter lim="800000"/>
            <a:headEnd/>
            <a:tailEnd/>
          </a:ln>
        </p:spPr>
        <p:txBody>
          <a:bodyPr>
            <a:spAutoFit/>
          </a:bodyPr>
          <a:lstStyle/>
          <a:p>
            <a:r>
              <a:rPr lang="en-US" b="1">
                <a:cs typeface="Times New Roman" pitchFamily="18" charset="0"/>
              </a:rPr>
              <a:t>Budget, Costs $</a:t>
            </a:r>
            <a:endParaRPr lang="en-US" sz="2000" b="1">
              <a:cs typeface="Times New Roman" pitchFamily="18" charset="0"/>
            </a:endParaRPr>
          </a:p>
        </p:txBody>
      </p:sp>
      <p:sp>
        <p:nvSpPr>
          <p:cNvPr id="20491" name="Text Box 11"/>
          <p:cNvSpPr txBox="1">
            <a:spLocks noChangeArrowheads="1"/>
          </p:cNvSpPr>
          <p:nvPr/>
        </p:nvSpPr>
        <p:spPr bwMode="auto">
          <a:xfrm>
            <a:off x="533400" y="3565525"/>
            <a:ext cx="876300" cy="701675"/>
          </a:xfrm>
          <a:prstGeom prst="rect">
            <a:avLst/>
          </a:prstGeom>
          <a:noFill/>
          <a:ln w="9525">
            <a:noFill/>
            <a:miter lim="800000"/>
            <a:headEnd/>
            <a:tailEnd/>
          </a:ln>
        </p:spPr>
        <p:txBody>
          <a:bodyPr wrap="none">
            <a:spAutoFit/>
          </a:bodyPr>
          <a:lstStyle/>
          <a:p>
            <a:r>
              <a:rPr lang="en-US" sz="2000">
                <a:cs typeface="Times New Roman" pitchFamily="18" charset="0"/>
              </a:rPr>
              <a:t>Too</a:t>
            </a:r>
          </a:p>
          <a:p>
            <a:r>
              <a:rPr lang="en-US" sz="2000">
                <a:cs typeface="Times New Roman" pitchFamily="18" charset="0"/>
              </a:rPr>
              <a:t>Large</a:t>
            </a:r>
          </a:p>
        </p:txBody>
      </p:sp>
      <p:sp>
        <p:nvSpPr>
          <p:cNvPr id="20492" name="Text Box 12"/>
          <p:cNvSpPr txBox="1">
            <a:spLocks noChangeArrowheads="1"/>
          </p:cNvSpPr>
          <p:nvPr/>
        </p:nvSpPr>
        <p:spPr bwMode="auto">
          <a:xfrm>
            <a:off x="2586038" y="5699125"/>
            <a:ext cx="1300162" cy="396875"/>
          </a:xfrm>
          <a:prstGeom prst="rect">
            <a:avLst/>
          </a:prstGeom>
          <a:noFill/>
          <a:ln w="9525">
            <a:noFill/>
            <a:miter lim="800000"/>
            <a:headEnd/>
            <a:tailEnd/>
          </a:ln>
        </p:spPr>
        <p:txBody>
          <a:bodyPr wrap="none">
            <a:spAutoFit/>
          </a:bodyPr>
          <a:lstStyle/>
          <a:p>
            <a:r>
              <a:rPr lang="en-US" sz="2000">
                <a:cs typeface="Times New Roman" pitchFamily="18" charset="0"/>
              </a:rPr>
              <a:t>Too Poor</a:t>
            </a:r>
          </a:p>
        </p:txBody>
      </p:sp>
      <p:sp>
        <p:nvSpPr>
          <p:cNvPr id="20493" name="Text Box 13"/>
          <p:cNvSpPr txBox="1">
            <a:spLocks noChangeArrowheads="1"/>
          </p:cNvSpPr>
          <p:nvPr/>
        </p:nvSpPr>
        <p:spPr bwMode="auto">
          <a:xfrm>
            <a:off x="4021138" y="5699125"/>
            <a:ext cx="1127125" cy="396875"/>
          </a:xfrm>
          <a:prstGeom prst="rect">
            <a:avLst/>
          </a:prstGeom>
          <a:noFill/>
          <a:ln w="9525">
            <a:noFill/>
            <a:miter lim="800000"/>
            <a:headEnd/>
            <a:tailEnd/>
          </a:ln>
        </p:spPr>
        <p:txBody>
          <a:bodyPr wrap="none">
            <a:spAutoFit/>
          </a:bodyPr>
          <a:lstStyle/>
          <a:p>
            <a:r>
              <a:rPr lang="en-US" sz="2000">
                <a:cs typeface="Times New Roman" pitchFamily="18" charset="0"/>
              </a:rPr>
              <a:t>Optimal</a:t>
            </a:r>
          </a:p>
        </p:txBody>
      </p:sp>
      <p:sp>
        <p:nvSpPr>
          <p:cNvPr id="20494" name="Text Box 14"/>
          <p:cNvSpPr txBox="1">
            <a:spLocks noChangeArrowheads="1"/>
          </p:cNvSpPr>
          <p:nvPr/>
        </p:nvSpPr>
        <p:spPr bwMode="auto">
          <a:xfrm>
            <a:off x="5321300" y="5699125"/>
            <a:ext cx="1384300" cy="396875"/>
          </a:xfrm>
          <a:prstGeom prst="rect">
            <a:avLst/>
          </a:prstGeom>
          <a:noFill/>
          <a:ln w="9525">
            <a:noFill/>
            <a:miter lim="800000"/>
            <a:headEnd/>
            <a:tailEnd/>
          </a:ln>
        </p:spPr>
        <p:txBody>
          <a:bodyPr wrap="none">
            <a:spAutoFit/>
          </a:bodyPr>
          <a:lstStyle/>
          <a:p>
            <a:r>
              <a:rPr lang="en-US" sz="2000">
                <a:cs typeface="Times New Roman" pitchFamily="18" charset="0"/>
              </a:rPr>
              <a:t>Too Good</a:t>
            </a:r>
          </a:p>
        </p:txBody>
      </p:sp>
      <p:sp>
        <p:nvSpPr>
          <p:cNvPr id="20495" name="Text Box 15"/>
          <p:cNvSpPr txBox="1">
            <a:spLocks noChangeArrowheads="1"/>
          </p:cNvSpPr>
          <p:nvPr/>
        </p:nvSpPr>
        <p:spPr bwMode="auto">
          <a:xfrm>
            <a:off x="320675" y="4572000"/>
            <a:ext cx="1127125" cy="396875"/>
          </a:xfrm>
          <a:prstGeom prst="rect">
            <a:avLst/>
          </a:prstGeom>
          <a:noFill/>
          <a:ln w="9525">
            <a:noFill/>
            <a:miter lim="800000"/>
            <a:headEnd/>
            <a:tailEnd/>
          </a:ln>
        </p:spPr>
        <p:txBody>
          <a:bodyPr wrap="none">
            <a:spAutoFit/>
          </a:bodyPr>
          <a:lstStyle/>
          <a:p>
            <a:r>
              <a:rPr lang="en-US" sz="2000">
                <a:cs typeface="Times New Roman" pitchFamily="18" charset="0"/>
              </a:rPr>
              <a:t>Optimal</a:t>
            </a:r>
          </a:p>
        </p:txBody>
      </p:sp>
      <p:sp>
        <p:nvSpPr>
          <p:cNvPr id="20496" name="Line 17"/>
          <p:cNvSpPr>
            <a:spLocks noChangeShapeType="1"/>
          </p:cNvSpPr>
          <p:nvPr/>
        </p:nvSpPr>
        <p:spPr bwMode="auto">
          <a:xfrm>
            <a:off x="1454150" y="4800600"/>
            <a:ext cx="3117850" cy="0"/>
          </a:xfrm>
          <a:prstGeom prst="line">
            <a:avLst/>
          </a:prstGeom>
          <a:noFill/>
          <a:ln w="38100" cap="rnd">
            <a:solidFill>
              <a:schemeClr val="tx1"/>
            </a:solidFill>
            <a:prstDash val="sysDot"/>
            <a:round/>
            <a:headEnd/>
            <a:tailEnd/>
          </a:ln>
        </p:spPr>
        <p:txBody>
          <a:bodyPr/>
          <a:lstStyle/>
          <a:p>
            <a:endParaRPr lang="en-US"/>
          </a:p>
        </p:txBody>
      </p:sp>
      <p:sp>
        <p:nvSpPr>
          <p:cNvPr id="20497" name="Freeform 18"/>
          <p:cNvSpPr>
            <a:spLocks/>
          </p:cNvSpPr>
          <p:nvPr/>
        </p:nvSpPr>
        <p:spPr bwMode="auto">
          <a:xfrm>
            <a:off x="3508375" y="3178175"/>
            <a:ext cx="2636838" cy="2308225"/>
          </a:xfrm>
          <a:custGeom>
            <a:avLst/>
            <a:gdLst>
              <a:gd name="T0" fmla="*/ 0 w 1661"/>
              <a:gd name="T1" fmla="*/ 2147483647 h 1454"/>
              <a:gd name="T2" fmla="*/ 2147483647 w 1661"/>
              <a:gd name="T3" fmla="*/ 2147483647 h 1454"/>
              <a:gd name="T4" fmla="*/ 2147483647 w 1661"/>
              <a:gd name="T5" fmla="*/ 0 h 1454"/>
              <a:gd name="T6" fmla="*/ 0 60000 65536"/>
              <a:gd name="T7" fmla="*/ 0 60000 65536"/>
              <a:gd name="T8" fmla="*/ 0 60000 65536"/>
              <a:gd name="T9" fmla="*/ 0 w 1661"/>
              <a:gd name="T10" fmla="*/ 0 h 1454"/>
              <a:gd name="T11" fmla="*/ 1661 w 1661"/>
              <a:gd name="T12" fmla="*/ 1454 h 1454"/>
            </a:gdLst>
            <a:ahLst/>
            <a:cxnLst>
              <a:cxn ang="T6">
                <a:pos x="T0" y="T1"/>
              </a:cxn>
              <a:cxn ang="T7">
                <a:pos x="T2" y="T3"/>
              </a:cxn>
              <a:cxn ang="T8">
                <a:pos x="T4" y="T5"/>
              </a:cxn>
            </a:cxnLst>
            <a:rect l="T9" t="T10" r="T11" b="T12"/>
            <a:pathLst>
              <a:path w="1661" h="1454">
                <a:moveTo>
                  <a:pt x="0" y="1454"/>
                </a:moveTo>
                <a:cubicBezTo>
                  <a:pt x="508" y="1136"/>
                  <a:pt x="1016" y="818"/>
                  <a:pt x="1293" y="576"/>
                </a:cubicBezTo>
                <a:cubicBezTo>
                  <a:pt x="1570" y="334"/>
                  <a:pt x="1615" y="167"/>
                  <a:pt x="1661" y="0"/>
                </a:cubicBezTo>
              </a:path>
            </a:pathLst>
          </a:custGeom>
          <a:noFill/>
          <a:ln w="76200" cmpd="sng">
            <a:solidFill>
              <a:srgbClr val="66FF33"/>
            </a:solidFill>
            <a:round/>
            <a:headEnd/>
            <a:tailEnd/>
          </a:ln>
        </p:spPr>
        <p:txBody>
          <a:bodyPr/>
          <a:lstStyle/>
          <a:p>
            <a:endParaRPr lang="en-US"/>
          </a:p>
        </p:txBody>
      </p:sp>
      <p:sp>
        <p:nvSpPr>
          <p:cNvPr id="20498" name="Line 19"/>
          <p:cNvSpPr>
            <a:spLocks noChangeShapeType="1"/>
          </p:cNvSpPr>
          <p:nvPr/>
        </p:nvSpPr>
        <p:spPr bwMode="auto">
          <a:xfrm>
            <a:off x="3581400" y="2819400"/>
            <a:ext cx="76200" cy="2894013"/>
          </a:xfrm>
          <a:prstGeom prst="line">
            <a:avLst/>
          </a:prstGeom>
          <a:noFill/>
          <a:ln w="38100">
            <a:solidFill>
              <a:schemeClr val="tx1"/>
            </a:solidFill>
            <a:prstDash val="dash"/>
            <a:round/>
            <a:headEnd/>
            <a:tailEnd/>
          </a:ln>
        </p:spPr>
        <p:txBody>
          <a:bodyPr/>
          <a:lstStyle/>
          <a:p>
            <a:endParaRPr lang="en-US"/>
          </a:p>
        </p:txBody>
      </p:sp>
      <p:sp>
        <p:nvSpPr>
          <p:cNvPr id="20499" name="Line 20"/>
          <p:cNvSpPr>
            <a:spLocks noChangeShapeType="1"/>
          </p:cNvSpPr>
          <p:nvPr/>
        </p:nvSpPr>
        <p:spPr bwMode="auto">
          <a:xfrm flipH="1">
            <a:off x="5651500" y="2506663"/>
            <a:ext cx="14288" cy="3208337"/>
          </a:xfrm>
          <a:prstGeom prst="line">
            <a:avLst/>
          </a:prstGeom>
          <a:noFill/>
          <a:ln w="38100">
            <a:solidFill>
              <a:schemeClr val="tx1"/>
            </a:solidFill>
            <a:prstDash val="dash"/>
            <a:round/>
            <a:headEnd/>
            <a:tailEnd/>
          </a:ln>
        </p:spPr>
        <p:txBody>
          <a:bodyPr/>
          <a:lstStyle/>
          <a:p>
            <a:endParaRPr lang="en-US"/>
          </a:p>
        </p:txBody>
      </p:sp>
      <p:sp>
        <p:nvSpPr>
          <p:cNvPr id="20500" name="Line 21"/>
          <p:cNvSpPr>
            <a:spLocks noChangeShapeType="1"/>
          </p:cNvSpPr>
          <p:nvPr/>
        </p:nvSpPr>
        <p:spPr bwMode="auto">
          <a:xfrm>
            <a:off x="4557713" y="3616325"/>
            <a:ext cx="14287" cy="2098675"/>
          </a:xfrm>
          <a:prstGeom prst="line">
            <a:avLst/>
          </a:prstGeom>
          <a:noFill/>
          <a:ln w="38100">
            <a:solidFill>
              <a:schemeClr val="tx1"/>
            </a:solidFill>
            <a:prstDash val="dash"/>
            <a:round/>
            <a:headEnd/>
            <a:tailEnd/>
          </a:ln>
        </p:spPr>
        <p:txBody>
          <a:bodyPr/>
          <a:lstStyle/>
          <a:p>
            <a:endParaRPr lang="en-US"/>
          </a:p>
        </p:txBody>
      </p:sp>
      <p:sp>
        <p:nvSpPr>
          <p:cNvPr id="20501" name="Text Box 22"/>
          <p:cNvSpPr txBox="1">
            <a:spLocks noChangeArrowheads="1"/>
          </p:cNvSpPr>
          <p:nvPr/>
        </p:nvSpPr>
        <p:spPr bwMode="auto">
          <a:xfrm>
            <a:off x="533400" y="5181600"/>
            <a:ext cx="990600" cy="701675"/>
          </a:xfrm>
          <a:prstGeom prst="rect">
            <a:avLst/>
          </a:prstGeom>
          <a:noFill/>
          <a:ln w="12700">
            <a:noFill/>
            <a:miter lim="800000"/>
            <a:headEnd/>
            <a:tailEnd/>
          </a:ln>
        </p:spPr>
        <p:txBody>
          <a:bodyPr>
            <a:spAutoFit/>
          </a:bodyPr>
          <a:lstStyle/>
          <a:p>
            <a:pPr>
              <a:spcBef>
                <a:spcPct val="50000"/>
              </a:spcBef>
            </a:pPr>
            <a:r>
              <a:rPr lang="en-US" sz="2000">
                <a:cs typeface="Times New Roman" pitchFamily="18" charset="0"/>
              </a:rPr>
              <a:t>Too</a:t>
            </a:r>
          </a:p>
          <a:p>
            <a:r>
              <a:rPr lang="en-US" sz="2000">
                <a:cs typeface="Times New Roman" pitchFamily="18" charset="0"/>
              </a:rPr>
              <a:t>Small</a:t>
            </a:r>
          </a:p>
        </p:txBody>
      </p:sp>
      <p:sp>
        <p:nvSpPr>
          <p:cNvPr id="20502" name="Text Box 23"/>
          <p:cNvSpPr txBox="1">
            <a:spLocks noChangeArrowheads="1"/>
          </p:cNvSpPr>
          <p:nvPr/>
        </p:nvSpPr>
        <p:spPr bwMode="auto">
          <a:xfrm>
            <a:off x="3048000" y="6107113"/>
            <a:ext cx="2667000" cy="369887"/>
          </a:xfrm>
          <a:prstGeom prst="rect">
            <a:avLst/>
          </a:prstGeom>
          <a:noFill/>
          <a:ln w="12700">
            <a:noFill/>
            <a:miter lim="800000"/>
            <a:headEnd/>
            <a:tailEnd/>
          </a:ln>
        </p:spPr>
        <p:txBody>
          <a:bodyPr>
            <a:spAutoFit/>
          </a:bodyPr>
          <a:lstStyle/>
          <a:p>
            <a:pPr>
              <a:spcBef>
                <a:spcPct val="50000"/>
              </a:spcBef>
            </a:pPr>
            <a:r>
              <a:rPr lang="en-US" b="1">
                <a:cs typeface="Times New Roman" pitchFamily="18" charset="0"/>
              </a:rPr>
              <a:t>Road Condition</a:t>
            </a:r>
          </a:p>
        </p:txBody>
      </p:sp>
      <p:sp>
        <p:nvSpPr>
          <p:cNvPr id="20503" name="Line 24"/>
          <p:cNvSpPr>
            <a:spLocks noChangeShapeType="1"/>
          </p:cNvSpPr>
          <p:nvPr/>
        </p:nvSpPr>
        <p:spPr bwMode="auto">
          <a:xfrm>
            <a:off x="1447800" y="5410200"/>
            <a:ext cx="2209800" cy="0"/>
          </a:xfrm>
          <a:prstGeom prst="line">
            <a:avLst/>
          </a:prstGeom>
          <a:noFill/>
          <a:ln w="38100" cap="rnd">
            <a:solidFill>
              <a:schemeClr val="tx1"/>
            </a:solidFill>
            <a:prstDash val="sysDot"/>
            <a:round/>
            <a:headEnd/>
            <a:tailEnd/>
          </a:ln>
        </p:spPr>
        <p:txBody>
          <a:bodyPr/>
          <a:lstStyle/>
          <a:p>
            <a:endParaRPr lang="en-US"/>
          </a:p>
        </p:txBody>
      </p:sp>
      <p:sp>
        <p:nvSpPr>
          <p:cNvPr id="20504" name="Text Box 16"/>
          <p:cNvSpPr txBox="1">
            <a:spLocks noChangeArrowheads="1"/>
          </p:cNvSpPr>
          <p:nvPr/>
        </p:nvSpPr>
        <p:spPr bwMode="auto">
          <a:xfrm>
            <a:off x="1908175" y="228600"/>
            <a:ext cx="6051550" cy="708025"/>
          </a:xfrm>
          <a:prstGeom prst="rect">
            <a:avLst/>
          </a:prstGeom>
          <a:noFill/>
          <a:ln w="9525">
            <a:noFill/>
            <a:miter lim="800000"/>
            <a:headEnd/>
            <a:tailEnd/>
          </a:ln>
        </p:spPr>
        <p:txBody>
          <a:bodyPr wrap="none">
            <a:spAutoFit/>
          </a:bodyPr>
          <a:lstStyle/>
          <a:p>
            <a:r>
              <a:rPr lang="en-US" sz="4000" b="1">
                <a:cs typeface="Times New Roman" pitchFamily="18" charset="0"/>
              </a:rPr>
              <a:t>Optimal Road Condition</a:t>
            </a:r>
            <a:endParaRPr lang="en-US" sz="3600" b="1">
              <a:cs typeface="Times New Roman"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609600" y="1219200"/>
            <a:ext cx="8305800" cy="5410200"/>
          </a:xfrm>
        </p:spPr>
        <p:txBody>
          <a:bodyPr/>
          <a:lstStyle/>
          <a:p>
            <a:pPr eaLnBrk="1" hangingPunct="1"/>
            <a:r>
              <a:rPr lang="en-US" sz="3600" b="1" dirty="0" smtClean="0"/>
              <a:t>RONET, developed by Rodrigo </a:t>
            </a:r>
            <a:r>
              <a:rPr lang="en-US" sz="3600" b="1" dirty="0" err="1" smtClean="0"/>
              <a:t>Archondo</a:t>
            </a:r>
            <a:r>
              <a:rPr lang="en-US" sz="3600" b="1" dirty="0" smtClean="0"/>
              <a:t>-Callao for SSATP, helps decision makers to:</a:t>
            </a:r>
          </a:p>
          <a:p>
            <a:pPr lvl="1" eaLnBrk="1" hangingPunct="1"/>
            <a:r>
              <a:rPr lang="en-US" sz="3200" b="1" dirty="0" smtClean="0"/>
              <a:t>Monitor network condition</a:t>
            </a:r>
          </a:p>
          <a:p>
            <a:pPr lvl="1" eaLnBrk="1" hangingPunct="1"/>
            <a:r>
              <a:rPr lang="en-US" sz="3200" b="1" dirty="0" smtClean="0"/>
              <a:t>Plan allocation of resources</a:t>
            </a:r>
          </a:p>
          <a:p>
            <a:pPr lvl="1" eaLnBrk="1" hangingPunct="1"/>
            <a:r>
              <a:rPr lang="en-US" sz="3200" b="1" dirty="0" smtClean="0"/>
              <a:t>Assess consequences of macro policies</a:t>
            </a:r>
          </a:p>
          <a:p>
            <a:pPr lvl="1" eaLnBrk="1" hangingPunct="1"/>
            <a:r>
              <a:rPr lang="en-US" sz="3200" b="1" dirty="0" smtClean="0"/>
              <a:t>Design Road Asset Management Systems</a:t>
            </a:r>
          </a:p>
          <a:p>
            <a:pPr eaLnBrk="1" hangingPunct="1"/>
            <a:endParaRPr lang="en-US" sz="3600" b="1" dirty="0" smtClean="0"/>
          </a:p>
        </p:txBody>
      </p:sp>
      <p:sp>
        <p:nvSpPr>
          <p:cNvPr id="21507" name="Rectangle 4"/>
          <p:cNvSpPr>
            <a:spLocks noGrp="1" noChangeArrowheads="1"/>
          </p:cNvSpPr>
          <p:nvPr>
            <p:ph type="title"/>
          </p:nvPr>
        </p:nvSpPr>
        <p:spPr>
          <a:xfrm>
            <a:off x="679450" y="163513"/>
            <a:ext cx="7854950" cy="827087"/>
          </a:xfrm>
        </p:spPr>
        <p:txBody>
          <a:bodyPr/>
          <a:lstStyle/>
          <a:p>
            <a:pPr eaLnBrk="1" hangingPunct="1"/>
            <a:r>
              <a:rPr lang="en-US" sz="4000" u="sng" smtClean="0"/>
              <a:t>Ro</a:t>
            </a:r>
            <a:r>
              <a:rPr lang="en-US" sz="4000" smtClean="0"/>
              <a:t>ad </a:t>
            </a:r>
            <a:r>
              <a:rPr lang="en-US" sz="4000" u="sng" smtClean="0"/>
              <a:t>N</a:t>
            </a:r>
            <a:r>
              <a:rPr lang="en-US" sz="4000" smtClean="0"/>
              <a:t>etwork </a:t>
            </a:r>
            <a:r>
              <a:rPr lang="en-US" sz="4000" u="sng" smtClean="0"/>
              <a:t>E</a:t>
            </a:r>
            <a:r>
              <a:rPr lang="en-US" sz="4000" smtClean="0"/>
              <a:t>valuation </a:t>
            </a:r>
            <a:r>
              <a:rPr lang="en-US" sz="4000" u="sng" smtClean="0"/>
              <a:t>T</a:t>
            </a:r>
            <a:r>
              <a:rPr lang="en-US" sz="4000" smtClean="0"/>
              <a:t>ools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609600" y="1295400"/>
            <a:ext cx="8305800" cy="5410200"/>
          </a:xfrm>
        </p:spPr>
        <p:txBody>
          <a:bodyPr/>
          <a:lstStyle/>
          <a:p>
            <a:pPr eaLnBrk="1" hangingPunct="1"/>
            <a:r>
              <a:rPr lang="en-US" b="1" dirty="0" smtClean="0"/>
              <a:t>Availability: RONET is available free of charge on the World Bank website at:    </a:t>
            </a:r>
            <a:r>
              <a:rPr lang="en-US" b="1" i="1" dirty="0" smtClean="0"/>
              <a:t> </a:t>
            </a:r>
            <a:r>
              <a:rPr lang="en-US" b="1" i="1" dirty="0" smtClean="0">
                <a:hlinkClick r:id="rId3"/>
              </a:rPr>
              <a:t>http://go.worldbank.org/HWVR0FWEF0</a:t>
            </a:r>
            <a:r>
              <a:rPr lang="en-US" b="1" i="1" dirty="0" smtClean="0"/>
              <a:t>  </a:t>
            </a:r>
          </a:p>
          <a:p>
            <a:pPr eaLnBrk="1" hangingPunct="1">
              <a:buFontTx/>
              <a:buNone/>
            </a:pPr>
            <a:r>
              <a:rPr lang="en-US" b="1" i="1" dirty="0" smtClean="0"/>
              <a:t>   </a:t>
            </a:r>
            <a:r>
              <a:rPr lang="en-US" b="1" i="1" dirty="0" smtClean="0">
                <a:hlinkClick r:id="rId4"/>
              </a:rPr>
              <a:t>http</a:t>
            </a:r>
            <a:r>
              <a:rPr lang="en-US" b="1" i="1" smtClean="0">
                <a:hlinkClick r:id="rId4"/>
              </a:rPr>
              <a:t>://go.worldbank.org/FF0CT8M770</a:t>
            </a:r>
            <a:r>
              <a:rPr lang="en-US" b="1" i="1" smtClean="0"/>
              <a:t>  </a:t>
            </a:r>
            <a:endParaRPr lang="en-US" b="1" i="1" dirty="0" smtClean="0"/>
          </a:p>
          <a:p>
            <a:pPr eaLnBrk="1" hangingPunct="1"/>
            <a:r>
              <a:rPr lang="en-US" b="1" dirty="0" smtClean="0"/>
              <a:t>General use: RONET can be used in any city, country or region, provided that appropriate data are available</a:t>
            </a:r>
          </a:p>
          <a:p>
            <a:pPr eaLnBrk="1" hangingPunct="1"/>
            <a:r>
              <a:rPr lang="en-US" b="1" dirty="0" smtClean="0"/>
              <a:t>Version 2.00 – latest version, published in 2009</a:t>
            </a:r>
          </a:p>
        </p:txBody>
      </p:sp>
      <p:sp>
        <p:nvSpPr>
          <p:cNvPr id="22531" name="Rectangle 4"/>
          <p:cNvSpPr>
            <a:spLocks noGrp="1" noChangeArrowheads="1"/>
          </p:cNvSpPr>
          <p:nvPr>
            <p:ph type="title"/>
          </p:nvPr>
        </p:nvSpPr>
        <p:spPr>
          <a:xfrm>
            <a:off x="679450" y="163513"/>
            <a:ext cx="7854950" cy="827087"/>
          </a:xfrm>
        </p:spPr>
        <p:txBody>
          <a:bodyPr/>
          <a:lstStyle/>
          <a:p>
            <a:pPr eaLnBrk="1" hangingPunct="1"/>
            <a:r>
              <a:rPr lang="en-US" sz="4000" u="sng" smtClean="0"/>
              <a:t>Ro</a:t>
            </a:r>
            <a:r>
              <a:rPr lang="en-US" sz="4000" smtClean="0"/>
              <a:t>ad </a:t>
            </a:r>
            <a:r>
              <a:rPr lang="en-US" sz="4000" u="sng" smtClean="0"/>
              <a:t>N</a:t>
            </a:r>
            <a:r>
              <a:rPr lang="en-US" sz="4000" smtClean="0"/>
              <a:t>etwork </a:t>
            </a:r>
            <a:r>
              <a:rPr lang="en-US" sz="4000" u="sng" smtClean="0"/>
              <a:t>E</a:t>
            </a:r>
            <a:r>
              <a:rPr lang="en-US" sz="4000" smtClean="0"/>
              <a:t>valuation </a:t>
            </a:r>
            <a:r>
              <a:rPr lang="en-US" sz="4000" u="sng" smtClean="0"/>
              <a:t>T</a:t>
            </a:r>
            <a:r>
              <a:rPr lang="en-US" sz="4000" smtClean="0"/>
              <a:t>ools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3"/>
          <p:cNvSpPr>
            <a:spLocks noGrp="1" noChangeArrowheads="1"/>
          </p:cNvSpPr>
          <p:nvPr>
            <p:ph type="title"/>
          </p:nvPr>
        </p:nvSpPr>
        <p:spPr>
          <a:xfrm>
            <a:off x="1670050" y="87313"/>
            <a:ext cx="7016750" cy="827087"/>
          </a:xfrm>
        </p:spPr>
        <p:txBody>
          <a:bodyPr/>
          <a:lstStyle/>
          <a:p>
            <a:pPr eaLnBrk="1" hangingPunct="1"/>
            <a:r>
              <a:rPr lang="en-US" sz="4000" smtClean="0"/>
              <a:t>RONET Version 2.00</a:t>
            </a:r>
          </a:p>
        </p:txBody>
      </p:sp>
      <p:pic>
        <p:nvPicPr>
          <p:cNvPr id="23555" name="Picture 16"/>
          <p:cNvPicPr>
            <a:picLocks noChangeAspect="1" noChangeArrowheads="1"/>
          </p:cNvPicPr>
          <p:nvPr/>
        </p:nvPicPr>
        <p:blipFill>
          <a:blip r:embed="rId3" cstate="print"/>
          <a:srcRect/>
          <a:stretch>
            <a:fillRect/>
          </a:stretch>
        </p:blipFill>
        <p:spPr bwMode="auto">
          <a:xfrm>
            <a:off x="0" y="1689100"/>
            <a:ext cx="9144000" cy="44831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04800"/>
            <a:ext cx="7772400" cy="1600200"/>
          </a:xfrm>
        </p:spPr>
        <p:txBody>
          <a:bodyPr/>
          <a:lstStyle/>
          <a:p>
            <a:r>
              <a:rPr lang="en-US" smtClean="0"/>
              <a:t>What is Required for an Agency to Take Advantage of Tools Such as </a:t>
            </a:r>
            <a:br>
              <a:rPr lang="en-US" smtClean="0"/>
            </a:br>
            <a:r>
              <a:rPr lang="en-US" smtClean="0"/>
              <a:t>HDM-4 and RONET?</a:t>
            </a:r>
            <a:endParaRPr lang="en-US" i="1" smtClean="0"/>
          </a:p>
        </p:txBody>
      </p:sp>
      <p:sp>
        <p:nvSpPr>
          <p:cNvPr id="19459" name="Rectangle 3"/>
          <p:cNvSpPr>
            <a:spLocks noGrp="1" noChangeArrowheads="1"/>
          </p:cNvSpPr>
          <p:nvPr>
            <p:ph type="body" idx="1"/>
          </p:nvPr>
        </p:nvSpPr>
        <p:spPr>
          <a:xfrm>
            <a:off x="304800" y="1970088"/>
            <a:ext cx="8686800" cy="4572000"/>
          </a:xfrm>
        </p:spPr>
        <p:txBody>
          <a:bodyPr/>
          <a:lstStyle/>
          <a:p>
            <a:r>
              <a:rPr lang="en-US" sz="3100" b="1" smtClean="0"/>
              <a:t>Updated road inventory and condition data, e.g., length of roads in each category, pavement structure, road roughness</a:t>
            </a:r>
          </a:p>
          <a:p>
            <a:r>
              <a:rPr lang="en-US" sz="3100" b="1" smtClean="0"/>
              <a:t>Traffic data, e.g., volumes by vehicle category, weight of heavy vehicles</a:t>
            </a:r>
          </a:p>
          <a:p>
            <a:r>
              <a:rPr lang="en-US" sz="3100" b="1" smtClean="0"/>
              <a:t>Road user cost data, e.g., price of new vehicles, fuel consumption and cost</a:t>
            </a:r>
          </a:p>
          <a:p>
            <a:r>
              <a:rPr lang="en-US" sz="3100" b="1" smtClean="0"/>
              <a:t>Unit cost of road works, e.g., rehabilitation ($/km), new construction ($/km)</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1"/>
          <p:cNvSpPr>
            <a:spLocks noChangeArrowheads="1"/>
          </p:cNvSpPr>
          <p:nvPr/>
        </p:nvSpPr>
        <p:spPr bwMode="auto">
          <a:xfrm>
            <a:off x="3862388" y="6019800"/>
            <a:ext cx="4367212" cy="369888"/>
          </a:xfrm>
          <a:prstGeom prst="rect">
            <a:avLst/>
          </a:prstGeom>
          <a:noFill/>
          <a:ln w="9525" algn="ctr">
            <a:noFill/>
            <a:miter lim="800000"/>
            <a:headEnd/>
            <a:tailEnd/>
          </a:ln>
        </p:spPr>
        <p:txBody>
          <a:bodyPr wrap="none">
            <a:spAutoFit/>
          </a:bodyPr>
          <a:lstStyle/>
          <a:p>
            <a:pPr algn="ctr"/>
            <a:r>
              <a:rPr lang="en-US" b="1"/>
              <a:t>Total 5 X 5 X 5 X 5 = 625 Road Classes</a:t>
            </a:r>
          </a:p>
        </p:txBody>
      </p:sp>
      <p:pic>
        <p:nvPicPr>
          <p:cNvPr id="24579" name="Picture 12"/>
          <p:cNvPicPr>
            <a:picLocks noChangeAspect="1" noChangeArrowheads="1"/>
          </p:cNvPicPr>
          <p:nvPr/>
        </p:nvPicPr>
        <p:blipFill>
          <a:blip r:embed="rId3" cstate="print"/>
          <a:srcRect/>
          <a:stretch>
            <a:fillRect/>
          </a:stretch>
        </p:blipFill>
        <p:spPr bwMode="auto">
          <a:xfrm>
            <a:off x="457200" y="1295400"/>
            <a:ext cx="8229600" cy="4622800"/>
          </a:xfrm>
          <a:prstGeom prst="rect">
            <a:avLst/>
          </a:prstGeom>
          <a:noFill/>
          <a:ln w="9525" algn="ctr">
            <a:noFill/>
            <a:miter lim="800000"/>
            <a:headEnd/>
            <a:tailEnd/>
          </a:ln>
        </p:spPr>
      </p:pic>
      <p:sp>
        <p:nvSpPr>
          <p:cNvPr id="24580" name="Rectangle 13"/>
          <p:cNvSpPr>
            <a:spLocks noGrp="1" noChangeArrowheads="1"/>
          </p:cNvSpPr>
          <p:nvPr>
            <p:ph type="title"/>
          </p:nvPr>
        </p:nvSpPr>
        <p:spPr/>
        <p:txBody>
          <a:bodyPr/>
          <a:lstStyle/>
          <a:p>
            <a:pPr eaLnBrk="1" hangingPunct="1"/>
            <a:r>
              <a:rPr lang="en-US" smtClean="0"/>
              <a:t>Road Network Length Matrix</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body" idx="1"/>
          </p:nvPr>
        </p:nvSpPr>
        <p:spPr>
          <a:xfrm>
            <a:off x="304800" y="914400"/>
            <a:ext cx="8686800" cy="5486400"/>
          </a:xfrm>
        </p:spPr>
        <p:txBody>
          <a:bodyPr/>
          <a:lstStyle/>
          <a:p>
            <a:pPr eaLnBrk="1" hangingPunct="1"/>
            <a:r>
              <a:rPr lang="en-US" b="1" dirty="0" smtClean="0"/>
              <a:t>Main road condition indicator used by models such as RONET and HDM</a:t>
            </a:r>
          </a:p>
          <a:p>
            <a:pPr eaLnBrk="1" hangingPunct="1"/>
            <a:r>
              <a:rPr lang="en-US" b="1" dirty="0" smtClean="0"/>
              <a:t>A standard scale used throughout the world to quantify the roughness of roads</a:t>
            </a:r>
          </a:p>
          <a:p>
            <a:pPr eaLnBrk="1" hangingPunct="1"/>
            <a:r>
              <a:rPr lang="en-US" b="1" dirty="0" smtClean="0"/>
              <a:t>The IRI summarizes the roughness qualities that impact vehicle response (such as vehicle vibration)</a:t>
            </a:r>
          </a:p>
          <a:p>
            <a:pPr eaLnBrk="1" hangingPunct="1"/>
            <a:r>
              <a:rPr lang="en-US" b="1" dirty="0" smtClean="0"/>
              <a:t>It relates to overall vehicle ride, operating cost, dynamic wheel loads, and overall surface condition</a:t>
            </a:r>
          </a:p>
        </p:txBody>
      </p:sp>
      <p:sp>
        <p:nvSpPr>
          <p:cNvPr id="25603" name="Rectangle 19"/>
          <p:cNvSpPr>
            <a:spLocks noGrp="1" noChangeArrowheads="1"/>
          </p:cNvSpPr>
          <p:nvPr>
            <p:ph type="title"/>
          </p:nvPr>
        </p:nvSpPr>
        <p:spPr>
          <a:xfrm>
            <a:off x="152400" y="76200"/>
            <a:ext cx="8991600" cy="827088"/>
          </a:xfrm>
        </p:spPr>
        <p:txBody>
          <a:bodyPr/>
          <a:lstStyle/>
          <a:p>
            <a:pPr algn="ctr" eaLnBrk="1" hangingPunct="1"/>
            <a:r>
              <a:rPr lang="en-US" sz="4000" smtClean="0"/>
              <a:t>International Roughness Index (IRI)</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body" idx="1"/>
          </p:nvPr>
        </p:nvSpPr>
        <p:spPr>
          <a:xfrm>
            <a:off x="152400" y="1036638"/>
            <a:ext cx="8915400" cy="5135562"/>
          </a:xfrm>
        </p:spPr>
        <p:txBody>
          <a:bodyPr/>
          <a:lstStyle/>
          <a:p>
            <a:pPr eaLnBrk="1" hangingPunct="1"/>
            <a:r>
              <a:rPr lang="en-US" sz="3600" b="1" dirty="0" smtClean="0"/>
              <a:t>The International Road Roughness Experiment, Brasilia, Brazil, 1982</a:t>
            </a:r>
          </a:p>
          <a:p>
            <a:pPr eaLnBrk="1" hangingPunct="1"/>
            <a:r>
              <a:rPr lang="en-US" sz="3600" b="1" dirty="0" smtClean="0"/>
              <a:t>Reference: World Bank Technical Paper No. 45, “The International Road Roughness Experiment:  Establishing Correlation and a Calibration Standard for Measurements,” available at: </a:t>
            </a:r>
            <a:r>
              <a:rPr lang="en-US" sz="3200" b="1" i="1" dirty="0" smtClean="0"/>
              <a:t>http://go.worldbank.org/0UUNR93490 </a:t>
            </a:r>
            <a:endParaRPr lang="en-US" sz="3600" b="1" i="1" dirty="0" smtClean="0"/>
          </a:p>
        </p:txBody>
      </p:sp>
      <p:sp>
        <p:nvSpPr>
          <p:cNvPr id="26627" name="Rectangle 19"/>
          <p:cNvSpPr>
            <a:spLocks noGrp="1" noChangeArrowheads="1"/>
          </p:cNvSpPr>
          <p:nvPr>
            <p:ph type="title"/>
          </p:nvPr>
        </p:nvSpPr>
        <p:spPr>
          <a:xfrm>
            <a:off x="152400" y="76200"/>
            <a:ext cx="8991600" cy="827088"/>
          </a:xfrm>
        </p:spPr>
        <p:txBody>
          <a:bodyPr/>
          <a:lstStyle/>
          <a:p>
            <a:pPr algn="ctr" eaLnBrk="1" hangingPunct="1"/>
            <a:r>
              <a:rPr lang="en-US" sz="4400" dirty="0" smtClean="0"/>
              <a:t>Development of IRI</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2"/>
          <p:cNvSpPr>
            <a:spLocks noGrp="1" noChangeArrowheads="1"/>
          </p:cNvSpPr>
          <p:nvPr>
            <p:ph type="title"/>
          </p:nvPr>
        </p:nvSpPr>
        <p:spPr>
          <a:xfrm>
            <a:off x="0" y="133350"/>
            <a:ext cx="9144000" cy="1162050"/>
          </a:xfrm>
        </p:spPr>
        <p:txBody>
          <a:bodyPr/>
          <a:lstStyle/>
          <a:p>
            <a:pPr algn="ctr"/>
            <a:r>
              <a:rPr lang="es-UY" altLang="en-US" sz="4400" dirty="0" smtClean="0"/>
              <a:t>International </a:t>
            </a:r>
            <a:r>
              <a:rPr lang="es-UY" altLang="en-US" sz="4400" dirty="0" err="1" smtClean="0"/>
              <a:t>Roughness</a:t>
            </a:r>
            <a:r>
              <a:rPr lang="es-UY" altLang="en-US" sz="4400" dirty="0" smtClean="0"/>
              <a:t> </a:t>
            </a:r>
            <a:r>
              <a:rPr lang="es-UY" altLang="en-US" sz="4400" dirty="0" err="1" smtClean="0"/>
              <a:t>Index</a:t>
            </a:r>
            <a:endParaRPr lang="es-UY" altLang="en-US" sz="4400" b="0" dirty="0"/>
          </a:p>
        </p:txBody>
      </p:sp>
      <p:pic>
        <p:nvPicPr>
          <p:cNvPr id="1046531" name="Picture 3"/>
          <p:cNvPicPr>
            <a:picLocks noGrp="1" noChangeAspect="1" noChangeArrowheads="1"/>
          </p:cNvPicPr>
          <p:nvPr>
            <p:ph type="chart" idx="1"/>
          </p:nvPr>
        </p:nvPicPr>
        <p:blipFill>
          <a:blip r:embed="rId3" cstate="print">
            <a:extLst>
              <a:ext uri="{28A0092B-C50C-407E-A947-70E740481C1C}">
                <a14:useLocalDpi xmlns:a14="http://schemas.microsoft.com/office/drawing/2010/main" val="0"/>
              </a:ext>
            </a:extLst>
          </a:blip>
          <a:srcRect/>
          <a:stretch>
            <a:fillRect/>
          </a:stretch>
        </p:blipFill>
        <p:spPr>
          <a:xfrm>
            <a:off x="1406017" y="1461864"/>
            <a:ext cx="6189129" cy="4667436"/>
          </a:xfrm>
          <a:noFill/>
          <a:ln/>
        </p:spPr>
      </p:pic>
    </p:spTree>
    <p:extLst>
      <p:ext uri="{BB962C8B-B14F-4D97-AF65-F5344CB8AC3E}">
        <p14:creationId xmlns:p14="http://schemas.microsoft.com/office/powerpoint/2010/main" val="274621524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body" idx="1"/>
          </p:nvPr>
        </p:nvSpPr>
        <p:spPr>
          <a:xfrm>
            <a:off x="457200" y="1036638"/>
            <a:ext cx="8229600" cy="4906962"/>
          </a:xfrm>
        </p:spPr>
        <p:txBody>
          <a:bodyPr/>
          <a:lstStyle/>
          <a:p>
            <a:r>
              <a:rPr lang="en-US" b="1" smtClean="0"/>
              <a:t>IRI is determined by measuring the profile along the wheel paths of the road, and then filtering the profiles through a quarter-car mathematical model to simulate the suspension deflection of a passenger car</a:t>
            </a:r>
          </a:p>
          <a:p>
            <a:r>
              <a:rPr lang="en-US" b="1" smtClean="0"/>
              <a:t>Its uses include assessing road condition and as a construction specification</a:t>
            </a:r>
          </a:p>
          <a:p>
            <a:endParaRPr lang="en-US" b="1" smtClean="0"/>
          </a:p>
        </p:txBody>
      </p:sp>
      <p:sp>
        <p:nvSpPr>
          <p:cNvPr id="27651" name="Rectangle 19"/>
          <p:cNvSpPr>
            <a:spLocks noGrp="1" noChangeArrowheads="1"/>
          </p:cNvSpPr>
          <p:nvPr>
            <p:ph type="title"/>
          </p:nvPr>
        </p:nvSpPr>
        <p:spPr>
          <a:xfrm>
            <a:off x="533400" y="76200"/>
            <a:ext cx="7931150" cy="827088"/>
          </a:xfrm>
        </p:spPr>
        <p:txBody>
          <a:bodyPr/>
          <a:lstStyle/>
          <a:p>
            <a:pPr algn="ctr" eaLnBrk="1" hangingPunct="1"/>
            <a:r>
              <a:rPr lang="en-US" sz="4000" smtClean="0"/>
              <a:t>IRI Meaning and Uses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22500" y="76200"/>
            <a:ext cx="8915400" cy="1447800"/>
          </a:xfrm>
        </p:spPr>
        <p:txBody>
          <a:bodyPr/>
          <a:lstStyle/>
          <a:p>
            <a:pPr algn="ctr"/>
            <a:r>
              <a:rPr lang="en-US" sz="4000" dirty="0" smtClean="0"/>
              <a:t>RONET </a:t>
            </a:r>
            <a:r>
              <a:rPr lang="en-US" sz="4000" dirty="0" smtClean="0"/>
              <a:t>Overview</a:t>
            </a:r>
            <a:r>
              <a:rPr lang="en-US" sz="4000" dirty="0" smtClean="0"/>
              <a:t>, </a:t>
            </a:r>
            <a:r>
              <a:rPr lang="en-US" sz="4000" dirty="0"/>
              <a:t>M</a:t>
            </a:r>
            <a:r>
              <a:rPr lang="en-US" sz="4000" dirty="0" smtClean="0"/>
              <a:t>ain </a:t>
            </a:r>
            <a:r>
              <a:rPr lang="en-US" sz="4000" dirty="0" smtClean="0"/>
              <a:t>C</a:t>
            </a:r>
            <a:r>
              <a:rPr lang="en-US" sz="4000" dirty="0" smtClean="0"/>
              <a:t>oncepts, Background and Applications</a:t>
            </a:r>
            <a:endParaRPr lang="en-US" i="1" dirty="0" smtClean="0"/>
          </a:p>
        </p:txBody>
      </p:sp>
      <p:sp>
        <p:nvSpPr>
          <p:cNvPr id="16387" name="Rectangle 3"/>
          <p:cNvSpPr>
            <a:spLocks noGrp="1" noChangeArrowheads="1"/>
          </p:cNvSpPr>
          <p:nvPr>
            <p:ph type="body" idx="1"/>
          </p:nvPr>
        </p:nvSpPr>
        <p:spPr>
          <a:xfrm>
            <a:off x="327950" y="1496025"/>
            <a:ext cx="8739850" cy="5285775"/>
          </a:xfrm>
        </p:spPr>
        <p:txBody>
          <a:bodyPr/>
          <a:lstStyle/>
          <a:p>
            <a:r>
              <a:rPr lang="en-US" sz="3200" b="1" dirty="0" smtClean="0"/>
              <a:t>Infrastructure and economic development</a:t>
            </a:r>
          </a:p>
          <a:p>
            <a:r>
              <a:rPr lang="en-US" sz="3200" b="1" dirty="0" smtClean="0"/>
              <a:t>Optimization defined</a:t>
            </a:r>
          </a:p>
          <a:p>
            <a:r>
              <a:rPr lang="en-US" sz="3200" b="1" dirty="0" smtClean="0"/>
              <a:t>A common concern: how to optimize maintenance and rehabilitation</a:t>
            </a:r>
          </a:p>
          <a:p>
            <a:r>
              <a:rPr lang="en-US" sz="3200" b="1" dirty="0" smtClean="0"/>
              <a:t>What is required for an agency to use RONET? </a:t>
            </a:r>
          </a:p>
          <a:p>
            <a:r>
              <a:rPr lang="en-US" sz="3200" b="1" dirty="0" smtClean="0"/>
              <a:t>RONET structure</a:t>
            </a:r>
          </a:p>
          <a:p>
            <a:r>
              <a:rPr lang="en-US" sz="3200" b="1" dirty="0" smtClean="0"/>
              <a:t>RONET applications</a:t>
            </a:r>
          </a:p>
          <a:p>
            <a:r>
              <a:rPr lang="en-US" sz="3200" b="1" dirty="0" smtClean="0"/>
              <a:t>Next steps</a:t>
            </a:r>
          </a:p>
          <a:p>
            <a:endParaRPr lang="en-US" sz="3200" dirty="0" smtClean="0"/>
          </a:p>
        </p:txBody>
      </p:sp>
    </p:spTree>
    <p:extLst>
      <p:ext uri="{BB962C8B-B14F-4D97-AF65-F5344CB8AC3E}">
        <p14:creationId xmlns:p14="http://schemas.microsoft.com/office/powerpoint/2010/main" val="163458367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body" idx="1"/>
          </p:nvPr>
        </p:nvSpPr>
        <p:spPr>
          <a:xfrm>
            <a:off x="457200" y="1036638"/>
            <a:ext cx="8382000" cy="5287962"/>
          </a:xfrm>
        </p:spPr>
        <p:txBody>
          <a:bodyPr/>
          <a:lstStyle/>
          <a:p>
            <a:pPr eaLnBrk="1" hangingPunct="1"/>
            <a:r>
              <a:rPr lang="en-US" sz="3600" b="1" dirty="0" smtClean="0"/>
              <a:t>“</a:t>
            </a:r>
            <a:r>
              <a:rPr lang="en-US" sz="3600" b="1" dirty="0" err="1" smtClean="0"/>
              <a:t>ProVAL</a:t>
            </a:r>
            <a:r>
              <a:rPr lang="en-US" sz="3600" b="1" dirty="0" smtClean="0"/>
              <a:t>” - </a:t>
            </a:r>
            <a:r>
              <a:rPr lang="en-US" sz="3600" b="1" u="sng" dirty="0" smtClean="0"/>
              <a:t>Pro</a:t>
            </a:r>
            <a:r>
              <a:rPr lang="en-US" sz="3600" b="1" dirty="0" smtClean="0"/>
              <a:t>file </a:t>
            </a:r>
            <a:r>
              <a:rPr lang="en-US" sz="3600" b="1" u="sng" dirty="0" smtClean="0"/>
              <a:t>V</a:t>
            </a:r>
            <a:r>
              <a:rPr lang="en-US" sz="3600" b="1" dirty="0" smtClean="0"/>
              <a:t>iewing and </a:t>
            </a:r>
            <a:r>
              <a:rPr lang="en-US" sz="3600" b="1" u="sng" dirty="0" err="1" smtClean="0"/>
              <a:t>A</a:t>
            </a:r>
            <a:r>
              <a:rPr lang="en-US" sz="3600" b="1" dirty="0" err="1" smtClean="0"/>
              <a:t>na</a:t>
            </a:r>
            <a:r>
              <a:rPr lang="en-US" sz="3600" b="1" u="sng" dirty="0" err="1" smtClean="0"/>
              <a:t>L</a:t>
            </a:r>
            <a:r>
              <a:rPr lang="en-US" sz="3600" b="1" dirty="0" err="1" smtClean="0"/>
              <a:t>ysis</a:t>
            </a:r>
            <a:r>
              <a:rPr lang="en-US" sz="3600" b="1" dirty="0" smtClean="0"/>
              <a:t> - an engineering software used to view and analyze pavement profiles, including IRI calculations</a:t>
            </a:r>
          </a:p>
          <a:p>
            <a:pPr eaLnBrk="1" hangingPunct="1"/>
            <a:r>
              <a:rPr lang="en-US" sz="3600" b="1" dirty="0" smtClean="0"/>
              <a:t>Sponsored by the US Federal Highway Administration (FHWA)</a:t>
            </a:r>
          </a:p>
          <a:p>
            <a:pPr eaLnBrk="1" hangingPunct="1"/>
            <a:r>
              <a:rPr lang="en-US" sz="3600" b="1" dirty="0" smtClean="0"/>
              <a:t>Available free of charge from: </a:t>
            </a:r>
            <a:r>
              <a:rPr lang="en-US" sz="3600" b="1" i="1" dirty="0" smtClean="0"/>
              <a:t>http://www.roadprofile.com/</a:t>
            </a:r>
          </a:p>
        </p:txBody>
      </p:sp>
      <p:sp>
        <p:nvSpPr>
          <p:cNvPr id="28675" name="Rectangle 19"/>
          <p:cNvSpPr>
            <a:spLocks noGrp="1" noChangeArrowheads="1"/>
          </p:cNvSpPr>
          <p:nvPr>
            <p:ph type="title"/>
          </p:nvPr>
        </p:nvSpPr>
        <p:spPr>
          <a:xfrm>
            <a:off x="381000" y="239713"/>
            <a:ext cx="8534400" cy="827087"/>
          </a:xfrm>
        </p:spPr>
        <p:txBody>
          <a:bodyPr/>
          <a:lstStyle/>
          <a:p>
            <a:pPr eaLnBrk="1" hangingPunct="1"/>
            <a:r>
              <a:rPr lang="en-US" sz="4000" smtClean="0"/>
              <a:t>IRI Calculation from Road Profiles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A47B225C-9E07-45A1-BD27-7FAD32F44976}" type="slidenum">
              <a:rPr lang="en-US" smtClean="0"/>
              <a:pPr/>
              <a:t>21</a:t>
            </a:fld>
            <a:endParaRPr lang="en-US" smtClean="0"/>
          </a:p>
        </p:txBody>
      </p:sp>
      <p:sp>
        <p:nvSpPr>
          <p:cNvPr id="29699" name="Rectangle 4"/>
          <p:cNvSpPr>
            <a:spLocks noGrp="1" noChangeArrowheads="1"/>
          </p:cNvSpPr>
          <p:nvPr>
            <p:ph type="body" idx="1"/>
          </p:nvPr>
        </p:nvSpPr>
        <p:spPr>
          <a:xfrm>
            <a:off x="261258" y="1036638"/>
            <a:ext cx="8686800" cy="5287962"/>
          </a:xfrm>
        </p:spPr>
        <p:txBody>
          <a:bodyPr/>
          <a:lstStyle/>
          <a:p>
            <a:pPr eaLnBrk="1" hangingPunct="1"/>
            <a:r>
              <a:rPr lang="en-US" b="1" dirty="0" smtClean="0"/>
              <a:t>“</a:t>
            </a:r>
            <a:r>
              <a:rPr lang="en-US" b="1" dirty="0" err="1" smtClean="0"/>
              <a:t>RoadRuf</a:t>
            </a:r>
            <a:r>
              <a:rPr lang="en-US" b="1" dirty="0" smtClean="0"/>
              <a:t>” – a tool for computing IRI, available from the University of Michigan at: </a:t>
            </a:r>
            <a:r>
              <a:rPr lang="en-US" sz="2800" b="1" i="1" dirty="0" smtClean="0"/>
              <a:t>http://www.umtri.umich.edu/divisionPage.php?pageID=62</a:t>
            </a:r>
            <a:endParaRPr lang="en-US" b="1" i="1" dirty="0" smtClean="0"/>
          </a:p>
          <a:p>
            <a:pPr eaLnBrk="1" hangingPunct="1"/>
            <a:r>
              <a:rPr lang="en-US" b="1" dirty="0" err="1" smtClean="0"/>
              <a:t>RoadRuf</a:t>
            </a:r>
            <a:r>
              <a:rPr lang="en-US" b="1" dirty="0" smtClean="0"/>
              <a:t> includes an interactive X-Y plotter and a spectrum analyzer </a:t>
            </a:r>
          </a:p>
          <a:p>
            <a:pPr eaLnBrk="1" hangingPunct="1"/>
            <a:r>
              <a:rPr lang="en-US" b="1" dirty="0" smtClean="0"/>
              <a:t>A sample program for calculating IRI is available at: </a:t>
            </a:r>
            <a:r>
              <a:rPr lang="en-US" sz="2800" b="1" i="1" dirty="0" smtClean="0"/>
              <a:t>http://www.umtri.umich.edu/content/IRIMain.f</a:t>
            </a:r>
            <a:endParaRPr lang="en-US" b="1" i="1" dirty="0" smtClean="0"/>
          </a:p>
        </p:txBody>
      </p:sp>
      <p:sp>
        <p:nvSpPr>
          <p:cNvPr id="29700" name="Rectangle 19"/>
          <p:cNvSpPr>
            <a:spLocks noGrp="1" noChangeArrowheads="1"/>
          </p:cNvSpPr>
          <p:nvPr>
            <p:ph type="title"/>
          </p:nvPr>
        </p:nvSpPr>
        <p:spPr>
          <a:xfrm>
            <a:off x="381000" y="239713"/>
            <a:ext cx="8534400" cy="827087"/>
          </a:xfrm>
        </p:spPr>
        <p:txBody>
          <a:bodyPr/>
          <a:lstStyle/>
          <a:p>
            <a:pPr eaLnBrk="1" hangingPunct="1"/>
            <a:r>
              <a:rPr lang="en-US" sz="4000" smtClean="0"/>
              <a:t>IRI Calculation from Road Profiles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Box 4"/>
          <p:cNvSpPr txBox="1">
            <a:spLocks noChangeArrowheads="1"/>
          </p:cNvSpPr>
          <p:nvPr/>
        </p:nvSpPr>
        <p:spPr bwMode="auto">
          <a:xfrm>
            <a:off x="381000" y="1219200"/>
            <a:ext cx="8305800" cy="5108575"/>
          </a:xfrm>
          <a:prstGeom prst="rect">
            <a:avLst/>
          </a:prstGeom>
          <a:noFill/>
          <a:ln w="9525">
            <a:noFill/>
            <a:miter lim="800000"/>
            <a:headEnd/>
            <a:tailEnd/>
          </a:ln>
        </p:spPr>
        <p:txBody>
          <a:bodyPr>
            <a:spAutoFit/>
          </a:bodyPr>
          <a:lstStyle/>
          <a:p>
            <a:r>
              <a:rPr lang="en-US" sz="2800" b="1"/>
              <a:t>RONET uses simplified incremental road deterioration model for paved roads:</a:t>
            </a:r>
          </a:p>
          <a:p>
            <a:endParaRPr lang="en-US" sz="2800" b="1"/>
          </a:p>
          <a:p>
            <a:endParaRPr lang="en-US" sz="2800" b="1"/>
          </a:p>
          <a:p>
            <a:endParaRPr lang="en-US" sz="2800" b="1"/>
          </a:p>
          <a:p>
            <a:pPr marL="0" lvl="1" indent="457200">
              <a:buSzPct val="100000"/>
              <a:buFont typeface="Arial" charset="0"/>
              <a:buChar char="•"/>
            </a:pPr>
            <a:r>
              <a:rPr lang="en-US" sz="2800" b="1"/>
              <a:t>traffic loading (YE4)</a:t>
            </a:r>
          </a:p>
          <a:p>
            <a:pPr marL="0" lvl="1" indent="457200">
              <a:buSzPct val="100000"/>
              <a:buFont typeface="Arial" charset="0"/>
              <a:buChar char="•"/>
            </a:pPr>
            <a:r>
              <a:rPr lang="en-US" sz="2800" b="1"/>
              <a:t>pavement modified structural number and</a:t>
            </a:r>
          </a:p>
          <a:p>
            <a:pPr marL="0" lvl="1" indent="457200">
              <a:buSzPct val="100000"/>
            </a:pPr>
            <a:r>
              <a:rPr lang="en-US" sz="2800" b="1"/>
              <a:t>subgrade bearing capacity (SNC)</a:t>
            </a:r>
          </a:p>
          <a:p>
            <a:pPr marL="0" lvl="1" indent="457200">
              <a:buSzPct val="100000"/>
              <a:buFont typeface="Arial" charset="0"/>
              <a:buChar char="•"/>
            </a:pPr>
            <a:r>
              <a:rPr lang="en-US" sz="2800" b="1"/>
              <a:t>pavement age (t)</a:t>
            </a:r>
          </a:p>
          <a:p>
            <a:pPr marL="0" lvl="1" indent="457200">
              <a:buSzPct val="100000"/>
              <a:buFont typeface="Arial" charset="0"/>
              <a:buChar char="•"/>
            </a:pPr>
            <a:r>
              <a:rPr lang="en-US" sz="2800" b="1"/>
              <a:t>environmental coefficient (m)</a:t>
            </a:r>
          </a:p>
          <a:p>
            <a:pPr marL="0" lvl="1" indent="457200">
              <a:buSzPct val="100000"/>
              <a:buFont typeface="Arial" charset="0"/>
              <a:buChar char="•"/>
            </a:pPr>
            <a:r>
              <a:rPr lang="en-US" sz="2800" b="1"/>
              <a:t>existing condition (IRI</a:t>
            </a:r>
            <a:r>
              <a:rPr lang="en-US" sz="2800" b="1" baseline="-25000"/>
              <a:t>a</a:t>
            </a:r>
            <a:r>
              <a:rPr lang="en-US" sz="2800" b="1"/>
              <a:t>)</a:t>
            </a:r>
          </a:p>
          <a:p>
            <a:endParaRPr lang="en-US" sz="2000" b="1"/>
          </a:p>
        </p:txBody>
      </p:sp>
      <p:graphicFrame>
        <p:nvGraphicFramePr>
          <p:cNvPr id="1026" name="Object 3"/>
          <p:cNvGraphicFramePr>
            <a:graphicFrameLocks noGrp="1" noChangeAspect="1"/>
          </p:cNvGraphicFramePr>
          <p:nvPr>
            <p:ph idx="1"/>
          </p:nvPr>
        </p:nvGraphicFramePr>
        <p:xfrm>
          <a:off x="533400" y="2438400"/>
          <a:ext cx="7934325" cy="571500"/>
        </p:xfrm>
        <a:graphic>
          <a:graphicData uri="http://schemas.openxmlformats.org/presentationml/2006/ole">
            <mc:AlternateContent xmlns:mc="http://schemas.openxmlformats.org/markup-compatibility/2006">
              <mc:Choice xmlns:v="urn:schemas-microsoft-com:vml" Requires="v">
                <p:oleObj spid="_x0000_s70671" name="Equation" r:id="rId3" imgW="4584600" imgH="330120" progId="">
                  <p:embed/>
                </p:oleObj>
              </mc:Choice>
              <mc:Fallback>
                <p:oleObj name="Equation" r:id="rId3" imgW="4584600" imgH="33012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438400"/>
                        <a:ext cx="7934325"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itle 1"/>
          <p:cNvSpPr>
            <a:spLocks noGrp="1"/>
          </p:cNvSpPr>
          <p:nvPr>
            <p:ph type="title"/>
          </p:nvPr>
        </p:nvSpPr>
        <p:spPr>
          <a:xfrm>
            <a:off x="43542" y="168955"/>
            <a:ext cx="8991600" cy="1143000"/>
          </a:xfrm>
        </p:spPr>
        <p:txBody>
          <a:bodyPr/>
          <a:lstStyle/>
          <a:p>
            <a:pPr eaLnBrk="1" hangingPunct="1"/>
            <a:r>
              <a:rPr lang="en-US" sz="3600" b="1" dirty="0" smtClean="0">
                <a:latin typeface="Arial" charset="0"/>
                <a:cs typeface="Arial" charset="0"/>
              </a:rPr>
              <a:t>RONET Paved </a:t>
            </a:r>
            <a:r>
              <a:rPr lang="en-US" dirty="0" smtClean="0">
                <a:latin typeface="Arial" charset="0"/>
                <a:cs typeface="Arial" charset="0"/>
              </a:rPr>
              <a:t>R</a:t>
            </a:r>
            <a:r>
              <a:rPr lang="en-US" sz="3600" b="1" dirty="0" smtClean="0">
                <a:latin typeface="Arial" charset="0"/>
                <a:cs typeface="Arial" charset="0"/>
              </a:rPr>
              <a:t>oad </a:t>
            </a:r>
            <a:r>
              <a:rPr lang="en-US" dirty="0" smtClean="0">
                <a:latin typeface="Arial" charset="0"/>
                <a:cs typeface="Arial" charset="0"/>
              </a:rPr>
              <a:t>D</a:t>
            </a:r>
            <a:r>
              <a:rPr lang="en-US" sz="3600" b="1" dirty="0" smtClean="0">
                <a:latin typeface="Arial" charset="0"/>
                <a:cs typeface="Arial" charset="0"/>
              </a:rPr>
              <a:t>eterioration </a:t>
            </a:r>
            <a:r>
              <a:rPr lang="en-US" dirty="0" smtClean="0">
                <a:latin typeface="Arial" charset="0"/>
                <a:cs typeface="Arial" charset="0"/>
              </a:rPr>
              <a:t>M</a:t>
            </a:r>
            <a:r>
              <a:rPr lang="en-US" sz="3600" b="1" dirty="0" smtClean="0">
                <a:latin typeface="Arial" charset="0"/>
                <a:cs typeface="Arial" charset="0"/>
              </a:rPr>
              <a:t>odel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534400" cy="4800600"/>
          </a:xfrm>
        </p:spPr>
        <p:txBody>
          <a:bodyPr rtlCol="0">
            <a:normAutofit/>
          </a:bodyPr>
          <a:lstStyle/>
          <a:p>
            <a:pPr marL="457200" indent="-457200" eaLnBrk="1" fontAlgn="auto" hangingPunct="1">
              <a:spcAft>
                <a:spcPts val="0"/>
              </a:spcAft>
              <a:buFont typeface="Arial" pitchFamily="34" charset="0"/>
              <a:buChar char="•"/>
              <a:defRPr/>
            </a:pPr>
            <a:r>
              <a:rPr lang="en-US" sz="2400" b="1" dirty="0" smtClean="0">
                <a:latin typeface="Arial" pitchFamily="34" charset="0"/>
                <a:cs typeface="Arial" pitchFamily="34" charset="0"/>
              </a:rPr>
              <a:t>Expressed as a polynomial function of roughness for each vehicle category</a:t>
            </a:r>
          </a:p>
          <a:p>
            <a:pPr marL="457200" indent="-457200" eaLnBrk="1" fontAlgn="auto" hangingPunct="1">
              <a:spcAft>
                <a:spcPts val="0"/>
              </a:spcAft>
              <a:buFont typeface="Arial" pitchFamily="34" charset="0"/>
              <a:buChar char="•"/>
              <a:defRPr/>
            </a:pPr>
            <a:r>
              <a:rPr lang="en-US" sz="2400" b="1" dirty="0" smtClean="0">
                <a:latin typeface="Arial" pitchFamily="34" charset="0"/>
                <a:cs typeface="Arial" pitchFamily="34" charset="0"/>
              </a:rPr>
              <a:t>Developed using World Bank RUCKS (Road User Costs Knowledge System) model</a:t>
            </a:r>
            <a:endParaRPr lang="en-US" sz="2400" b="1" dirty="0">
              <a:latin typeface="Arial" pitchFamily="34" charset="0"/>
              <a:cs typeface="Arial" pitchFamily="34" charset="0"/>
            </a:endParaRPr>
          </a:p>
          <a:p>
            <a:pPr marL="365760" indent="-256032" eaLnBrk="1" fontAlgn="auto" hangingPunct="1">
              <a:spcAft>
                <a:spcPts val="0"/>
              </a:spcAft>
              <a:buFont typeface="Wingdings 3"/>
              <a:buChar char=""/>
              <a:defRPr/>
            </a:pPr>
            <a:endParaRPr lang="en-US" sz="2400" b="1" dirty="0">
              <a:latin typeface="Arial" pitchFamily="34" charset="0"/>
              <a:cs typeface="Arial" pitchFamily="34" charset="0"/>
            </a:endParaRPr>
          </a:p>
          <a:p>
            <a:pPr marL="806450" indent="-406400" eaLnBrk="1" fontAlgn="auto" hangingPunct="1">
              <a:spcAft>
                <a:spcPts val="0"/>
              </a:spcAft>
              <a:buFont typeface="Arial" pitchFamily="34" charset="0"/>
              <a:buNone/>
              <a:defRPr/>
            </a:pPr>
            <a:endParaRPr lang="en-US" sz="2400" b="1" dirty="0" smtClean="0">
              <a:latin typeface="Arial" pitchFamily="34" charset="0"/>
              <a:cs typeface="Arial" pitchFamily="34" charset="0"/>
            </a:endParaRPr>
          </a:p>
          <a:p>
            <a:pPr marL="806450" indent="-406400" eaLnBrk="1" fontAlgn="auto" hangingPunct="1">
              <a:spcAft>
                <a:spcPts val="0"/>
              </a:spcAft>
              <a:buFont typeface="Arial" pitchFamily="34" charset="0"/>
              <a:buNone/>
              <a:defRPr/>
            </a:pPr>
            <a:endParaRPr lang="en-US" sz="2400" b="1" dirty="0">
              <a:latin typeface="Arial" pitchFamily="34" charset="0"/>
              <a:cs typeface="Arial" pitchFamily="34" charset="0"/>
            </a:endParaRPr>
          </a:p>
          <a:p>
            <a:pPr marL="452438" indent="-452438" eaLnBrk="1" fontAlgn="auto" hangingPunct="1">
              <a:spcAft>
                <a:spcPts val="0"/>
              </a:spcAft>
              <a:buFont typeface="Arial" pitchFamily="34" charset="0"/>
              <a:buNone/>
              <a:tabLst>
                <a:tab pos="633413" algn="l"/>
              </a:tabLst>
              <a:defRPr/>
            </a:pPr>
            <a:r>
              <a:rPr lang="en-US" sz="2400" b="1" dirty="0" smtClean="0">
                <a:latin typeface="Arial" pitchFamily="34" charset="0"/>
                <a:cs typeface="Arial" pitchFamily="34" charset="0"/>
              </a:rPr>
              <a:t>URUC </a:t>
            </a:r>
            <a:r>
              <a:rPr lang="en-US" sz="2400" b="1" dirty="0">
                <a:latin typeface="Arial" pitchFamily="34" charset="0"/>
                <a:cs typeface="Arial" pitchFamily="34" charset="0"/>
              </a:rPr>
              <a:t>- unit road users’ cost ($/vehicle-km)</a:t>
            </a:r>
          </a:p>
          <a:p>
            <a:pPr marL="452438" indent="-452438" eaLnBrk="1" fontAlgn="auto" hangingPunct="1">
              <a:spcAft>
                <a:spcPts val="0"/>
              </a:spcAft>
              <a:buFont typeface="Arial" pitchFamily="34" charset="0"/>
              <a:buNone/>
              <a:tabLst>
                <a:tab pos="633413" algn="l"/>
              </a:tabLst>
              <a:defRPr/>
            </a:pPr>
            <a:r>
              <a:rPr lang="en-US" sz="2400" b="1" dirty="0" smtClean="0">
                <a:latin typeface="Arial" pitchFamily="34" charset="0"/>
                <a:cs typeface="Arial" pitchFamily="34" charset="0"/>
              </a:rPr>
              <a:t>IRI </a:t>
            </a:r>
            <a:r>
              <a:rPr lang="en-US" sz="2400" b="1" dirty="0">
                <a:latin typeface="Arial" pitchFamily="34" charset="0"/>
                <a:cs typeface="Arial" pitchFamily="34" charset="0"/>
              </a:rPr>
              <a:t>- </a:t>
            </a:r>
            <a:r>
              <a:rPr lang="en-US" sz="2400" b="1" dirty="0" smtClean="0">
                <a:latin typeface="Arial" pitchFamily="34" charset="0"/>
                <a:cs typeface="Arial" pitchFamily="34" charset="0"/>
              </a:rPr>
              <a:t>pavement </a:t>
            </a:r>
            <a:r>
              <a:rPr lang="en-US" sz="2400" b="1" dirty="0">
                <a:latin typeface="Arial" pitchFamily="34" charset="0"/>
                <a:cs typeface="Arial" pitchFamily="34" charset="0"/>
              </a:rPr>
              <a:t>longitudinal roughness (m/km)</a:t>
            </a:r>
          </a:p>
          <a:p>
            <a:pPr marL="452438" indent="-452438" eaLnBrk="1" fontAlgn="auto" hangingPunct="1">
              <a:spcAft>
                <a:spcPts val="0"/>
              </a:spcAft>
              <a:buFont typeface="Arial" pitchFamily="34" charset="0"/>
              <a:buNone/>
              <a:tabLst>
                <a:tab pos="633413" algn="l"/>
              </a:tabLst>
              <a:defRPr/>
            </a:pPr>
            <a:r>
              <a:rPr lang="it-IT" sz="2400" b="1" dirty="0">
                <a:latin typeface="Arial" pitchFamily="34" charset="0"/>
                <a:cs typeface="Arial" pitchFamily="34" charset="0"/>
              </a:rPr>
              <a:t>a</a:t>
            </a:r>
            <a:r>
              <a:rPr lang="it-IT" sz="2400" b="1" baseline="-25000" dirty="0">
                <a:latin typeface="Arial" pitchFamily="34" charset="0"/>
                <a:cs typeface="Arial" pitchFamily="34" charset="0"/>
              </a:rPr>
              <a:t>0</a:t>
            </a:r>
            <a:r>
              <a:rPr lang="it-IT" sz="2400" b="1" dirty="0">
                <a:latin typeface="Arial" pitchFamily="34" charset="0"/>
                <a:cs typeface="Arial" pitchFamily="34" charset="0"/>
              </a:rPr>
              <a:t>, a</a:t>
            </a:r>
            <a:r>
              <a:rPr lang="it-IT" sz="2400" b="1" baseline="-25000" dirty="0">
                <a:latin typeface="Arial" pitchFamily="34" charset="0"/>
                <a:cs typeface="Arial" pitchFamily="34" charset="0"/>
              </a:rPr>
              <a:t>1</a:t>
            </a:r>
            <a:r>
              <a:rPr lang="it-IT" sz="2400" b="1" dirty="0">
                <a:latin typeface="Arial" pitchFamily="34" charset="0"/>
                <a:cs typeface="Arial" pitchFamily="34" charset="0"/>
              </a:rPr>
              <a:t>, a</a:t>
            </a:r>
            <a:r>
              <a:rPr lang="it-IT" sz="2400" b="1" baseline="-25000" dirty="0">
                <a:latin typeface="Arial" pitchFamily="34" charset="0"/>
                <a:cs typeface="Arial" pitchFamily="34" charset="0"/>
              </a:rPr>
              <a:t>2</a:t>
            </a:r>
            <a:r>
              <a:rPr lang="it-IT" sz="2400" b="1" dirty="0">
                <a:latin typeface="Arial" pitchFamily="34" charset="0"/>
                <a:cs typeface="Arial" pitchFamily="34" charset="0"/>
              </a:rPr>
              <a:t>, a</a:t>
            </a:r>
            <a:r>
              <a:rPr lang="it-IT" sz="2400" b="1" baseline="-25000" dirty="0">
                <a:latin typeface="Arial" pitchFamily="34" charset="0"/>
                <a:cs typeface="Arial" pitchFamily="34" charset="0"/>
              </a:rPr>
              <a:t>3 </a:t>
            </a:r>
            <a:r>
              <a:rPr lang="en-US" sz="2400" b="1" dirty="0">
                <a:latin typeface="Arial" pitchFamily="34" charset="0"/>
                <a:cs typeface="Arial" pitchFamily="34" charset="0"/>
              </a:rPr>
              <a:t>- model coefficients </a:t>
            </a:r>
            <a:r>
              <a:rPr lang="en-US" sz="2400" b="1" dirty="0" smtClean="0">
                <a:latin typeface="Arial" pitchFamily="34" charset="0"/>
                <a:cs typeface="Arial" pitchFamily="34" charset="0"/>
              </a:rPr>
              <a:t>that depend on input data (e.g., new vehicle, fuel and tire costs)</a:t>
            </a:r>
            <a:endParaRPr lang="en-US" sz="2400" b="1" dirty="0">
              <a:latin typeface="Arial" pitchFamily="34" charset="0"/>
              <a:cs typeface="Arial" pitchFamily="34" charset="0"/>
            </a:endParaRPr>
          </a:p>
          <a:p>
            <a:pPr eaLnBrk="1" fontAlgn="auto" hangingPunct="1">
              <a:spcAft>
                <a:spcPts val="0"/>
              </a:spcAft>
              <a:buFont typeface="Arial" pitchFamily="34" charset="0"/>
              <a:buChar char="•"/>
              <a:defRPr/>
            </a:pPr>
            <a:endParaRPr lang="en-US" b="1" dirty="0">
              <a:latin typeface="Arial" pitchFamily="34" charset="0"/>
              <a:cs typeface="Arial" pitchFamily="34" charset="0"/>
            </a:endParaRPr>
          </a:p>
        </p:txBody>
      </p:sp>
      <p:sp>
        <p:nvSpPr>
          <p:cNvPr id="2052" name="Title 1"/>
          <p:cNvSpPr>
            <a:spLocks noGrp="1"/>
          </p:cNvSpPr>
          <p:nvPr>
            <p:ph type="title"/>
          </p:nvPr>
        </p:nvSpPr>
        <p:spPr>
          <a:xfrm>
            <a:off x="381000" y="76200"/>
            <a:ext cx="8229600" cy="1143000"/>
          </a:xfrm>
        </p:spPr>
        <p:txBody>
          <a:bodyPr/>
          <a:lstStyle/>
          <a:p>
            <a:pPr algn="ctr" eaLnBrk="1" hangingPunct="1"/>
            <a:r>
              <a:rPr lang="en-US" sz="3600" b="1" dirty="0" smtClean="0">
                <a:latin typeface="Arial" charset="0"/>
                <a:cs typeface="Arial" charset="0"/>
              </a:rPr>
              <a:t>Road User </a:t>
            </a:r>
            <a:r>
              <a:rPr lang="en-US" dirty="0" smtClean="0">
                <a:latin typeface="Arial" charset="0"/>
                <a:cs typeface="Arial" charset="0"/>
              </a:rPr>
              <a:t>C</a:t>
            </a:r>
            <a:r>
              <a:rPr lang="en-US" sz="3600" b="1" dirty="0" smtClean="0">
                <a:latin typeface="Arial" charset="0"/>
                <a:cs typeface="Arial" charset="0"/>
              </a:rPr>
              <a:t>osts </a:t>
            </a:r>
            <a:r>
              <a:rPr lang="en-US" dirty="0" smtClean="0">
                <a:latin typeface="Arial" charset="0"/>
                <a:cs typeface="Arial" charset="0"/>
              </a:rPr>
              <a:t>M</a:t>
            </a:r>
            <a:r>
              <a:rPr lang="en-US" sz="3600" b="1" dirty="0" smtClean="0">
                <a:latin typeface="Arial" charset="0"/>
                <a:cs typeface="Arial" charset="0"/>
              </a:rPr>
              <a:t>odel</a:t>
            </a:r>
          </a:p>
        </p:txBody>
      </p:sp>
      <p:graphicFrame>
        <p:nvGraphicFramePr>
          <p:cNvPr id="2050" name="Object 1"/>
          <p:cNvGraphicFramePr>
            <a:graphicFrameLocks noChangeAspect="1"/>
          </p:cNvGraphicFramePr>
          <p:nvPr/>
        </p:nvGraphicFramePr>
        <p:xfrm>
          <a:off x="1371600" y="3352800"/>
          <a:ext cx="6096000" cy="604838"/>
        </p:xfrm>
        <a:graphic>
          <a:graphicData uri="http://schemas.openxmlformats.org/presentationml/2006/ole">
            <mc:AlternateContent xmlns:mc="http://schemas.openxmlformats.org/markup-compatibility/2006">
              <mc:Choice xmlns:v="urn:schemas-microsoft-com:vml" Requires="v">
                <p:oleObj spid="_x0000_s71695" name="Equation" r:id="rId3" imgW="2679480" imgH="266400" progId="">
                  <p:embed/>
                </p:oleObj>
              </mc:Choice>
              <mc:Fallback>
                <p:oleObj name="Equation" r:id="rId3" imgW="2679480" imgH="266400" progId="">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352800"/>
                        <a:ext cx="6096000" cy="604838"/>
                      </a:xfrm>
                      <a:prstGeom prst="rect">
                        <a:avLst/>
                      </a:prstGeom>
                      <a:noFill/>
                      <a:extLst>
                        <a:ext uri="{909E8E84-426E-40DD-AFC4-6F175D3DCCD1}">
                          <a14:hiddenFill xmlns:a14="http://schemas.microsoft.com/office/drawing/2010/main">
                            <a:solidFill>
                              <a:srgbClr val="9ACCCD"/>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body" idx="1"/>
          </p:nvPr>
        </p:nvSpPr>
        <p:spPr>
          <a:xfrm>
            <a:off x="76200" y="1036638"/>
            <a:ext cx="8915400" cy="4525962"/>
          </a:xfrm>
        </p:spPr>
        <p:txBody>
          <a:bodyPr/>
          <a:lstStyle/>
          <a:p>
            <a:pPr eaLnBrk="1" hangingPunct="1"/>
            <a:r>
              <a:rPr lang="en-US" sz="3600" b="1" smtClean="0"/>
              <a:t>Very good: IRI less than 2.5 m/km</a:t>
            </a:r>
          </a:p>
          <a:p>
            <a:pPr eaLnBrk="1" hangingPunct="1"/>
            <a:r>
              <a:rPr lang="en-US" sz="3600" b="1" smtClean="0"/>
              <a:t>Good: IRI from 2.5 m/km to 3.5 m/km</a:t>
            </a:r>
          </a:p>
          <a:p>
            <a:pPr eaLnBrk="1" hangingPunct="1"/>
            <a:r>
              <a:rPr lang="en-US" sz="3600" b="1" smtClean="0"/>
              <a:t>Fair: IRI from 3.5 m/km to 5.5 m/km</a:t>
            </a:r>
          </a:p>
          <a:p>
            <a:pPr eaLnBrk="1" hangingPunct="1"/>
            <a:r>
              <a:rPr lang="en-US" sz="3600" b="1" smtClean="0"/>
              <a:t>Poor: IRI from 5.5 m/km to 10.5 m/km</a:t>
            </a:r>
          </a:p>
          <a:p>
            <a:pPr eaLnBrk="1" hangingPunct="1"/>
            <a:r>
              <a:rPr lang="en-US" sz="3600" b="1" smtClean="0"/>
              <a:t>Very poor: IRI higher than 10.5 m/km</a:t>
            </a:r>
          </a:p>
        </p:txBody>
      </p:sp>
      <p:sp>
        <p:nvSpPr>
          <p:cNvPr id="30723" name="Rectangle 19"/>
          <p:cNvSpPr>
            <a:spLocks noGrp="1" noChangeArrowheads="1"/>
          </p:cNvSpPr>
          <p:nvPr>
            <p:ph type="title"/>
          </p:nvPr>
        </p:nvSpPr>
        <p:spPr>
          <a:xfrm>
            <a:off x="228600" y="152400"/>
            <a:ext cx="8763000" cy="827088"/>
          </a:xfrm>
        </p:spPr>
        <p:txBody>
          <a:bodyPr/>
          <a:lstStyle/>
          <a:p>
            <a:pPr eaLnBrk="1" hangingPunct="1"/>
            <a:r>
              <a:rPr lang="en-US" sz="4000" smtClean="0"/>
              <a:t>Example of IRI and Road Condition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990600" y="0"/>
            <a:ext cx="6705600" cy="1000125"/>
          </a:xfrm>
        </p:spPr>
        <p:txBody>
          <a:bodyPr/>
          <a:lstStyle/>
          <a:p>
            <a:pPr eaLnBrk="1" hangingPunct="1"/>
            <a:r>
              <a:rPr lang="en-US" smtClean="0"/>
              <a:t>Riverside Freeway, SR 91, CA</a:t>
            </a:r>
          </a:p>
        </p:txBody>
      </p:sp>
      <p:pic>
        <p:nvPicPr>
          <p:cNvPr id="4" name="Picture 3" descr="UK2011 030.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2094.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6" name="Picture 5" descr="IMG_1860.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2443.JPG"/>
          <p:cNvPicPr>
            <a:picLocks noChangeAspect="1"/>
          </p:cNvPicPr>
          <p:nvPr/>
        </p:nvPicPr>
        <p:blipFill>
          <a:blip r:embed="rId3" cstate="print"/>
          <a:stretch>
            <a:fillRect/>
          </a:stretch>
        </p:blipFill>
        <p:spPr>
          <a:xfrm>
            <a:off x="0" y="0"/>
            <a:ext cx="9144000" cy="6858000"/>
          </a:xfrm>
          <a:prstGeom prst="rect">
            <a:avLst/>
          </a:prstGeom>
        </p:spPr>
      </p:pic>
      <p:sp>
        <p:nvSpPr>
          <p:cNvPr id="6" name="TextBox 5"/>
          <p:cNvSpPr txBox="1"/>
          <p:nvPr/>
        </p:nvSpPr>
        <p:spPr>
          <a:xfrm>
            <a:off x="0" y="6477000"/>
            <a:ext cx="9144000" cy="38100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990600" y="42863"/>
          <a:ext cx="10736263" cy="6188075"/>
        </p:xfrm>
        <a:graphic>
          <a:graphicData uri="http://schemas.openxmlformats.org/presentationml/2006/ole">
            <mc:AlternateContent xmlns:mc="http://schemas.openxmlformats.org/markup-compatibility/2006">
              <mc:Choice xmlns:v="urn:schemas-microsoft-com:vml" Requires="v">
                <p:oleObj spid="_x0000_s1039" name="Bitmap Image" r:id="rId4" imgW="4142857" imgH="2704762" progId="PBrush">
                  <p:embed/>
                </p:oleObj>
              </mc:Choice>
              <mc:Fallback>
                <p:oleObj name="Bitmap Image" r:id="rId4" imgW="4142857" imgH="2704762" progId="PBrush">
                  <p:embed/>
                  <p:pic>
                    <p:nvPicPr>
                      <p:cNvPr id="0" name="Object 2"/>
                      <p:cNvPicPr>
                        <a:picLocks noChangeAspect="1" noChangeArrowheads="1"/>
                      </p:cNvPicPr>
                      <p:nvPr/>
                    </p:nvPicPr>
                    <p:blipFill>
                      <a:blip r:embed="rId5">
                        <a:lum contrast="20000"/>
                        <a:extLst>
                          <a:ext uri="{28A0092B-C50C-407E-A947-70E740481C1C}">
                            <a14:useLocalDpi xmlns:a14="http://schemas.microsoft.com/office/drawing/2010/main" val="0"/>
                          </a:ext>
                        </a:extLst>
                      </a:blip>
                      <a:srcRect b="11702"/>
                      <a:stretch>
                        <a:fillRect/>
                      </a:stretch>
                    </p:blipFill>
                    <p:spPr bwMode="auto">
                      <a:xfrm>
                        <a:off x="-990600" y="42863"/>
                        <a:ext cx="10736263"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oleObj>
              </mc:Fallback>
            </mc:AlternateContent>
          </a:graphicData>
        </a:graphic>
      </p:graphicFrame>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8600" y="228600"/>
            <a:ext cx="8686800" cy="762000"/>
          </a:xfrm>
          <a:noFill/>
        </p:spPr>
        <p:txBody>
          <a:bodyPr/>
          <a:lstStyle/>
          <a:p>
            <a:r>
              <a:rPr lang="en-US" sz="5400" smtClean="0">
                <a:solidFill>
                  <a:srgbClr val="FFFF00"/>
                </a:solidFill>
              </a:rPr>
              <a:t>Infrastructure</a:t>
            </a:r>
            <a:endParaRPr lang="en-US" sz="6000" smtClean="0"/>
          </a:p>
        </p:txBody>
      </p:sp>
      <p:sp>
        <p:nvSpPr>
          <p:cNvPr id="33795" name="Rectangle 3"/>
          <p:cNvSpPr>
            <a:spLocks noChangeArrowheads="1"/>
          </p:cNvSpPr>
          <p:nvPr/>
        </p:nvSpPr>
        <p:spPr bwMode="auto">
          <a:xfrm>
            <a:off x="228600" y="1295400"/>
            <a:ext cx="8763000" cy="4953000"/>
          </a:xfrm>
          <a:prstGeom prst="rect">
            <a:avLst/>
          </a:prstGeom>
          <a:noFill/>
          <a:ln w="9525">
            <a:noFill/>
            <a:miter lim="800000"/>
            <a:headEnd/>
            <a:tailEnd/>
          </a:ln>
        </p:spPr>
        <p:txBody>
          <a:bodyPr/>
          <a:lstStyle/>
          <a:p>
            <a:pPr marL="342900" indent="-342900">
              <a:spcBef>
                <a:spcPct val="20000"/>
              </a:spcBef>
              <a:buFontTx/>
              <a:buChar char="•"/>
            </a:pPr>
            <a:r>
              <a:rPr lang="en-US" sz="3800" b="1" dirty="0">
                <a:solidFill>
                  <a:srgbClr val="FFFFFF"/>
                </a:solidFill>
                <a:cs typeface="+mn-cs"/>
              </a:rPr>
              <a:t>“The built environment in which we live” </a:t>
            </a:r>
            <a:r>
              <a:rPr lang="en-US" sz="3800" b="1" dirty="0" smtClean="0">
                <a:solidFill>
                  <a:srgbClr val="FFFFFF"/>
                </a:solidFill>
                <a:cs typeface="+mn-cs"/>
              </a:rPr>
              <a:t>(</a:t>
            </a:r>
            <a:r>
              <a:rPr lang="en-US" sz="3800" b="1" dirty="0" err="1" smtClean="0">
                <a:solidFill>
                  <a:srgbClr val="FFFFFF"/>
                </a:solidFill>
                <a:cs typeface="+mn-cs"/>
              </a:rPr>
              <a:t>Ausubel</a:t>
            </a:r>
            <a:r>
              <a:rPr lang="en-US" sz="3800" b="1" dirty="0" smtClean="0">
                <a:solidFill>
                  <a:srgbClr val="FFFFFF"/>
                </a:solidFill>
                <a:cs typeface="+mn-cs"/>
              </a:rPr>
              <a:t> and Herman)</a:t>
            </a:r>
            <a:endParaRPr lang="en-US" sz="3800" b="1" dirty="0">
              <a:solidFill>
                <a:srgbClr val="FFFFFF"/>
              </a:solidFill>
              <a:cs typeface="+mn-cs"/>
            </a:endParaRPr>
          </a:p>
          <a:p>
            <a:pPr marL="342900" indent="-342900">
              <a:spcBef>
                <a:spcPct val="20000"/>
              </a:spcBef>
              <a:buFontTx/>
              <a:buChar char="•"/>
            </a:pPr>
            <a:r>
              <a:rPr lang="en-US" sz="3800" b="1" dirty="0">
                <a:solidFill>
                  <a:srgbClr val="FFFFFF"/>
                </a:solidFill>
                <a:cs typeface="+mn-cs"/>
              </a:rPr>
              <a:t>The physical framework upon which the economy operates and our standard of living depends (ASCE) </a:t>
            </a:r>
          </a:p>
        </p:txBody>
      </p:sp>
    </p:spTree>
    <p:extLst>
      <p:ext uri="{BB962C8B-B14F-4D97-AF65-F5344CB8AC3E}">
        <p14:creationId xmlns:p14="http://schemas.microsoft.com/office/powerpoint/2010/main" val="2298584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1615.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56D3DA48-E43D-4E51-B69C-EA9239468703}" type="slidenum">
              <a:rPr lang="en-US" smtClean="0"/>
              <a:pPr/>
              <a:t>31</a:t>
            </a:fld>
            <a:endParaRPr lang="en-US" smtClean="0"/>
          </a:p>
        </p:txBody>
      </p:sp>
      <p:sp>
        <p:nvSpPr>
          <p:cNvPr id="35843" name="Rectangle 4"/>
          <p:cNvSpPr>
            <a:spLocks noGrp="1" noChangeArrowheads="1"/>
          </p:cNvSpPr>
          <p:nvPr>
            <p:ph type="body" idx="1"/>
          </p:nvPr>
        </p:nvSpPr>
        <p:spPr>
          <a:xfrm>
            <a:off x="457200" y="914400"/>
            <a:ext cx="8229600" cy="4525962"/>
          </a:xfrm>
        </p:spPr>
        <p:txBody>
          <a:bodyPr/>
          <a:lstStyle/>
          <a:p>
            <a:pPr eaLnBrk="1" hangingPunct="1"/>
            <a:r>
              <a:rPr lang="en-US" b="1" dirty="0" smtClean="0"/>
              <a:t>Five or less network types can be defined by the user based on functional classification, region, terrain type, or environmental type</a:t>
            </a:r>
          </a:p>
        </p:txBody>
      </p:sp>
      <p:pic>
        <p:nvPicPr>
          <p:cNvPr id="35844" name="Picture 18"/>
          <p:cNvPicPr>
            <a:picLocks noChangeAspect="1" noChangeArrowheads="1"/>
          </p:cNvPicPr>
          <p:nvPr/>
        </p:nvPicPr>
        <p:blipFill>
          <a:blip r:embed="rId3" cstate="print"/>
          <a:srcRect/>
          <a:stretch>
            <a:fillRect/>
          </a:stretch>
        </p:blipFill>
        <p:spPr bwMode="auto">
          <a:xfrm>
            <a:off x="228600" y="3190875"/>
            <a:ext cx="8761413" cy="3363912"/>
          </a:xfrm>
          <a:prstGeom prst="rect">
            <a:avLst/>
          </a:prstGeom>
          <a:noFill/>
          <a:ln w="9525" algn="ctr">
            <a:noFill/>
            <a:miter lim="800000"/>
            <a:headEnd/>
            <a:tailEnd/>
          </a:ln>
        </p:spPr>
      </p:pic>
      <p:sp>
        <p:nvSpPr>
          <p:cNvPr id="35845" name="Rectangle 19"/>
          <p:cNvSpPr>
            <a:spLocks noGrp="1" noChangeArrowheads="1"/>
          </p:cNvSpPr>
          <p:nvPr>
            <p:ph type="title"/>
          </p:nvPr>
        </p:nvSpPr>
        <p:spPr>
          <a:xfrm>
            <a:off x="1212850" y="152400"/>
            <a:ext cx="7321550" cy="827088"/>
          </a:xfrm>
        </p:spPr>
        <p:txBody>
          <a:bodyPr/>
          <a:lstStyle/>
          <a:p>
            <a:pPr eaLnBrk="1" hangingPunct="1"/>
            <a:r>
              <a:rPr lang="en-US" sz="4000" smtClean="0"/>
              <a:t>Types of Road Network</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28934A31-0E60-4D6D-823C-2B7F12F10274}" type="slidenum">
              <a:rPr lang="en-US" smtClean="0"/>
              <a:pPr/>
              <a:t>32</a:t>
            </a:fld>
            <a:endParaRPr lang="en-US" smtClean="0"/>
          </a:p>
        </p:txBody>
      </p:sp>
      <p:sp>
        <p:nvSpPr>
          <p:cNvPr id="36867" name="Rectangle 3"/>
          <p:cNvSpPr>
            <a:spLocks noGrp="1" noChangeArrowheads="1"/>
          </p:cNvSpPr>
          <p:nvPr>
            <p:ph type="body" idx="1"/>
          </p:nvPr>
        </p:nvSpPr>
        <p:spPr>
          <a:xfrm>
            <a:off x="457200" y="838200"/>
            <a:ext cx="8458200" cy="4525963"/>
          </a:xfrm>
        </p:spPr>
        <p:txBody>
          <a:bodyPr/>
          <a:lstStyle/>
          <a:p>
            <a:pPr eaLnBrk="1" hangingPunct="1"/>
            <a:r>
              <a:rPr lang="en-US" b="1" dirty="0" smtClean="0"/>
              <a:t>RONET uses five surface types. The country specific characteristics of the surface types are user defined</a:t>
            </a:r>
          </a:p>
          <a:p>
            <a:pPr eaLnBrk="1" hangingPunct="1"/>
            <a:endParaRPr lang="en-US" b="1" dirty="0" smtClean="0"/>
          </a:p>
        </p:txBody>
      </p:sp>
      <p:pic>
        <p:nvPicPr>
          <p:cNvPr id="36868" name="Picture 13"/>
          <p:cNvPicPr>
            <a:picLocks noChangeAspect="1" noChangeArrowheads="1"/>
          </p:cNvPicPr>
          <p:nvPr/>
        </p:nvPicPr>
        <p:blipFill>
          <a:blip r:embed="rId3" cstate="print"/>
          <a:srcRect/>
          <a:stretch>
            <a:fillRect/>
          </a:stretch>
        </p:blipFill>
        <p:spPr bwMode="auto">
          <a:xfrm>
            <a:off x="1905000" y="2786063"/>
            <a:ext cx="5021263" cy="3505200"/>
          </a:xfrm>
          <a:prstGeom prst="rect">
            <a:avLst/>
          </a:prstGeom>
          <a:noFill/>
          <a:ln w="9525" algn="ctr">
            <a:noFill/>
            <a:miter lim="800000"/>
            <a:headEnd/>
            <a:tailEnd/>
          </a:ln>
        </p:spPr>
      </p:pic>
      <p:sp>
        <p:nvSpPr>
          <p:cNvPr id="36869" name="Rectangle 14"/>
          <p:cNvSpPr>
            <a:spLocks noGrp="1" noChangeArrowheads="1"/>
          </p:cNvSpPr>
          <p:nvPr>
            <p:ph type="title"/>
          </p:nvPr>
        </p:nvSpPr>
        <p:spPr/>
        <p:txBody>
          <a:bodyPr/>
          <a:lstStyle/>
          <a:p>
            <a:pPr eaLnBrk="1" hangingPunct="1"/>
            <a:r>
              <a:rPr lang="en-US" sz="4000" smtClean="0"/>
              <a:t>Surface Types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noChangeArrowheads="1"/>
          </p:cNvPicPr>
          <p:nvPr/>
        </p:nvPicPr>
        <p:blipFill>
          <a:blip r:embed="rId3" cstate="print"/>
          <a:srcRect/>
          <a:stretch>
            <a:fillRect/>
          </a:stretch>
        </p:blipFill>
        <p:spPr bwMode="auto">
          <a:xfrm>
            <a:off x="130175" y="838200"/>
            <a:ext cx="8937625" cy="5867400"/>
          </a:xfrm>
          <a:prstGeom prst="rect">
            <a:avLst/>
          </a:prstGeom>
          <a:noFill/>
          <a:ln w="9525">
            <a:noFill/>
            <a:miter lim="800000"/>
            <a:headEnd/>
            <a:tailEnd/>
          </a:ln>
        </p:spPr>
      </p:pic>
      <p:sp>
        <p:nvSpPr>
          <p:cNvPr id="37891" name="Rectangle 5"/>
          <p:cNvSpPr>
            <a:spLocks noGrp="1" noChangeArrowheads="1"/>
          </p:cNvSpPr>
          <p:nvPr>
            <p:ph type="title"/>
          </p:nvPr>
        </p:nvSpPr>
        <p:spPr>
          <a:xfrm>
            <a:off x="152400" y="68263"/>
            <a:ext cx="8991600" cy="827087"/>
          </a:xfrm>
        </p:spPr>
        <p:txBody>
          <a:bodyPr/>
          <a:lstStyle/>
          <a:p>
            <a:pPr eaLnBrk="1" hangingPunct="1"/>
            <a:r>
              <a:rPr lang="en-US" smtClean="0"/>
              <a:t>Traffic categories vary by surface type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5384FB38-5F15-4A47-8B14-3691BFC185AA}" type="slidenum">
              <a:rPr lang="en-US" smtClean="0"/>
              <a:pPr/>
              <a:t>34</a:t>
            </a:fld>
            <a:endParaRPr lang="en-US" smtClean="0"/>
          </a:p>
        </p:txBody>
      </p:sp>
      <p:sp>
        <p:nvSpPr>
          <p:cNvPr id="38915" name="Rectangle 3"/>
          <p:cNvSpPr>
            <a:spLocks noGrp="1" noChangeArrowheads="1"/>
          </p:cNvSpPr>
          <p:nvPr>
            <p:ph type="body" idx="1"/>
          </p:nvPr>
        </p:nvSpPr>
        <p:spPr>
          <a:xfrm>
            <a:off x="381000" y="1295400"/>
            <a:ext cx="8686800" cy="3962400"/>
          </a:xfrm>
        </p:spPr>
        <p:txBody>
          <a:bodyPr/>
          <a:lstStyle/>
          <a:p>
            <a:pPr eaLnBrk="1" hangingPunct="1"/>
            <a:r>
              <a:rPr lang="en-US" altLang="ja-JP" sz="2800" b="1" u="sng" dirty="0" smtClean="0">
                <a:ea typeface="MS PGothic" pitchFamily="34" charset="-128"/>
              </a:rPr>
              <a:t>Very Good</a:t>
            </a:r>
            <a:r>
              <a:rPr lang="en-US" altLang="ja-JP" sz="2800" b="1" dirty="0" smtClean="0">
                <a:ea typeface="MS PGothic" pitchFamily="34" charset="-128"/>
              </a:rPr>
              <a:t>: requires only routine maintenance (RM)</a:t>
            </a:r>
          </a:p>
          <a:p>
            <a:pPr eaLnBrk="1" hangingPunct="1"/>
            <a:r>
              <a:rPr lang="en-US" altLang="ja-JP" sz="2800" b="1" u="sng" dirty="0" smtClean="0">
                <a:ea typeface="MS PGothic" pitchFamily="34" charset="-128"/>
              </a:rPr>
              <a:t>Good</a:t>
            </a:r>
            <a:r>
              <a:rPr lang="en-US" altLang="ja-JP" sz="2800" b="1" dirty="0" smtClean="0">
                <a:ea typeface="MS PGothic" pitchFamily="34" charset="-128"/>
              </a:rPr>
              <a:t>: requires RM plus preventive maintenance or spot </a:t>
            </a:r>
            <a:r>
              <a:rPr lang="en-US" altLang="ja-JP" sz="2800" b="1" dirty="0" err="1" smtClean="0">
                <a:ea typeface="MS PGothic" pitchFamily="34" charset="-128"/>
              </a:rPr>
              <a:t>regravelling</a:t>
            </a:r>
            <a:r>
              <a:rPr lang="en-US" altLang="ja-JP" sz="2800" b="1" dirty="0" smtClean="0">
                <a:ea typeface="MS PGothic" pitchFamily="34" charset="-128"/>
              </a:rPr>
              <a:t> or repairs</a:t>
            </a:r>
          </a:p>
          <a:p>
            <a:pPr eaLnBrk="1" hangingPunct="1"/>
            <a:r>
              <a:rPr lang="en-US" altLang="ja-JP" sz="2800" b="1" u="sng" dirty="0" smtClean="0">
                <a:ea typeface="MS PGothic" pitchFamily="34" charset="-128"/>
              </a:rPr>
              <a:t>Fair</a:t>
            </a:r>
            <a:r>
              <a:rPr lang="en-US" altLang="ja-JP" sz="2800" b="1" dirty="0" smtClean="0">
                <a:ea typeface="MS PGothic" pitchFamily="34" charset="-128"/>
              </a:rPr>
              <a:t>: requires RM plus periodic maintenance </a:t>
            </a:r>
          </a:p>
          <a:p>
            <a:pPr eaLnBrk="1" hangingPunct="1"/>
            <a:r>
              <a:rPr lang="en-US" altLang="ja-JP" sz="2800" b="1" u="sng" dirty="0" smtClean="0">
                <a:ea typeface="MS PGothic" pitchFamily="34" charset="-128"/>
              </a:rPr>
              <a:t>Poor</a:t>
            </a:r>
            <a:r>
              <a:rPr lang="en-US" altLang="ja-JP" sz="2800" b="1" dirty="0" smtClean="0">
                <a:ea typeface="MS PGothic" pitchFamily="34" charset="-128"/>
              </a:rPr>
              <a:t>: requires RM plus strengthening or partial reconstruction </a:t>
            </a:r>
          </a:p>
          <a:p>
            <a:pPr eaLnBrk="1" hangingPunct="1"/>
            <a:r>
              <a:rPr lang="en-US" altLang="ja-JP" sz="2800" b="1" u="sng" dirty="0" smtClean="0">
                <a:ea typeface="MS PGothic" pitchFamily="34" charset="-128"/>
              </a:rPr>
              <a:t>Very Poor</a:t>
            </a:r>
            <a:r>
              <a:rPr lang="en-US" altLang="ja-JP" sz="2800" b="1" dirty="0" smtClean="0">
                <a:ea typeface="MS PGothic" pitchFamily="34" charset="-128"/>
              </a:rPr>
              <a:t>: requires RM plus full reconstruction</a:t>
            </a:r>
            <a:br>
              <a:rPr lang="en-US" altLang="ja-JP" sz="2800" b="1" dirty="0" smtClean="0">
                <a:ea typeface="MS PGothic" pitchFamily="34" charset="-128"/>
              </a:rPr>
            </a:br>
            <a:endParaRPr lang="en-US" sz="2800" b="1" dirty="0" smtClean="0"/>
          </a:p>
        </p:txBody>
      </p:sp>
      <p:sp>
        <p:nvSpPr>
          <p:cNvPr id="38916" name="Rectangle 9"/>
          <p:cNvSpPr>
            <a:spLocks noGrp="1" noChangeArrowheads="1"/>
          </p:cNvSpPr>
          <p:nvPr>
            <p:ph type="title"/>
          </p:nvPr>
        </p:nvSpPr>
        <p:spPr>
          <a:xfrm>
            <a:off x="762000" y="381000"/>
            <a:ext cx="7321550" cy="827087"/>
          </a:xfrm>
        </p:spPr>
        <p:txBody>
          <a:bodyPr/>
          <a:lstStyle/>
          <a:p>
            <a:pPr eaLnBrk="1" hangingPunct="1"/>
            <a:r>
              <a:rPr lang="en-US" sz="4000" dirty="0" smtClean="0"/>
              <a:t>Road Condition Categories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D62ABBF0-FEC8-4570-8598-5B00C6CBADDA}" type="slidenum">
              <a:rPr lang="en-US" smtClean="0"/>
              <a:pPr/>
              <a:t>35</a:t>
            </a:fld>
            <a:endParaRPr lang="en-US" smtClean="0"/>
          </a:p>
        </p:txBody>
      </p:sp>
      <p:sp>
        <p:nvSpPr>
          <p:cNvPr id="39939" name="Rectangle 3"/>
          <p:cNvSpPr>
            <a:spLocks noGrp="1" noChangeArrowheads="1"/>
          </p:cNvSpPr>
          <p:nvPr>
            <p:ph type="body" idx="1"/>
          </p:nvPr>
        </p:nvSpPr>
        <p:spPr>
          <a:xfrm>
            <a:off x="381000" y="1447800"/>
            <a:ext cx="8686800" cy="3962400"/>
          </a:xfrm>
        </p:spPr>
        <p:txBody>
          <a:bodyPr/>
          <a:lstStyle/>
          <a:p>
            <a:pPr eaLnBrk="1" hangingPunct="1"/>
            <a:r>
              <a:rPr lang="en-US" altLang="ja-JP" sz="3600" b="1" dirty="0" smtClean="0">
                <a:ea typeface="MS PGothic" pitchFamily="34" charset="-128"/>
              </a:rPr>
              <a:t>Length of road sections (per category, traffic, condition) comprising the network</a:t>
            </a:r>
          </a:p>
          <a:p>
            <a:pPr eaLnBrk="1" hangingPunct="1"/>
            <a:r>
              <a:rPr lang="en-US" altLang="ja-JP" sz="3600" b="1" dirty="0" smtClean="0">
                <a:ea typeface="MS PGothic" pitchFamily="34" charset="-128"/>
              </a:rPr>
              <a:t>Unit cost of road works</a:t>
            </a:r>
          </a:p>
          <a:p>
            <a:pPr eaLnBrk="1" hangingPunct="1"/>
            <a:r>
              <a:rPr lang="en-US" altLang="ja-JP" sz="3600" b="1" dirty="0" smtClean="0">
                <a:ea typeface="MS PGothic" pitchFamily="34" charset="-128"/>
              </a:rPr>
              <a:t>Selected country data (e.g., discount rate, fuel cost, salaries, vehicle fleet, traffic growth rate)</a:t>
            </a:r>
          </a:p>
        </p:txBody>
      </p:sp>
      <p:sp>
        <p:nvSpPr>
          <p:cNvPr id="39940" name="Rectangle 9"/>
          <p:cNvSpPr>
            <a:spLocks noGrp="1" noChangeArrowheads="1"/>
          </p:cNvSpPr>
          <p:nvPr>
            <p:ph type="title"/>
          </p:nvPr>
        </p:nvSpPr>
        <p:spPr>
          <a:xfrm>
            <a:off x="533400" y="468313"/>
            <a:ext cx="7321550" cy="827087"/>
          </a:xfrm>
        </p:spPr>
        <p:txBody>
          <a:bodyPr/>
          <a:lstStyle/>
          <a:p>
            <a:pPr algn="ctr" eaLnBrk="1" hangingPunct="1"/>
            <a:r>
              <a:rPr lang="en-US" sz="4400" smtClean="0"/>
              <a:t>RONET Main Input Data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noChangeAspect="1" noChangeArrowheads="1"/>
          </p:cNvPicPr>
          <p:nvPr/>
        </p:nvPicPr>
        <p:blipFill>
          <a:blip r:embed="rId3" cstate="print"/>
          <a:srcRect/>
          <a:stretch>
            <a:fillRect/>
          </a:stretch>
        </p:blipFill>
        <p:spPr bwMode="auto">
          <a:xfrm>
            <a:off x="152400" y="914400"/>
            <a:ext cx="8710613" cy="5715000"/>
          </a:xfrm>
          <a:prstGeom prst="rect">
            <a:avLst/>
          </a:prstGeom>
          <a:noFill/>
          <a:ln w="9525" algn="ctr">
            <a:noFill/>
            <a:miter lim="800000"/>
            <a:headEnd/>
            <a:tailEnd/>
          </a:ln>
        </p:spPr>
      </p:pic>
      <p:sp>
        <p:nvSpPr>
          <p:cNvPr id="40963" name="Rectangle 5"/>
          <p:cNvSpPr>
            <a:spLocks noGrp="1" noChangeArrowheads="1"/>
          </p:cNvSpPr>
          <p:nvPr>
            <p:ph type="title"/>
          </p:nvPr>
        </p:nvSpPr>
        <p:spPr>
          <a:xfrm>
            <a:off x="1066800" y="68263"/>
            <a:ext cx="7321550" cy="827087"/>
          </a:xfrm>
        </p:spPr>
        <p:txBody>
          <a:bodyPr/>
          <a:lstStyle/>
          <a:p>
            <a:pPr eaLnBrk="1" hangingPunct="1"/>
            <a:r>
              <a:rPr lang="en-US" smtClean="0"/>
              <a:t>Current Asset Value Calculation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3"/>
          <p:cNvPicPr>
            <a:picLocks noChangeAspect="1" noChangeArrowheads="1"/>
          </p:cNvPicPr>
          <p:nvPr/>
        </p:nvPicPr>
        <p:blipFill>
          <a:blip r:embed="rId3" cstate="print"/>
          <a:srcRect/>
          <a:stretch>
            <a:fillRect/>
          </a:stretch>
        </p:blipFill>
        <p:spPr bwMode="auto">
          <a:xfrm>
            <a:off x="304800" y="2362200"/>
            <a:ext cx="8610600" cy="3381375"/>
          </a:xfrm>
          <a:prstGeom prst="rect">
            <a:avLst/>
          </a:prstGeom>
          <a:noFill/>
          <a:ln w="9525" algn="ctr">
            <a:noFill/>
            <a:miter lim="800000"/>
            <a:headEnd/>
            <a:tailEnd/>
          </a:ln>
        </p:spPr>
      </p:pic>
      <p:sp>
        <p:nvSpPr>
          <p:cNvPr id="41987" name="Rectangle 16"/>
          <p:cNvSpPr>
            <a:spLocks noGrp="1" noChangeArrowheads="1"/>
          </p:cNvSpPr>
          <p:nvPr>
            <p:ph type="title"/>
          </p:nvPr>
        </p:nvSpPr>
        <p:spPr/>
        <p:txBody>
          <a:bodyPr/>
          <a:lstStyle/>
          <a:p>
            <a:pPr eaLnBrk="1" hangingPunct="1"/>
            <a:r>
              <a:rPr lang="en-US" sz="4000" dirty="0" smtClean="0"/>
              <a:t>Performance Assessment</a:t>
            </a:r>
          </a:p>
        </p:txBody>
      </p:sp>
      <p:sp>
        <p:nvSpPr>
          <p:cNvPr id="41988" name="Text Box 17"/>
          <p:cNvSpPr txBox="1">
            <a:spLocks noChangeArrowheads="1"/>
          </p:cNvSpPr>
          <p:nvPr/>
        </p:nvSpPr>
        <p:spPr bwMode="auto">
          <a:xfrm>
            <a:off x="1219200" y="1143000"/>
            <a:ext cx="6781800" cy="1066800"/>
          </a:xfrm>
          <a:prstGeom prst="rect">
            <a:avLst/>
          </a:prstGeom>
          <a:noFill/>
          <a:ln w="9525" algn="ctr">
            <a:noFill/>
            <a:miter lim="800000"/>
            <a:headEnd/>
            <a:tailEnd/>
          </a:ln>
        </p:spPr>
        <p:txBody>
          <a:bodyPr>
            <a:spAutoFit/>
          </a:bodyPr>
          <a:lstStyle/>
          <a:p>
            <a:pPr>
              <a:spcBef>
                <a:spcPct val="50000"/>
              </a:spcBef>
            </a:pPr>
            <a:r>
              <a:rPr lang="en-US" sz="3200" b="1" dirty="0">
                <a:solidFill>
                  <a:schemeClr val="tx2"/>
                </a:solidFill>
              </a:rPr>
              <a:t>What are the consequences of different budget scenarios?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4525" y="844950"/>
            <a:ext cx="8991600" cy="1447800"/>
          </a:xfrm>
        </p:spPr>
        <p:txBody>
          <a:bodyPr/>
          <a:lstStyle/>
          <a:p>
            <a:pPr eaLnBrk="1" hangingPunct="1"/>
            <a:r>
              <a:rPr lang="en-US" sz="3200" dirty="0" smtClean="0"/>
              <a:t>RONET evaluates alternative maintenance and rehabilitation road works standards for each road class</a:t>
            </a:r>
          </a:p>
        </p:txBody>
      </p:sp>
      <p:sp>
        <p:nvSpPr>
          <p:cNvPr id="43012" name="Rectangle 6"/>
          <p:cNvSpPr>
            <a:spLocks noChangeArrowheads="1"/>
          </p:cNvSpPr>
          <p:nvPr/>
        </p:nvSpPr>
        <p:spPr bwMode="auto">
          <a:xfrm>
            <a:off x="1441450" y="68263"/>
            <a:ext cx="7321550" cy="827087"/>
          </a:xfrm>
          <a:prstGeom prst="rect">
            <a:avLst/>
          </a:prstGeom>
          <a:noFill/>
          <a:ln w="9525">
            <a:noFill/>
            <a:miter lim="800000"/>
            <a:headEnd/>
            <a:tailEnd/>
          </a:ln>
        </p:spPr>
        <p:txBody>
          <a:bodyPr lIns="91436" tIns="45718" rIns="91436" bIns="45718" anchor="ctr"/>
          <a:lstStyle/>
          <a:p>
            <a:r>
              <a:rPr lang="en-US" sz="4000" b="1" dirty="0">
                <a:solidFill>
                  <a:schemeClr val="tx2"/>
                </a:solidFill>
              </a:rPr>
              <a:t>Road Work Standards</a:t>
            </a:r>
          </a:p>
        </p:txBody>
      </p:sp>
      <p:graphicFrame>
        <p:nvGraphicFramePr>
          <p:cNvPr id="3" name="Table 2"/>
          <p:cNvGraphicFramePr>
            <a:graphicFrameLocks noGrp="1"/>
          </p:cNvGraphicFramePr>
          <p:nvPr>
            <p:extLst>
              <p:ext uri="{D42A27DB-BD31-4B8C-83A1-F6EECF244321}">
                <p14:modId xmlns:p14="http://schemas.microsoft.com/office/powerpoint/2010/main" val="3182431993"/>
              </p:ext>
            </p:extLst>
          </p:nvPr>
        </p:nvGraphicFramePr>
        <p:xfrm>
          <a:off x="2133600" y="2514600"/>
          <a:ext cx="4419600" cy="3657600"/>
        </p:xfrm>
        <a:graphic>
          <a:graphicData uri="http://schemas.openxmlformats.org/drawingml/2006/table">
            <a:tbl>
              <a:tblPr firstRow="1" bandRow="1">
                <a:tableStyleId>{5C22544A-7EE6-4342-B048-85BDC9FD1C3A}</a:tableStyleId>
              </a:tblPr>
              <a:tblGrid>
                <a:gridCol w="2209800"/>
                <a:gridCol w="2209800"/>
              </a:tblGrid>
              <a:tr h="437515">
                <a:tc>
                  <a:txBody>
                    <a:bodyPr/>
                    <a:lstStyle/>
                    <a:p>
                      <a:r>
                        <a:rPr lang="en-US" sz="2400" b="1" dirty="0" smtClean="0"/>
                        <a:t>Code</a:t>
                      </a:r>
                      <a:endParaRPr lang="en-US" sz="2400" b="1" dirty="0"/>
                    </a:p>
                  </a:txBody>
                  <a:tcPr/>
                </a:tc>
                <a:tc>
                  <a:txBody>
                    <a:bodyPr/>
                    <a:lstStyle/>
                    <a:p>
                      <a:r>
                        <a:rPr lang="en-US" sz="2400" b="1" dirty="0" smtClean="0"/>
                        <a:t>Standard</a:t>
                      </a:r>
                      <a:endParaRPr lang="en-US" sz="2400" b="1" dirty="0"/>
                    </a:p>
                  </a:txBody>
                  <a:tcPr/>
                </a:tc>
              </a:tr>
              <a:tr h="437515">
                <a:tc>
                  <a:txBody>
                    <a:bodyPr/>
                    <a:lstStyle/>
                    <a:p>
                      <a:r>
                        <a:rPr lang="en-US" sz="2400" b="1" dirty="0" smtClean="0"/>
                        <a:t>A</a:t>
                      </a:r>
                      <a:endParaRPr lang="en-US" sz="2400" b="1" dirty="0"/>
                    </a:p>
                  </a:txBody>
                  <a:tcPr/>
                </a:tc>
                <a:tc>
                  <a:txBody>
                    <a:bodyPr/>
                    <a:lstStyle/>
                    <a:p>
                      <a:r>
                        <a:rPr lang="en-US" sz="2400" b="1" dirty="0" smtClean="0"/>
                        <a:t>Very</a:t>
                      </a:r>
                      <a:r>
                        <a:rPr lang="en-US" sz="2400" b="1" baseline="0" dirty="0" smtClean="0"/>
                        <a:t> high</a:t>
                      </a:r>
                      <a:endParaRPr lang="en-US" sz="2400" b="1" dirty="0"/>
                    </a:p>
                  </a:txBody>
                  <a:tcPr/>
                </a:tc>
              </a:tr>
              <a:tr h="437515">
                <a:tc>
                  <a:txBody>
                    <a:bodyPr/>
                    <a:lstStyle/>
                    <a:p>
                      <a:r>
                        <a:rPr lang="en-US" sz="2400" b="1" dirty="0" smtClean="0"/>
                        <a:t>B</a:t>
                      </a:r>
                      <a:endParaRPr lang="en-US" sz="2400" b="1" dirty="0"/>
                    </a:p>
                  </a:txBody>
                  <a:tcPr/>
                </a:tc>
                <a:tc>
                  <a:txBody>
                    <a:bodyPr/>
                    <a:lstStyle/>
                    <a:p>
                      <a:r>
                        <a:rPr lang="en-US" sz="2400" b="1" dirty="0" smtClean="0"/>
                        <a:t>High</a:t>
                      </a:r>
                      <a:endParaRPr lang="en-US" sz="2400" b="1" dirty="0"/>
                    </a:p>
                  </a:txBody>
                  <a:tcPr/>
                </a:tc>
              </a:tr>
              <a:tr h="437515">
                <a:tc>
                  <a:txBody>
                    <a:bodyPr/>
                    <a:lstStyle/>
                    <a:p>
                      <a:r>
                        <a:rPr lang="en-US" sz="2400" b="1" dirty="0" smtClean="0"/>
                        <a:t>C</a:t>
                      </a:r>
                      <a:endParaRPr lang="en-US" sz="2400" b="1" dirty="0"/>
                    </a:p>
                  </a:txBody>
                  <a:tcPr/>
                </a:tc>
                <a:tc>
                  <a:txBody>
                    <a:bodyPr/>
                    <a:lstStyle/>
                    <a:p>
                      <a:r>
                        <a:rPr lang="en-US" sz="2400" b="1" dirty="0" smtClean="0"/>
                        <a:t>Medium</a:t>
                      </a:r>
                      <a:endParaRPr lang="en-US" sz="2400" b="1" dirty="0"/>
                    </a:p>
                  </a:txBody>
                  <a:tcPr/>
                </a:tc>
              </a:tr>
              <a:tr h="437515">
                <a:tc>
                  <a:txBody>
                    <a:bodyPr/>
                    <a:lstStyle/>
                    <a:p>
                      <a:r>
                        <a:rPr lang="en-US" sz="2400" b="1" dirty="0" smtClean="0"/>
                        <a:t>D</a:t>
                      </a:r>
                      <a:endParaRPr lang="en-US" sz="2400" b="1" dirty="0"/>
                    </a:p>
                  </a:txBody>
                  <a:tcPr/>
                </a:tc>
                <a:tc>
                  <a:txBody>
                    <a:bodyPr/>
                    <a:lstStyle/>
                    <a:p>
                      <a:r>
                        <a:rPr lang="en-US" sz="2400" b="1" dirty="0" smtClean="0"/>
                        <a:t>Low</a:t>
                      </a:r>
                      <a:endParaRPr lang="en-US" sz="2400" b="1" dirty="0"/>
                    </a:p>
                  </a:txBody>
                  <a:tcPr/>
                </a:tc>
              </a:tr>
              <a:tr h="437515">
                <a:tc>
                  <a:txBody>
                    <a:bodyPr/>
                    <a:lstStyle/>
                    <a:p>
                      <a:r>
                        <a:rPr lang="en-US" sz="2400" b="1" dirty="0" smtClean="0"/>
                        <a:t>E</a:t>
                      </a:r>
                      <a:endParaRPr lang="en-US" sz="2400" b="1" dirty="0"/>
                    </a:p>
                  </a:txBody>
                  <a:tcPr/>
                </a:tc>
                <a:tc>
                  <a:txBody>
                    <a:bodyPr/>
                    <a:lstStyle/>
                    <a:p>
                      <a:r>
                        <a:rPr lang="en-US" sz="2400" b="1" dirty="0" smtClean="0"/>
                        <a:t>Very low</a:t>
                      </a:r>
                      <a:endParaRPr lang="en-US" sz="2400" b="1" dirty="0"/>
                    </a:p>
                  </a:txBody>
                  <a:tcPr/>
                </a:tc>
              </a:tr>
              <a:tr h="437515">
                <a:tc>
                  <a:txBody>
                    <a:bodyPr/>
                    <a:lstStyle/>
                    <a:p>
                      <a:r>
                        <a:rPr lang="en-US" sz="2400" b="1" dirty="0" smtClean="0"/>
                        <a:t>F</a:t>
                      </a:r>
                      <a:endParaRPr lang="en-US" sz="2400" b="1" dirty="0"/>
                    </a:p>
                  </a:txBody>
                  <a:tcPr/>
                </a:tc>
                <a:tc>
                  <a:txBody>
                    <a:bodyPr/>
                    <a:lstStyle/>
                    <a:p>
                      <a:r>
                        <a:rPr lang="en-US" sz="2400" b="1" dirty="0" smtClean="0"/>
                        <a:t>Do minimum</a:t>
                      </a:r>
                      <a:endParaRPr lang="en-US" sz="2400" b="1" dirty="0"/>
                    </a:p>
                  </a:txBody>
                  <a:tcPr/>
                </a:tc>
              </a:tr>
              <a:tr h="437515">
                <a:tc>
                  <a:txBody>
                    <a:bodyPr/>
                    <a:lstStyle/>
                    <a:p>
                      <a:r>
                        <a:rPr lang="en-US" sz="2400" b="1" dirty="0" smtClean="0"/>
                        <a:t>G</a:t>
                      </a:r>
                      <a:endParaRPr lang="en-US" sz="2400" b="1" dirty="0"/>
                    </a:p>
                  </a:txBody>
                  <a:tcPr/>
                </a:tc>
                <a:tc>
                  <a:txBody>
                    <a:bodyPr/>
                    <a:lstStyle/>
                    <a:p>
                      <a:r>
                        <a:rPr lang="en-US" sz="2400" b="1" dirty="0" smtClean="0"/>
                        <a:t>Do</a:t>
                      </a:r>
                      <a:r>
                        <a:rPr lang="en-US" sz="2400" b="1" baseline="0" dirty="0" smtClean="0"/>
                        <a:t> nothing</a:t>
                      </a:r>
                      <a:endParaRPr lang="en-US" sz="2400" b="1" dirty="0"/>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430544019"/>
              </p:ext>
            </p:extLst>
          </p:nvPr>
        </p:nvGraphicFramePr>
        <p:xfrm>
          <a:off x="381000" y="6355080"/>
          <a:ext cx="8382000" cy="304800"/>
        </p:xfrm>
        <a:graphic>
          <a:graphicData uri="http://schemas.openxmlformats.org/drawingml/2006/table">
            <a:tbl>
              <a:tblPr>
                <a:tableStyleId>{5C22544A-7EE6-4342-B048-85BDC9FD1C3A}</a:tableStyleId>
              </a:tblPr>
              <a:tblGrid>
                <a:gridCol w="8382000"/>
              </a:tblGrid>
              <a:tr h="198120">
                <a:tc>
                  <a:txBody>
                    <a:bodyPr/>
                    <a:lstStyle/>
                    <a:p>
                      <a:pPr algn="ctr" fontAlgn="b"/>
                      <a:r>
                        <a:rPr lang="en-US" sz="2000" b="1" i="1" u="none" strike="noStrike" dirty="0" smtClean="0">
                          <a:effectLst/>
                        </a:rPr>
                        <a:t>Defined in RONET at: </a:t>
                      </a:r>
                      <a:r>
                        <a:rPr lang="en-US" sz="2000" b="1" i="1" u="sng" strike="noStrike" dirty="0" smtClean="0">
                          <a:effectLst/>
                        </a:rPr>
                        <a:t>Capital </a:t>
                      </a:r>
                      <a:r>
                        <a:rPr lang="en-US" sz="2000" b="1" i="1" u="sng" strike="noStrike" dirty="0">
                          <a:effectLst/>
                        </a:rPr>
                        <a:t>Road Works Standards Configuration</a:t>
                      </a:r>
                      <a:endParaRPr lang="en-US" sz="2000" b="1" i="1" u="sng" strike="noStrike" dirty="0">
                        <a:effectLst/>
                        <a:latin typeface="Arial"/>
                      </a:endParaRPr>
                    </a:p>
                  </a:txBody>
                  <a:tcPr marL="0" marR="0" marT="0" marB="0" anchor="b"/>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p:cNvPicPr>
            <a:picLocks noChangeAspect="1" noChangeArrowheads="1"/>
          </p:cNvPicPr>
          <p:nvPr/>
        </p:nvPicPr>
        <p:blipFill>
          <a:blip r:embed="rId3" cstate="print"/>
          <a:srcRect/>
          <a:stretch>
            <a:fillRect/>
          </a:stretch>
        </p:blipFill>
        <p:spPr bwMode="auto">
          <a:xfrm>
            <a:off x="439738" y="990600"/>
            <a:ext cx="8247062" cy="5638800"/>
          </a:xfrm>
          <a:prstGeom prst="rect">
            <a:avLst/>
          </a:prstGeom>
          <a:noFill/>
          <a:ln w="9525">
            <a:noFill/>
            <a:miter lim="800000"/>
            <a:headEnd/>
            <a:tailEnd/>
          </a:ln>
        </p:spPr>
      </p:pic>
      <p:sp>
        <p:nvSpPr>
          <p:cNvPr id="44035" name="Rectangle 4"/>
          <p:cNvSpPr>
            <a:spLocks noGrp="1" noChangeArrowheads="1"/>
          </p:cNvSpPr>
          <p:nvPr>
            <p:ph type="title"/>
          </p:nvPr>
        </p:nvSpPr>
        <p:spPr>
          <a:xfrm>
            <a:off x="914400" y="163513"/>
            <a:ext cx="7321550" cy="827087"/>
          </a:xfrm>
        </p:spPr>
        <p:txBody>
          <a:bodyPr/>
          <a:lstStyle/>
          <a:p>
            <a:pPr eaLnBrk="1" hangingPunct="1"/>
            <a:r>
              <a:rPr lang="en-US" smtClean="0"/>
              <a:t>Asphalt Mix Roads Standards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 y="228600"/>
            <a:ext cx="8839200" cy="762000"/>
          </a:xfrm>
          <a:noFill/>
        </p:spPr>
        <p:txBody>
          <a:bodyPr/>
          <a:lstStyle/>
          <a:p>
            <a:r>
              <a:rPr lang="en-US" sz="5400" dirty="0" smtClean="0">
                <a:solidFill>
                  <a:srgbClr val="FFFF00"/>
                </a:solidFill>
              </a:rPr>
              <a:t>Infrastructure comprises</a:t>
            </a:r>
            <a:endParaRPr lang="en-US" sz="6000" dirty="0" smtClean="0"/>
          </a:p>
        </p:txBody>
      </p:sp>
      <p:sp>
        <p:nvSpPr>
          <p:cNvPr id="34819" name="Rectangle 3"/>
          <p:cNvSpPr>
            <a:spLocks noChangeArrowheads="1"/>
          </p:cNvSpPr>
          <p:nvPr/>
        </p:nvSpPr>
        <p:spPr bwMode="auto">
          <a:xfrm>
            <a:off x="228600" y="1143000"/>
            <a:ext cx="8763000" cy="5105400"/>
          </a:xfrm>
          <a:prstGeom prst="rect">
            <a:avLst/>
          </a:prstGeom>
          <a:noFill/>
          <a:ln w="9525">
            <a:noFill/>
            <a:miter lim="800000"/>
            <a:headEnd/>
            <a:tailEnd/>
          </a:ln>
        </p:spPr>
        <p:txBody>
          <a:bodyPr/>
          <a:lstStyle/>
          <a:p>
            <a:pPr marL="342900" indent="-342900">
              <a:spcBef>
                <a:spcPct val="20000"/>
              </a:spcBef>
              <a:buFontTx/>
              <a:buChar char="•"/>
            </a:pPr>
            <a:r>
              <a:rPr lang="en-US" sz="3200" b="1" i="1" dirty="0">
                <a:solidFill>
                  <a:srgbClr val="FFFF00"/>
                </a:solidFill>
                <a:cs typeface="+mn-cs"/>
              </a:rPr>
              <a:t>Public utilities: </a:t>
            </a:r>
            <a:r>
              <a:rPr lang="en-US" sz="3200" b="1" dirty="0">
                <a:solidFill>
                  <a:srgbClr val="FFFFFF"/>
                </a:solidFill>
                <a:cs typeface="+mn-cs"/>
              </a:rPr>
              <a:t>power, telecommunications, piped water supply, sanitation and sewerage, solid waste collection and disposal, piped gas</a:t>
            </a:r>
          </a:p>
          <a:p>
            <a:pPr marL="342900" indent="-342900">
              <a:spcBef>
                <a:spcPct val="20000"/>
              </a:spcBef>
              <a:buFontTx/>
              <a:buChar char="•"/>
            </a:pPr>
            <a:r>
              <a:rPr lang="en-US" sz="3200" b="1" i="1" dirty="0">
                <a:solidFill>
                  <a:srgbClr val="FFFF00"/>
                </a:solidFill>
                <a:cs typeface="+mn-cs"/>
              </a:rPr>
              <a:t>Public works: </a:t>
            </a:r>
            <a:r>
              <a:rPr lang="en-US" sz="3200" b="1" dirty="0">
                <a:solidFill>
                  <a:srgbClr val="FFFFFF"/>
                </a:solidFill>
                <a:cs typeface="+mn-cs"/>
              </a:rPr>
              <a:t>roads, dams, canals, railways, ports, waterways, airports, buildings</a:t>
            </a:r>
          </a:p>
        </p:txBody>
      </p:sp>
    </p:spTree>
    <p:extLst>
      <p:ext uri="{BB962C8B-B14F-4D97-AF65-F5344CB8AC3E}">
        <p14:creationId xmlns:p14="http://schemas.microsoft.com/office/powerpoint/2010/main" val="267882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7"/>
          <p:cNvPicPr>
            <a:picLocks noChangeAspect="1" noChangeArrowheads="1"/>
          </p:cNvPicPr>
          <p:nvPr/>
        </p:nvPicPr>
        <p:blipFill>
          <a:blip r:embed="rId3" cstate="print"/>
          <a:srcRect/>
          <a:stretch>
            <a:fillRect/>
          </a:stretch>
        </p:blipFill>
        <p:spPr bwMode="auto">
          <a:xfrm>
            <a:off x="914400" y="2209800"/>
            <a:ext cx="6553200" cy="4437063"/>
          </a:xfrm>
          <a:prstGeom prst="rect">
            <a:avLst/>
          </a:prstGeom>
          <a:noFill/>
          <a:ln w="9525" algn="ctr">
            <a:noFill/>
            <a:miter lim="800000"/>
            <a:headEnd/>
            <a:tailEnd/>
          </a:ln>
        </p:spPr>
      </p:pic>
      <p:sp>
        <p:nvSpPr>
          <p:cNvPr id="45059" name="Rectangle 2"/>
          <p:cNvSpPr>
            <a:spLocks noGrp="1" noChangeArrowheads="1"/>
          </p:cNvSpPr>
          <p:nvPr>
            <p:ph type="title"/>
          </p:nvPr>
        </p:nvSpPr>
        <p:spPr>
          <a:xfrm>
            <a:off x="1371600" y="163513"/>
            <a:ext cx="7321550" cy="827087"/>
          </a:xfrm>
        </p:spPr>
        <p:txBody>
          <a:bodyPr/>
          <a:lstStyle/>
          <a:p>
            <a:pPr eaLnBrk="1" hangingPunct="1"/>
            <a:r>
              <a:rPr lang="en-US" sz="4000" dirty="0" smtClean="0"/>
              <a:t>Optimal Standard</a:t>
            </a:r>
          </a:p>
        </p:txBody>
      </p:sp>
      <p:sp>
        <p:nvSpPr>
          <p:cNvPr id="45060" name="Oval 6"/>
          <p:cNvSpPr>
            <a:spLocks noChangeArrowheads="1"/>
          </p:cNvSpPr>
          <p:nvPr/>
        </p:nvSpPr>
        <p:spPr bwMode="auto">
          <a:xfrm>
            <a:off x="5410200" y="2590800"/>
            <a:ext cx="381000" cy="2667000"/>
          </a:xfrm>
          <a:prstGeom prst="ellipse">
            <a:avLst/>
          </a:prstGeom>
          <a:noFill/>
          <a:ln w="9525" algn="ctr">
            <a:solidFill>
              <a:schemeClr val="tx1"/>
            </a:solidFill>
            <a:round/>
            <a:headEnd/>
            <a:tailEnd/>
          </a:ln>
        </p:spPr>
        <p:txBody>
          <a:bodyPr wrap="none" anchor="ctr"/>
          <a:lstStyle/>
          <a:p>
            <a:endParaRPr lang="en-US"/>
          </a:p>
        </p:txBody>
      </p:sp>
      <p:sp>
        <p:nvSpPr>
          <p:cNvPr id="45061" name="Text Box 8"/>
          <p:cNvSpPr txBox="1">
            <a:spLocks noChangeArrowheads="1"/>
          </p:cNvSpPr>
          <p:nvPr/>
        </p:nvSpPr>
        <p:spPr bwMode="auto">
          <a:xfrm>
            <a:off x="2590800" y="3505200"/>
            <a:ext cx="2590800" cy="641350"/>
          </a:xfrm>
          <a:prstGeom prst="rect">
            <a:avLst/>
          </a:prstGeom>
          <a:noFill/>
          <a:ln w="9525" algn="ctr">
            <a:noFill/>
            <a:miter lim="800000"/>
            <a:headEnd/>
            <a:tailEnd/>
          </a:ln>
        </p:spPr>
        <p:txBody>
          <a:bodyPr>
            <a:spAutoFit/>
          </a:bodyPr>
          <a:lstStyle/>
          <a:p>
            <a:pPr>
              <a:spcBef>
                <a:spcPct val="50000"/>
              </a:spcBef>
            </a:pPr>
            <a:r>
              <a:rPr lang="en-US"/>
              <a:t>Least Total Society</a:t>
            </a:r>
            <a:br>
              <a:rPr lang="en-US"/>
            </a:br>
            <a:r>
              <a:rPr lang="en-US"/>
              <a:t>Costs</a:t>
            </a:r>
          </a:p>
        </p:txBody>
      </p:sp>
      <p:sp>
        <p:nvSpPr>
          <p:cNvPr id="45062" name="Line 9"/>
          <p:cNvSpPr>
            <a:spLocks noChangeShapeType="1"/>
          </p:cNvSpPr>
          <p:nvPr/>
        </p:nvSpPr>
        <p:spPr bwMode="auto">
          <a:xfrm>
            <a:off x="4191000" y="3886200"/>
            <a:ext cx="1066800" cy="0"/>
          </a:xfrm>
          <a:prstGeom prst="line">
            <a:avLst/>
          </a:prstGeom>
          <a:noFill/>
          <a:ln w="9525">
            <a:solidFill>
              <a:schemeClr val="tx1"/>
            </a:solidFill>
            <a:round/>
            <a:headEnd/>
            <a:tailEnd type="triangle" w="med" len="med"/>
          </a:ln>
        </p:spPr>
        <p:txBody>
          <a:bodyPr/>
          <a:lstStyle/>
          <a:p>
            <a:endParaRPr lang="en-US"/>
          </a:p>
        </p:txBody>
      </p:sp>
      <p:sp>
        <p:nvSpPr>
          <p:cNvPr id="45063" name="Text Box 10"/>
          <p:cNvSpPr txBox="1">
            <a:spLocks noChangeArrowheads="1"/>
          </p:cNvSpPr>
          <p:nvPr/>
        </p:nvSpPr>
        <p:spPr bwMode="auto">
          <a:xfrm>
            <a:off x="1143000" y="1219200"/>
            <a:ext cx="6858000" cy="1569660"/>
          </a:xfrm>
          <a:prstGeom prst="rect">
            <a:avLst/>
          </a:prstGeom>
          <a:noFill/>
          <a:ln w="9525" algn="ctr">
            <a:noFill/>
            <a:miter lim="800000"/>
            <a:headEnd/>
            <a:tailEnd/>
          </a:ln>
        </p:spPr>
        <p:txBody>
          <a:bodyPr>
            <a:spAutoFit/>
          </a:bodyPr>
          <a:lstStyle/>
          <a:p>
            <a:pPr>
              <a:spcBef>
                <a:spcPct val="50000"/>
              </a:spcBef>
            </a:pPr>
            <a:r>
              <a:rPr lang="en-US" sz="3200" b="1" dirty="0">
                <a:solidFill>
                  <a:schemeClr val="tx2"/>
                </a:solidFill>
              </a:rPr>
              <a:t>RONET determines optimal standard per road </a:t>
            </a:r>
            <a:r>
              <a:rPr lang="en-US" sz="3200" b="1" dirty="0" smtClean="0">
                <a:solidFill>
                  <a:schemeClr val="tx2"/>
                </a:solidFill>
              </a:rPr>
              <a:t>class</a:t>
            </a:r>
            <a:r>
              <a:rPr lang="en-US" sz="3200" b="1" dirty="0">
                <a:solidFill>
                  <a:schemeClr val="tx2"/>
                </a:solidFill>
              </a:rPr>
              <a:t/>
            </a:r>
            <a:br>
              <a:rPr lang="en-US" sz="3200" b="1" dirty="0">
                <a:solidFill>
                  <a:schemeClr val="tx2"/>
                </a:solidFill>
              </a:rPr>
            </a:br>
            <a:endParaRPr lang="en-US" sz="3200" b="1" dirty="0">
              <a:solidFill>
                <a:schemeClr val="tx2"/>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3"/>
          <p:cNvSpPr>
            <a:spLocks noGrp="1" noChangeArrowheads="1"/>
          </p:cNvSpPr>
          <p:nvPr>
            <p:ph type="title"/>
          </p:nvPr>
        </p:nvSpPr>
        <p:spPr/>
        <p:txBody>
          <a:bodyPr/>
          <a:lstStyle/>
          <a:p>
            <a:pPr eaLnBrk="1" hangingPunct="1"/>
            <a:r>
              <a:rPr lang="en-US" smtClean="0"/>
              <a:t>Budget Scenarios</a:t>
            </a:r>
          </a:p>
        </p:txBody>
      </p:sp>
      <p:graphicFrame>
        <p:nvGraphicFramePr>
          <p:cNvPr id="154694" name="Group 70"/>
          <p:cNvGraphicFramePr>
            <a:graphicFrameLocks noGrp="1"/>
          </p:cNvGraphicFramePr>
          <p:nvPr>
            <p:ph idx="4294967295"/>
          </p:nvPr>
        </p:nvGraphicFramePr>
        <p:xfrm>
          <a:off x="228600" y="1066800"/>
          <a:ext cx="8763000" cy="5105399"/>
        </p:xfrm>
        <a:graphic>
          <a:graphicData uri="http://schemas.openxmlformats.org/drawingml/2006/table">
            <a:tbl>
              <a:tblPr/>
              <a:tblGrid>
                <a:gridCol w="2562765"/>
                <a:gridCol w="6200235"/>
              </a:tblGrid>
              <a:tr h="661029">
                <a:tc>
                  <a:txBody>
                    <a:bodyPr/>
                    <a:lstStyle/>
                    <a:p>
                      <a:pPr marL="0" marR="0" lvl="0" indent="0" algn="l" defTabSz="914400" rtl="0" eaLnBrk="1" fontAlgn="base" latinLnBrk="0" hangingPunct="1">
                        <a:lnSpc>
                          <a:spcPct val="100000"/>
                        </a:lnSpc>
                        <a:spcBef>
                          <a:spcPct val="20000"/>
                        </a:spcBef>
                        <a:spcAft>
                          <a:spcPct val="0"/>
                        </a:spcAft>
                        <a:buClrTx/>
                        <a:buSzPct val="130000"/>
                        <a:buFontTx/>
                        <a:buNone/>
                        <a:tabLst/>
                      </a:pPr>
                      <a:r>
                        <a:rPr kumimoji="0" lang="en-US" sz="1800" b="0" i="0" u="none" strike="noStrike" cap="none" normalizeH="0" baseline="0" dirty="0" smtClean="0">
                          <a:ln>
                            <a:noFill/>
                          </a:ln>
                          <a:solidFill>
                            <a:schemeClr val="tx1"/>
                          </a:solidFill>
                          <a:effectLst/>
                          <a:latin typeface="Arial" charset="0"/>
                          <a:cs typeface="Arial" charset="0"/>
                        </a:rPr>
                        <a:t>Optimal + 2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30000"/>
                        <a:buFontTx/>
                        <a:buNone/>
                        <a:tabLst/>
                      </a:pPr>
                      <a:r>
                        <a:rPr kumimoji="0" lang="en-US" sz="1800" b="0" i="0" u="none" strike="noStrike" cap="none" normalizeH="0" baseline="0" smtClean="0">
                          <a:ln>
                            <a:noFill/>
                          </a:ln>
                          <a:solidFill>
                            <a:schemeClr val="tx1"/>
                          </a:solidFill>
                          <a:effectLst/>
                          <a:latin typeface="Arial" charset="0"/>
                          <a:cs typeface="Arial" charset="0"/>
                        </a:rPr>
                        <a:t>Two standards above optimal standard per road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799">
                <a:tc>
                  <a:txBody>
                    <a:bodyPr/>
                    <a:lstStyle/>
                    <a:p>
                      <a:pPr marL="0" marR="0" lvl="0" indent="0" algn="l" defTabSz="914400" rtl="0" eaLnBrk="1" fontAlgn="base" latinLnBrk="0" hangingPunct="1">
                        <a:lnSpc>
                          <a:spcPct val="100000"/>
                        </a:lnSpc>
                        <a:spcBef>
                          <a:spcPct val="20000"/>
                        </a:spcBef>
                        <a:spcAft>
                          <a:spcPct val="0"/>
                        </a:spcAft>
                        <a:buClrTx/>
                        <a:buSzPct val="130000"/>
                        <a:buFontTx/>
                        <a:buNone/>
                        <a:tabLst/>
                      </a:pPr>
                      <a:r>
                        <a:rPr kumimoji="0" lang="en-US" sz="1800" b="0" i="0" u="none" strike="noStrike" cap="none" normalizeH="0" baseline="0" smtClean="0">
                          <a:ln>
                            <a:noFill/>
                          </a:ln>
                          <a:solidFill>
                            <a:schemeClr val="tx1"/>
                          </a:solidFill>
                          <a:effectLst/>
                          <a:latin typeface="Arial" charset="0"/>
                          <a:cs typeface="Arial" charset="0"/>
                        </a:rPr>
                        <a:t>Optimal + 1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30000"/>
                        <a:buFontTx/>
                        <a:buNone/>
                        <a:tabLst/>
                      </a:pPr>
                      <a:r>
                        <a:rPr kumimoji="0" lang="en-US" sz="1800" b="0" i="0" u="none" strike="noStrike" cap="none" normalizeH="0" baseline="0" smtClean="0">
                          <a:ln>
                            <a:noFill/>
                          </a:ln>
                          <a:solidFill>
                            <a:schemeClr val="tx1"/>
                          </a:solidFill>
                          <a:effectLst/>
                          <a:latin typeface="Arial" charset="0"/>
                          <a:cs typeface="Arial" charset="0"/>
                        </a:rPr>
                        <a:t>One standard above optimal standard per road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562">
                <a:tc>
                  <a:txBody>
                    <a:bodyPr/>
                    <a:lstStyle/>
                    <a:p>
                      <a:pPr marL="0" marR="0" lvl="0" indent="0" algn="l" defTabSz="914400" rtl="0" eaLnBrk="1" fontAlgn="base" latinLnBrk="0" hangingPunct="1">
                        <a:lnSpc>
                          <a:spcPct val="100000"/>
                        </a:lnSpc>
                        <a:spcBef>
                          <a:spcPct val="20000"/>
                        </a:spcBef>
                        <a:spcAft>
                          <a:spcPct val="0"/>
                        </a:spcAft>
                        <a:buClrTx/>
                        <a:buSzPct val="130000"/>
                        <a:buFontTx/>
                        <a:buNone/>
                        <a:tabLst/>
                      </a:pPr>
                      <a:r>
                        <a:rPr kumimoji="0" lang="en-US" sz="1800" b="0" i="0" u="none" strike="noStrike" cap="none" normalizeH="0" baseline="0" smtClean="0">
                          <a:ln>
                            <a:noFill/>
                          </a:ln>
                          <a:solidFill>
                            <a:schemeClr val="tx1"/>
                          </a:solidFill>
                          <a:effectLst/>
                          <a:latin typeface="Arial" charset="0"/>
                          <a:cs typeface="Arial" charset="0"/>
                        </a:rPr>
                        <a:t>Optimal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30000"/>
                        <a:buFontTx/>
                        <a:buNone/>
                        <a:tabLst/>
                      </a:pPr>
                      <a:r>
                        <a:rPr kumimoji="0" lang="en-US" sz="1800" b="0" i="0" u="none" strike="noStrike" cap="none" normalizeH="0" baseline="0" smtClean="0">
                          <a:ln>
                            <a:noFill/>
                          </a:ln>
                          <a:solidFill>
                            <a:schemeClr val="tx1"/>
                          </a:solidFill>
                          <a:effectLst/>
                          <a:latin typeface="Arial" charset="0"/>
                          <a:cs typeface="Arial" charset="0"/>
                        </a:rPr>
                        <a:t>Optimal standard per road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799">
                <a:tc>
                  <a:txBody>
                    <a:bodyPr/>
                    <a:lstStyle/>
                    <a:p>
                      <a:pPr marL="0" marR="0" lvl="0" indent="0" algn="l" defTabSz="914400" rtl="0" eaLnBrk="1" fontAlgn="base" latinLnBrk="0" hangingPunct="1">
                        <a:lnSpc>
                          <a:spcPct val="100000"/>
                        </a:lnSpc>
                        <a:spcBef>
                          <a:spcPct val="20000"/>
                        </a:spcBef>
                        <a:spcAft>
                          <a:spcPct val="0"/>
                        </a:spcAft>
                        <a:buClrTx/>
                        <a:buSzPct val="130000"/>
                        <a:buFontTx/>
                        <a:buNone/>
                        <a:tabLst/>
                      </a:pPr>
                      <a:r>
                        <a:rPr kumimoji="0" lang="en-US" sz="1800" b="0" i="0" u="none" strike="noStrike" cap="none" normalizeH="0" baseline="0" smtClean="0">
                          <a:ln>
                            <a:noFill/>
                          </a:ln>
                          <a:solidFill>
                            <a:schemeClr val="tx1"/>
                          </a:solidFill>
                          <a:effectLst/>
                          <a:latin typeface="Arial" charset="0"/>
                          <a:cs typeface="Arial" charset="0"/>
                        </a:rPr>
                        <a:t>Optimal –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30000"/>
                        <a:buFontTx/>
                        <a:buNone/>
                        <a:tabLst/>
                      </a:pPr>
                      <a:r>
                        <a:rPr kumimoji="0" lang="en-US" sz="1800" b="0" i="0" u="none" strike="noStrike" cap="none" normalizeH="0" baseline="0" smtClean="0">
                          <a:ln>
                            <a:noFill/>
                          </a:ln>
                          <a:solidFill>
                            <a:schemeClr val="tx1"/>
                          </a:solidFill>
                          <a:effectLst/>
                          <a:latin typeface="Arial" charset="0"/>
                          <a:cs typeface="Arial" charset="0"/>
                        </a:rPr>
                        <a:t>One standard below optimal standard per road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620">
                <a:tc>
                  <a:txBody>
                    <a:bodyPr/>
                    <a:lstStyle/>
                    <a:p>
                      <a:pPr marL="0" marR="0" lvl="0" indent="0" algn="l" defTabSz="914400" rtl="0" eaLnBrk="1" fontAlgn="base" latinLnBrk="0" hangingPunct="1">
                        <a:lnSpc>
                          <a:spcPct val="100000"/>
                        </a:lnSpc>
                        <a:spcBef>
                          <a:spcPct val="20000"/>
                        </a:spcBef>
                        <a:spcAft>
                          <a:spcPct val="0"/>
                        </a:spcAft>
                        <a:buClrTx/>
                        <a:buSzPct val="130000"/>
                        <a:buFontTx/>
                        <a:buNone/>
                        <a:tabLst/>
                      </a:pPr>
                      <a:r>
                        <a:rPr kumimoji="0" lang="en-US" sz="1800" b="0" i="0" u="none" strike="noStrike" cap="none" normalizeH="0" baseline="0" smtClean="0">
                          <a:ln>
                            <a:noFill/>
                          </a:ln>
                          <a:solidFill>
                            <a:schemeClr val="tx1"/>
                          </a:solidFill>
                          <a:effectLst/>
                          <a:latin typeface="Arial" charset="0"/>
                          <a:cs typeface="Arial" charset="0"/>
                        </a:rPr>
                        <a:t>Optimal –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30000"/>
                        <a:buFontTx/>
                        <a:buNone/>
                        <a:tabLst/>
                      </a:pPr>
                      <a:r>
                        <a:rPr kumimoji="0" lang="en-US" sz="1800" b="0" i="0" u="none" strike="noStrike" cap="none" normalizeH="0" baseline="0" smtClean="0">
                          <a:ln>
                            <a:noFill/>
                          </a:ln>
                          <a:solidFill>
                            <a:schemeClr val="tx1"/>
                          </a:solidFill>
                          <a:effectLst/>
                          <a:latin typeface="Arial" charset="0"/>
                          <a:cs typeface="Arial" charset="0"/>
                        </a:rPr>
                        <a:t>Two standards below optimal standard per road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4233">
                <a:tc>
                  <a:txBody>
                    <a:bodyPr/>
                    <a:lstStyle/>
                    <a:p>
                      <a:pPr marL="0" marR="0" lvl="0" indent="0" algn="l" defTabSz="914400" rtl="0" eaLnBrk="1" fontAlgn="base" latinLnBrk="0" hangingPunct="1">
                        <a:lnSpc>
                          <a:spcPct val="100000"/>
                        </a:lnSpc>
                        <a:spcBef>
                          <a:spcPct val="20000"/>
                        </a:spcBef>
                        <a:spcAft>
                          <a:spcPct val="0"/>
                        </a:spcAft>
                        <a:buClrTx/>
                        <a:buSzPct val="130000"/>
                        <a:buFontTx/>
                        <a:buNone/>
                        <a:tabLst/>
                      </a:pPr>
                      <a:r>
                        <a:rPr kumimoji="0" lang="en-US" sz="1800" b="0" i="0" u="none" strike="noStrike" cap="none" normalizeH="0" baseline="0" smtClean="0">
                          <a:ln>
                            <a:noFill/>
                          </a:ln>
                          <a:solidFill>
                            <a:schemeClr val="tx1"/>
                          </a:solidFill>
                          <a:effectLst/>
                          <a:latin typeface="Arial" charset="0"/>
                          <a:cs typeface="Arial" charset="0"/>
                        </a:rPr>
                        <a:t>Optimal –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30000"/>
                        <a:buFontTx/>
                        <a:buNone/>
                        <a:tabLst/>
                      </a:pPr>
                      <a:r>
                        <a:rPr kumimoji="0" lang="en-US" sz="1800" b="0" i="0" u="none" strike="noStrike" cap="none" normalizeH="0" baseline="0" smtClean="0">
                          <a:ln>
                            <a:noFill/>
                          </a:ln>
                          <a:solidFill>
                            <a:schemeClr val="tx1"/>
                          </a:solidFill>
                          <a:effectLst/>
                          <a:latin typeface="Arial" charset="0"/>
                          <a:cs typeface="Arial" charset="0"/>
                        </a:rPr>
                        <a:t>Three standards below optimal standard per road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562">
                <a:tc>
                  <a:txBody>
                    <a:bodyPr/>
                    <a:lstStyle/>
                    <a:p>
                      <a:pPr marL="0" marR="0" lvl="0" indent="0" algn="l" defTabSz="914400" rtl="0" eaLnBrk="1" fontAlgn="base" latinLnBrk="0" hangingPunct="1">
                        <a:lnSpc>
                          <a:spcPct val="100000"/>
                        </a:lnSpc>
                        <a:spcBef>
                          <a:spcPct val="20000"/>
                        </a:spcBef>
                        <a:spcAft>
                          <a:spcPct val="0"/>
                        </a:spcAft>
                        <a:buClrTx/>
                        <a:buSzPct val="130000"/>
                        <a:buFontTx/>
                        <a:buNone/>
                        <a:tabLst/>
                      </a:pPr>
                      <a:r>
                        <a:rPr kumimoji="0" lang="en-US" sz="1800" b="0" i="0" u="none" strike="noStrike" cap="none" normalizeH="0" baseline="0" dirty="0" smtClean="0">
                          <a:ln>
                            <a:noFill/>
                          </a:ln>
                          <a:solidFill>
                            <a:schemeClr val="tx1"/>
                          </a:solidFill>
                          <a:effectLst/>
                          <a:latin typeface="Arial" charset="0"/>
                          <a:cs typeface="Arial" charset="0"/>
                        </a:rPr>
                        <a:t>Do Minimum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30000"/>
                        <a:buFontTx/>
                        <a:buNone/>
                        <a:tabLst/>
                      </a:pPr>
                      <a:r>
                        <a:rPr kumimoji="0" lang="en-US" sz="1800" b="0" i="0" u="none" strike="noStrike" cap="none" normalizeH="0" baseline="0" dirty="0" smtClean="0">
                          <a:ln>
                            <a:noFill/>
                          </a:ln>
                          <a:solidFill>
                            <a:schemeClr val="tx1"/>
                          </a:solidFill>
                          <a:effectLst/>
                          <a:latin typeface="Arial" charset="0"/>
                          <a:cs typeface="Arial" charset="0"/>
                        </a:rPr>
                        <a:t>Do minimum on all road classes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562">
                <a:tc>
                  <a:txBody>
                    <a:bodyPr/>
                    <a:lstStyle/>
                    <a:p>
                      <a:pPr marL="0" marR="0" lvl="0" indent="0" algn="l" defTabSz="914400" rtl="0" eaLnBrk="1" fontAlgn="base" latinLnBrk="0" hangingPunct="1">
                        <a:lnSpc>
                          <a:spcPct val="100000"/>
                        </a:lnSpc>
                        <a:spcBef>
                          <a:spcPct val="20000"/>
                        </a:spcBef>
                        <a:spcAft>
                          <a:spcPct val="0"/>
                        </a:spcAft>
                        <a:buClrTx/>
                        <a:buSzPct val="130000"/>
                        <a:buFontTx/>
                        <a:buNone/>
                        <a:tabLst/>
                      </a:pPr>
                      <a:r>
                        <a:rPr kumimoji="0" lang="en-US" sz="1800" b="0" i="0" u="none" strike="noStrike" cap="none" normalizeH="0" baseline="0" smtClean="0">
                          <a:ln>
                            <a:noFill/>
                          </a:ln>
                          <a:solidFill>
                            <a:schemeClr val="tx1"/>
                          </a:solidFill>
                          <a:effectLst/>
                          <a:latin typeface="Arial" charset="0"/>
                          <a:cs typeface="Arial" charset="0"/>
                        </a:rPr>
                        <a:t>Do Nothing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30000"/>
                        <a:buFontTx/>
                        <a:buNone/>
                        <a:tabLst/>
                      </a:pPr>
                      <a:r>
                        <a:rPr kumimoji="0" lang="en-US" sz="1800" b="0" i="0" u="none" strike="noStrike" cap="none" normalizeH="0" baseline="0" smtClean="0">
                          <a:ln>
                            <a:noFill/>
                          </a:ln>
                          <a:solidFill>
                            <a:schemeClr val="tx1"/>
                          </a:solidFill>
                          <a:effectLst/>
                          <a:latin typeface="Arial" charset="0"/>
                          <a:cs typeface="Arial" charset="0"/>
                        </a:rPr>
                        <a:t>Do nothing on all road classes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4233">
                <a:tc>
                  <a:txBody>
                    <a:bodyPr/>
                    <a:lstStyle/>
                    <a:p>
                      <a:pPr marL="0" marR="0" lvl="0" indent="0" algn="l" defTabSz="914400" rtl="0" eaLnBrk="1" fontAlgn="base" latinLnBrk="0" hangingPunct="1">
                        <a:lnSpc>
                          <a:spcPct val="100000"/>
                        </a:lnSpc>
                        <a:spcBef>
                          <a:spcPct val="20000"/>
                        </a:spcBef>
                        <a:spcAft>
                          <a:spcPct val="0"/>
                        </a:spcAft>
                        <a:buClrTx/>
                        <a:buSzPct val="130000"/>
                        <a:buFontTx/>
                        <a:buNone/>
                        <a:tabLst/>
                      </a:pPr>
                      <a:r>
                        <a:rPr kumimoji="0" lang="en-US" sz="1800" b="0" i="0" u="none" strike="noStrike" cap="none" normalizeH="0" baseline="0" dirty="0" smtClean="0">
                          <a:ln>
                            <a:noFill/>
                          </a:ln>
                          <a:solidFill>
                            <a:schemeClr val="tx1"/>
                          </a:solidFill>
                          <a:effectLst/>
                          <a:latin typeface="Arial" charset="0"/>
                          <a:cs typeface="Arial" charset="0"/>
                        </a:rPr>
                        <a:t>Custom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30000"/>
                        <a:buFontTx/>
                        <a:buNone/>
                        <a:tabLst/>
                      </a:pPr>
                      <a:r>
                        <a:rPr kumimoji="0" lang="en-US" sz="1800" b="0" i="0" u="none" strike="noStrike" cap="none" normalizeH="0" baseline="0" dirty="0" smtClean="0">
                          <a:ln>
                            <a:noFill/>
                          </a:ln>
                          <a:solidFill>
                            <a:schemeClr val="tx1"/>
                          </a:solidFill>
                          <a:effectLst/>
                          <a:latin typeface="Arial" charset="0"/>
                          <a:cs typeface="Arial" charset="0"/>
                        </a:rPr>
                        <a:t>User defined standard per network type and traffic category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4"/>
          <p:cNvPicPr>
            <a:picLocks noChangeAspect="1" noChangeArrowheads="1"/>
          </p:cNvPicPr>
          <p:nvPr/>
        </p:nvPicPr>
        <p:blipFill>
          <a:blip r:embed="rId3" cstate="print"/>
          <a:srcRect/>
          <a:stretch>
            <a:fillRect/>
          </a:stretch>
        </p:blipFill>
        <p:spPr bwMode="auto">
          <a:xfrm>
            <a:off x="76200" y="1752600"/>
            <a:ext cx="8991600" cy="2843213"/>
          </a:xfrm>
          <a:prstGeom prst="rect">
            <a:avLst/>
          </a:prstGeom>
          <a:noFill/>
          <a:ln w="9525" algn="ctr">
            <a:noFill/>
            <a:miter lim="800000"/>
            <a:headEnd/>
            <a:tailEnd/>
          </a:ln>
        </p:spPr>
      </p:pic>
      <p:sp>
        <p:nvSpPr>
          <p:cNvPr id="47107" name="Rectangle 15"/>
          <p:cNvSpPr>
            <a:spLocks noGrp="1" noChangeArrowheads="1"/>
          </p:cNvSpPr>
          <p:nvPr>
            <p:ph type="title"/>
          </p:nvPr>
        </p:nvSpPr>
        <p:spPr>
          <a:xfrm>
            <a:off x="298450" y="315913"/>
            <a:ext cx="8312150" cy="979487"/>
          </a:xfrm>
        </p:spPr>
        <p:txBody>
          <a:bodyPr/>
          <a:lstStyle/>
          <a:p>
            <a:pPr algn="ctr" eaLnBrk="1" hangingPunct="1"/>
            <a:r>
              <a:rPr lang="en-US" sz="4000" dirty="0" smtClean="0"/>
              <a:t>An Example of Consequences</a:t>
            </a:r>
            <a:br>
              <a:rPr lang="en-US" sz="4000" dirty="0" smtClean="0"/>
            </a:br>
            <a:r>
              <a:rPr lang="en-US" sz="4000" dirty="0" smtClean="0"/>
              <a:t>to the Road Agency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4"/>
          <p:cNvPicPr>
            <a:picLocks noChangeAspect="1" noChangeArrowheads="1"/>
          </p:cNvPicPr>
          <p:nvPr/>
        </p:nvPicPr>
        <p:blipFill>
          <a:blip r:embed="rId3" cstate="print"/>
          <a:srcRect/>
          <a:stretch>
            <a:fillRect/>
          </a:stretch>
        </p:blipFill>
        <p:spPr bwMode="auto">
          <a:xfrm>
            <a:off x="315913" y="1981200"/>
            <a:ext cx="8675687" cy="2743200"/>
          </a:xfrm>
          <a:prstGeom prst="rect">
            <a:avLst/>
          </a:prstGeom>
          <a:noFill/>
          <a:ln w="9525" algn="ctr">
            <a:noFill/>
            <a:miter lim="800000"/>
            <a:headEnd/>
            <a:tailEnd/>
          </a:ln>
        </p:spPr>
      </p:pic>
      <p:sp>
        <p:nvSpPr>
          <p:cNvPr id="48131" name="Rectangle 15"/>
          <p:cNvSpPr>
            <a:spLocks noGrp="1" noChangeArrowheads="1"/>
          </p:cNvSpPr>
          <p:nvPr>
            <p:ph type="title"/>
          </p:nvPr>
        </p:nvSpPr>
        <p:spPr>
          <a:xfrm>
            <a:off x="533400" y="468313"/>
            <a:ext cx="8007350" cy="827087"/>
          </a:xfrm>
        </p:spPr>
        <p:txBody>
          <a:bodyPr/>
          <a:lstStyle/>
          <a:p>
            <a:pPr algn="ctr" eaLnBrk="1" hangingPunct="1"/>
            <a:r>
              <a:rPr lang="en-US" sz="4000" dirty="0" smtClean="0"/>
              <a:t>Consequences to Road Users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6"/>
          <p:cNvPicPr>
            <a:picLocks noChangeAspect="1" noChangeArrowheads="1"/>
          </p:cNvPicPr>
          <p:nvPr/>
        </p:nvPicPr>
        <p:blipFill>
          <a:blip r:embed="rId3" cstate="print"/>
          <a:srcRect/>
          <a:stretch>
            <a:fillRect/>
          </a:stretch>
        </p:blipFill>
        <p:spPr bwMode="auto">
          <a:xfrm>
            <a:off x="438150" y="1990725"/>
            <a:ext cx="8553450" cy="3267075"/>
          </a:xfrm>
          <a:prstGeom prst="rect">
            <a:avLst/>
          </a:prstGeom>
          <a:noFill/>
          <a:ln w="9525" algn="ctr">
            <a:noFill/>
            <a:miter lim="800000"/>
            <a:headEnd/>
            <a:tailEnd/>
          </a:ln>
        </p:spPr>
      </p:pic>
      <p:sp>
        <p:nvSpPr>
          <p:cNvPr id="49155" name="Rectangle 18"/>
          <p:cNvSpPr>
            <a:spLocks noGrp="1" noChangeArrowheads="1"/>
          </p:cNvSpPr>
          <p:nvPr>
            <p:ph type="title"/>
          </p:nvPr>
        </p:nvSpPr>
        <p:spPr>
          <a:xfrm>
            <a:off x="1219200" y="315913"/>
            <a:ext cx="7321550" cy="827087"/>
          </a:xfrm>
        </p:spPr>
        <p:txBody>
          <a:bodyPr/>
          <a:lstStyle/>
          <a:p>
            <a:pPr eaLnBrk="1" hangingPunct="1"/>
            <a:r>
              <a:rPr lang="en-US" sz="4000" dirty="0" smtClean="0"/>
              <a:t>Consequences to Society</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7"/>
          <p:cNvPicPr>
            <a:picLocks noChangeAspect="1" noChangeArrowheads="1"/>
          </p:cNvPicPr>
          <p:nvPr/>
        </p:nvPicPr>
        <p:blipFill>
          <a:blip r:embed="rId3" cstate="print"/>
          <a:srcRect/>
          <a:stretch>
            <a:fillRect/>
          </a:stretch>
        </p:blipFill>
        <p:spPr bwMode="auto">
          <a:xfrm>
            <a:off x="-26988" y="1600200"/>
            <a:ext cx="9094788" cy="4300538"/>
          </a:xfrm>
          <a:prstGeom prst="rect">
            <a:avLst/>
          </a:prstGeom>
          <a:noFill/>
          <a:ln w="9525" algn="ctr">
            <a:noFill/>
            <a:miter lim="800000"/>
            <a:headEnd/>
            <a:tailEnd/>
          </a:ln>
        </p:spPr>
      </p:pic>
      <p:sp>
        <p:nvSpPr>
          <p:cNvPr id="50179" name="Rectangle 18"/>
          <p:cNvSpPr>
            <a:spLocks noGrp="1" noChangeArrowheads="1"/>
          </p:cNvSpPr>
          <p:nvPr>
            <p:ph type="title"/>
          </p:nvPr>
        </p:nvSpPr>
        <p:spPr>
          <a:xfrm>
            <a:off x="152400" y="315913"/>
            <a:ext cx="8763000" cy="827087"/>
          </a:xfrm>
        </p:spPr>
        <p:txBody>
          <a:bodyPr/>
          <a:lstStyle/>
          <a:p>
            <a:pPr algn="ctr" eaLnBrk="1" hangingPunct="1"/>
            <a:r>
              <a:rPr lang="en-US" sz="3200" smtClean="0"/>
              <a:t>Consequences to Road Network Condition: Roughness (IRI in m/km)</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1981200"/>
            <a:ext cx="2819400" cy="914400"/>
          </a:xfrm>
        </p:spPr>
        <p:txBody>
          <a:bodyPr/>
          <a:lstStyle/>
          <a:p>
            <a:pPr eaLnBrk="1" hangingPunct="1"/>
            <a:r>
              <a:rPr lang="en-US" sz="3200" smtClean="0"/>
              <a:t>Road</a:t>
            </a:r>
            <a:br>
              <a:rPr lang="en-US" sz="3200" smtClean="0"/>
            </a:br>
            <a:r>
              <a:rPr lang="en-US" sz="3200" smtClean="0"/>
              <a:t>Works</a:t>
            </a:r>
            <a:br>
              <a:rPr lang="en-US" sz="3200" smtClean="0"/>
            </a:br>
            <a:r>
              <a:rPr lang="en-US" sz="3200" smtClean="0"/>
              <a:t>Details</a:t>
            </a:r>
            <a:br>
              <a:rPr lang="en-US" sz="3200" smtClean="0"/>
            </a:br>
            <a:r>
              <a:rPr lang="en-US" sz="3200" smtClean="0"/>
              <a:t>(M$)</a:t>
            </a:r>
          </a:p>
        </p:txBody>
      </p:sp>
      <p:sp>
        <p:nvSpPr>
          <p:cNvPr id="51203" name="Text Box 9"/>
          <p:cNvSpPr txBox="1">
            <a:spLocks noChangeArrowheads="1"/>
          </p:cNvSpPr>
          <p:nvPr/>
        </p:nvSpPr>
        <p:spPr bwMode="auto">
          <a:xfrm>
            <a:off x="76200" y="3505200"/>
            <a:ext cx="2362200" cy="2446338"/>
          </a:xfrm>
          <a:prstGeom prst="rect">
            <a:avLst/>
          </a:prstGeom>
          <a:noFill/>
          <a:ln w="9525" algn="ctr">
            <a:noFill/>
            <a:miter lim="800000"/>
            <a:headEnd/>
            <a:tailEnd/>
          </a:ln>
        </p:spPr>
        <p:txBody>
          <a:bodyPr>
            <a:spAutoFit/>
          </a:bodyPr>
          <a:lstStyle/>
          <a:p>
            <a:pPr>
              <a:spcBef>
                <a:spcPct val="50000"/>
              </a:spcBef>
            </a:pPr>
            <a:r>
              <a:rPr lang="en-US"/>
              <a:t>Other Tables for:</a:t>
            </a:r>
            <a:br>
              <a:rPr lang="en-US"/>
            </a:br>
            <a:r>
              <a:rPr lang="en-US"/>
              <a:t>($/km-year)</a:t>
            </a:r>
            <a:br>
              <a:rPr lang="en-US"/>
            </a:br>
            <a:r>
              <a:rPr lang="en-US"/>
              <a:t>($/veh-km)</a:t>
            </a:r>
            <a:br>
              <a:rPr lang="en-US"/>
            </a:br>
            <a:r>
              <a:rPr lang="en-US"/>
              <a:t>(km/year)</a:t>
            </a:r>
            <a:br>
              <a:rPr lang="en-US"/>
            </a:br>
            <a:r>
              <a:rPr lang="en-US"/>
              <a:t/>
            </a:r>
            <a:br>
              <a:rPr lang="en-US"/>
            </a:br>
            <a:r>
              <a:rPr lang="en-US"/>
              <a:t>per surface class</a:t>
            </a:r>
            <a:br>
              <a:rPr lang="en-US"/>
            </a:br>
            <a:r>
              <a:rPr lang="en-US"/>
              <a:t>and surface type</a:t>
            </a:r>
          </a:p>
          <a:p>
            <a:pPr>
              <a:spcBef>
                <a:spcPct val="50000"/>
              </a:spcBef>
            </a:pPr>
            <a:endParaRPr lang="en-US"/>
          </a:p>
        </p:txBody>
      </p:sp>
      <p:pic>
        <p:nvPicPr>
          <p:cNvPr id="51204" name="Picture 12"/>
          <p:cNvPicPr>
            <a:picLocks noChangeAspect="1" noChangeArrowheads="1"/>
          </p:cNvPicPr>
          <p:nvPr/>
        </p:nvPicPr>
        <p:blipFill>
          <a:blip r:embed="rId3" cstate="print"/>
          <a:srcRect/>
          <a:stretch>
            <a:fillRect/>
          </a:stretch>
        </p:blipFill>
        <p:spPr bwMode="auto">
          <a:xfrm>
            <a:off x="2209800" y="161925"/>
            <a:ext cx="6934200" cy="65024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title"/>
          </p:nvPr>
        </p:nvSpPr>
        <p:spPr/>
        <p:txBody>
          <a:bodyPr/>
          <a:lstStyle/>
          <a:p>
            <a:pPr eaLnBrk="1" hangingPunct="1"/>
            <a:r>
              <a:rPr lang="en-US" sz="4000" dirty="0" smtClean="0"/>
              <a:t>Road User Charges</a:t>
            </a:r>
          </a:p>
        </p:txBody>
      </p:sp>
      <p:pic>
        <p:nvPicPr>
          <p:cNvPr id="52227" name="Picture 13"/>
          <p:cNvPicPr>
            <a:picLocks noChangeAspect="1" noChangeArrowheads="1"/>
          </p:cNvPicPr>
          <p:nvPr/>
        </p:nvPicPr>
        <p:blipFill>
          <a:blip r:embed="rId3" cstate="print"/>
          <a:srcRect/>
          <a:stretch>
            <a:fillRect/>
          </a:stretch>
        </p:blipFill>
        <p:spPr bwMode="auto">
          <a:xfrm>
            <a:off x="914400" y="1143000"/>
            <a:ext cx="7620000" cy="5176838"/>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76200" y="914400"/>
            <a:ext cx="8991600" cy="5943600"/>
          </a:xfrm>
        </p:spPr>
        <p:txBody>
          <a:bodyPr/>
          <a:lstStyle/>
          <a:p>
            <a:pPr eaLnBrk="1" hangingPunct="1"/>
            <a:r>
              <a:rPr lang="en-US" sz="3400" b="1" dirty="0" smtClean="0"/>
              <a:t>Review RONET’s User Guide</a:t>
            </a:r>
          </a:p>
          <a:p>
            <a:pPr eaLnBrk="1" hangingPunct="1"/>
            <a:r>
              <a:rPr lang="en-US" sz="3400" b="1" dirty="0" smtClean="0"/>
              <a:t>RONET familiarization interactive exercise</a:t>
            </a:r>
          </a:p>
          <a:p>
            <a:pPr eaLnBrk="1" hangingPunct="1"/>
            <a:r>
              <a:rPr lang="en-US" sz="3400" b="1" dirty="0" smtClean="0"/>
              <a:t>Obtain as realistic as possible information on a road network of each participating country</a:t>
            </a:r>
          </a:p>
          <a:p>
            <a:pPr eaLnBrk="1" hangingPunct="1"/>
            <a:r>
              <a:rPr lang="en-US" sz="3400" b="1" dirty="0" smtClean="0"/>
              <a:t>Develop an optimum road network M&amp;R program for the selected network</a:t>
            </a:r>
          </a:p>
          <a:p>
            <a:pPr eaLnBrk="1" hangingPunct="1"/>
            <a:r>
              <a:rPr lang="en-US" sz="3400" b="1" dirty="0" smtClean="0"/>
              <a:t>Prepare a brief report and present the results</a:t>
            </a:r>
          </a:p>
        </p:txBody>
      </p:sp>
      <p:sp>
        <p:nvSpPr>
          <p:cNvPr id="53251" name="Rectangle 4"/>
          <p:cNvSpPr>
            <a:spLocks noGrp="1" noChangeArrowheads="1"/>
          </p:cNvSpPr>
          <p:nvPr>
            <p:ph type="title"/>
          </p:nvPr>
        </p:nvSpPr>
        <p:spPr>
          <a:xfrm>
            <a:off x="838200" y="76200"/>
            <a:ext cx="6864350" cy="827087"/>
          </a:xfrm>
        </p:spPr>
        <p:txBody>
          <a:bodyPr/>
          <a:lstStyle/>
          <a:p>
            <a:pPr algn="ctr" eaLnBrk="1" hangingPunct="1"/>
            <a:r>
              <a:rPr lang="en-US" sz="4800" dirty="0" smtClean="0"/>
              <a:t>Next steps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52400" y="914400"/>
            <a:ext cx="8915400" cy="4724400"/>
          </a:xfrm>
        </p:spPr>
        <p:txBody>
          <a:bodyPr/>
          <a:lstStyle/>
          <a:p>
            <a:pPr eaLnBrk="1" hangingPunct="1"/>
            <a:r>
              <a:rPr lang="en-US" altLang="ja-JP" dirty="0" smtClean="0">
                <a:solidFill>
                  <a:schemeClr val="tx1"/>
                </a:solidFill>
                <a:latin typeface="Comic Sans MS" pitchFamily="66" charset="0"/>
                <a:ea typeface="MS PGothic" pitchFamily="34" charset="-128"/>
              </a:rPr>
              <a:t>Cesar Queiroz</a:t>
            </a:r>
            <a:br>
              <a:rPr lang="en-US" altLang="ja-JP" dirty="0" smtClean="0">
                <a:solidFill>
                  <a:schemeClr val="tx1"/>
                </a:solidFill>
                <a:latin typeface="Comic Sans MS" pitchFamily="66" charset="0"/>
                <a:ea typeface="MS PGothic" pitchFamily="34" charset="-128"/>
              </a:rPr>
            </a:br>
            <a:r>
              <a:rPr lang="en-US" altLang="ja-JP" dirty="0" smtClean="0">
                <a:solidFill>
                  <a:schemeClr val="tx1"/>
                </a:solidFill>
                <a:latin typeface="Comic Sans MS" pitchFamily="66" charset="0"/>
                <a:ea typeface="MS PGothic" pitchFamily="34" charset="-128"/>
              </a:rPr>
              <a:t>SSATP/World Bank Consultant</a:t>
            </a:r>
            <a:br>
              <a:rPr lang="en-US" altLang="ja-JP" dirty="0" smtClean="0">
                <a:solidFill>
                  <a:schemeClr val="tx1"/>
                </a:solidFill>
                <a:latin typeface="Comic Sans MS" pitchFamily="66" charset="0"/>
                <a:ea typeface="MS PGothic" pitchFamily="34" charset="-128"/>
              </a:rPr>
            </a:br>
            <a:r>
              <a:rPr lang="en-US" altLang="ja-JP" dirty="0" smtClean="0">
                <a:solidFill>
                  <a:schemeClr val="tx1"/>
                </a:solidFill>
                <a:latin typeface="Comic Sans MS" pitchFamily="66" charset="0"/>
                <a:ea typeface="MS PGothic" pitchFamily="34" charset="-128"/>
              </a:rPr>
              <a:t>Former </a:t>
            </a:r>
            <a:r>
              <a:rPr lang="en-US" altLang="ja-JP" dirty="0" smtClean="0">
                <a:solidFill>
                  <a:schemeClr val="tx1"/>
                </a:solidFill>
                <a:latin typeface="Comic Sans MS" pitchFamily="66" charset="0"/>
                <a:ea typeface="MS PGothic" pitchFamily="34" charset="-128"/>
              </a:rPr>
              <a:t>World Bank Highways Adviser</a:t>
            </a:r>
            <a:br>
              <a:rPr lang="en-US" altLang="ja-JP" dirty="0" smtClean="0">
                <a:solidFill>
                  <a:schemeClr val="tx1"/>
                </a:solidFill>
                <a:latin typeface="Comic Sans MS" pitchFamily="66" charset="0"/>
                <a:ea typeface="MS PGothic" pitchFamily="34" charset="-128"/>
              </a:rPr>
            </a:br>
            <a:r>
              <a:rPr lang="en-US" altLang="ja-JP" dirty="0" smtClean="0">
                <a:solidFill>
                  <a:schemeClr val="tx1"/>
                </a:solidFill>
                <a:latin typeface="Comic Sans MS" pitchFamily="66" charset="0"/>
                <a:ea typeface="MS PGothic" pitchFamily="34" charset="-128"/>
              </a:rPr>
              <a:t>Tel +1 301 755 7591</a:t>
            </a:r>
            <a:br>
              <a:rPr lang="en-US" altLang="ja-JP" dirty="0" smtClean="0">
                <a:solidFill>
                  <a:schemeClr val="tx1"/>
                </a:solidFill>
                <a:latin typeface="Comic Sans MS" pitchFamily="66" charset="0"/>
                <a:ea typeface="MS PGothic" pitchFamily="34" charset="-128"/>
              </a:rPr>
            </a:br>
            <a:r>
              <a:rPr lang="en-US" altLang="ja-JP" dirty="0" smtClean="0">
                <a:solidFill>
                  <a:schemeClr val="tx1"/>
                </a:solidFill>
                <a:latin typeface="Comic Sans MS" pitchFamily="66" charset="0"/>
                <a:ea typeface="MS PGothic" pitchFamily="34" charset="-128"/>
                <a:hlinkClick r:id="rId3"/>
              </a:rPr>
              <a:t>queiroz.cesar@gmail.com</a:t>
            </a:r>
            <a:r>
              <a:rPr lang="en-US" altLang="ja-JP" dirty="0" smtClean="0">
                <a:solidFill>
                  <a:schemeClr val="tx1"/>
                </a:solidFill>
                <a:latin typeface="Comic Sans MS" pitchFamily="66" charset="0"/>
                <a:ea typeface="MS PGothic" pitchFamily="34" charset="-128"/>
              </a:rPr>
              <a:t/>
            </a:r>
            <a:br>
              <a:rPr lang="en-US" altLang="ja-JP" dirty="0" smtClean="0">
                <a:solidFill>
                  <a:schemeClr val="tx1"/>
                </a:solidFill>
                <a:latin typeface="Comic Sans MS" pitchFamily="66" charset="0"/>
                <a:ea typeface="MS PGothic" pitchFamily="34" charset="-128"/>
              </a:rPr>
            </a:br>
            <a:r>
              <a:rPr lang="en-US" altLang="ja-JP" dirty="0" smtClean="0">
                <a:solidFill>
                  <a:schemeClr val="tx1"/>
                </a:solidFill>
                <a:latin typeface="Comic Sans MS" pitchFamily="66" charset="0"/>
                <a:ea typeface="MS PGothic" pitchFamily="34" charset="-128"/>
              </a:rPr>
              <a:t>Washington, DC, USA</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 y="68627"/>
            <a:ext cx="9067800" cy="1041400"/>
          </a:xfrm>
        </p:spPr>
        <p:txBody>
          <a:bodyPr/>
          <a:lstStyle/>
          <a:p>
            <a:r>
              <a:rPr lang="en-US" sz="3600" dirty="0" smtClean="0">
                <a:solidFill>
                  <a:srgbClr val="FFFF00"/>
                </a:solidFill>
              </a:rPr>
              <a:t>Developing and Developed Countries</a:t>
            </a:r>
            <a:endParaRPr lang="en-US" sz="4000" dirty="0" smtClean="0"/>
          </a:p>
        </p:txBody>
      </p:sp>
      <p:sp>
        <p:nvSpPr>
          <p:cNvPr id="35843" name="Rectangle 3"/>
          <p:cNvSpPr>
            <a:spLocks noChangeArrowheads="1"/>
          </p:cNvSpPr>
          <p:nvPr/>
        </p:nvSpPr>
        <p:spPr bwMode="auto">
          <a:xfrm>
            <a:off x="74612" y="927133"/>
            <a:ext cx="9067800" cy="5486400"/>
          </a:xfrm>
          <a:prstGeom prst="rect">
            <a:avLst/>
          </a:prstGeom>
          <a:noFill/>
          <a:ln w="9525">
            <a:noFill/>
            <a:miter lim="800000"/>
            <a:headEnd/>
            <a:tailEnd/>
          </a:ln>
        </p:spPr>
        <p:txBody>
          <a:bodyPr/>
          <a:lstStyle/>
          <a:p>
            <a:pPr marL="342900" indent="-342900">
              <a:spcBef>
                <a:spcPct val="20000"/>
              </a:spcBef>
              <a:buFontTx/>
              <a:buChar char="•"/>
            </a:pPr>
            <a:r>
              <a:rPr lang="en-US" sz="2800" b="1" dirty="0">
                <a:solidFill>
                  <a:srgbClr val="FFFFFF"/>
                </a:solidFill>
                <a:cs typeface="+mn-cs"/>
              </a:rPr>
              <a:t>Developing countries include low- and middle-income economies</a:t>
            </a:r>
          </a:p>
          <a:p>
            <a:pPr marL="342900" indent="-342900">
              <a:spcBef>
                <a:spcPct val="20000"/>
              </a:spcBef>
              <a:buFontTx/>
              <a:buChar char="•"/>
            </a:pPr>
            <a:r>
              <a:rPr lang="en-US" sz="2800" b="1" dirty="0">
                <a:solidFill>
                  <a:srgbClr val="FFFFFF"/>
                </a:solidFill>
                <a:cs typeface="+mn-cs"/>
              </a:rPr>
              <a:t>Developed (advanced, industrial, rich) countries denote high-income economies</a:t>
            </a:r>
          </a:p>
          <a:p>
            <a:pPr marL="342900" indent="-342900">
              <a:spcBef>
                <a:spcPct val="20000"/>
              </a:spcBef>
              <a:buFontTx/>
              <a:buChar char="•"/>
            </a:pPr>
            <a:r>
              <a:rPr lang="en-US" sz="2800" b="1" dirty="0">
                <a:solidFill>
                  <a:srgbClr val="FFFFFF"/>
                </a:solidFill>
                <a:cs typeface="+mn-cs"/>
              </a:rPr>
              <a:t>The World Bank’s main criterion for classifying economies is gross national income (GNI) per capita, previously referred to as gross national product (GNP</a:t>
            </a:r>
            <a:r>
              <a:rPr lang="en-US" sz="2800" b="1" dirty="0" smtClean="0">
                <a:solidFill>
                  <a:srgbClr val="FFFFFF"/>
                </a:solidFill>
                <a:cs typeface="+mn-cs"/>
              </a:rPr>
              <a:t>) </a:t>
            </a:r>
          </a:p>
          <a:p>
            <a:pPr marL="342900" indent="-342900">
              <a:spcBef>
                <a:spcPct val="20000"/>
              </a:spcBef>
              <a:buFontTx/>
              <a:buChar char="•"/>
            </a:pPr>
            <a:r>
              <a:rPr lang="en-US" sz="2400" b="1" dirty="0" smtClean="0">
                <a:solidFill>
                  <a:srgbClr val="FFFFFF"/>
                </a:solidFill>
                <a:cs typeface="+mn-cs"/>
              </a:rPr>
              <a:t>http://data.worldbank.org/indicator/NY.GNP.PCAP.CD</a:t>
            </a:r>
          </a:p>
        </p:txBody>
      </p:sp>
    </p:spTree>
    <p:extLst>
      <p:ext uri="{BB962C8B-B14F-4D97-AF65-F5344CB8AC3E}">
        <p14:creationId xmlns:p14="http://schemas.microsoft.com/office/powerpoint/2010/main" val="26580472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52400" y="304800"/>
            <a:ext cx="8839200" cy="1600200"/>
          </a:xfrm>
        </p:spPr>
        <p:txBody>
          <a:bodyPr/>
          <a:lstStyle/>
          <a:p>
            <a:pPr algn="ctr" eaLnBrk="1" hangingPunct="1"/>
            <a:r>
              <a:rPr lang="en-US" altLang="ja-JP" dirty="0" smtClean="0">
                <a:solidFill>
                  <a:schemeClr val="tx1"/>
                </a:solidFill>
                <a:ea typeface="MS PGothic" pitchFamily="34" charset="-128"/>
              </a:rPr>
              <a:t>RONET Team Exercise</a:t>
            </a:r>
            <a:r>
              <a:rPr lang="en-US" altLang="ja-JP" dirty="0" smtClean="0">
                <a:solidFill>
                  <a:schemeClr val="tx1"/>
                </a:solidFill>
                <a:latin typeface="Comic Sans MS" pitchFamily="66" charset="0"/>
                <a:ea typeface="MS PGothic" pitchFamily="34" charset="-128"/>
              </a:rPr>
              <a:t/>
            </a:r>
            <a:br>
              <a:rPr lang="en-US" altLang="ja-JP" dirty="0" smtClean="0">
                <a:solidFill>
                  <a:schemeClr val="tx1"/>
                </a:solidFill>
                <a:latin typeface="Comic Sans MS" pitchFamily="66" charset="0"/>
                <a:ea typeface="MS PGothic" pitchFamily="34" charset="-128"/>
              </a:rPr>
            </a:br>
            <a:r>
              <a:rPr lang="en-US" altLang="ja-JP" sz="3200" dirty="0" smtClean="0">
                <a:solidFill>
                  <a:schemeClr val="tx1"/>
                </a:solidFill>
                <a:latin typeface="Comic Sans MS" pitchFamily="66" charset="0"/>
                <a:ea typeface="MS PGothic" pitchFamily="34" charset="-128"/>
              </a:rPr>
              <a:t>Road </a:t>
            </a:r>
            <a:r>
              <a:rPr lang="en-US" altLang="ja-JP" sz="3200" dirty="0">
                <a:solidFill>
                  <a:schemeClr val="tx1"/>
                </a:solidFill>
                <a:latin typeface="Comic Sans MS" pitchFamily="66" charset="0"/>
                <a:ea typeface="MS PGothic" pitchFamily="34" charset="-128"/>
              </a:rPr>
              <a:t>Network Two-lane </a:t>
            </a:r>
            <a:r>
              <a:rPr lang="en-US" altLang="ja-JP" sz="3200" dirty="0" smtClean="0">
                <a:solidFill>
                  <a:schemeClr val="tx1"/>
                </a:solidFill>
                <a:latin typeface="Comic Sans MS" pitchFamily="66" charset="0"/>
                <a:ea typeface="MS PGothic" pitchFamily="34" charset="-128"/>
              </a:rPr>
              <a:t>Equivalent:</a:t>
            </a:r>
            <a:br>
              <a:rPr lang="en-US" altLang="ja-JP" sz="3200" dirty="0" smtClean="0">
                <a:solidFill>
                  <a:schemeClr val="tx1"/>
                </a:solidFill>
                <a:latin typeface="Comic Sans MS" pitchFamily="66" charset="0"/>
                <a:ea typeface="MS PGothic" pitchFamily="34" charset="-128"/>
              </a:rPr>
            </a:br>
            <a:r>
              <a:rPr lang="en-US" altLang="ja-JP" sz="3200" dirty="0" smtClean="0">
                <a:solidFill>
                  <a:schemeClr val="tx1"/>
                </a:solidFill>
                <a:latin typeface="Comic Sans MS" pitchFamily="66" charset="0"/>
                <a:ea typeface="MS PGothic" pitchFamily="34" charset="-128"/>
              </a:rPr>
              <a:t>Length</a:t>
            </a:r>
            <a:r>
              <a:rPr lang="en-US" altLang="ja-JP" sz="3200" dirty="0">
                <a:solidFill>
                  <a:schemeClr val="tx1"/>
                </a:solidFill>
                <a:latin typeface="Comic Sans MS" pitchFamily="66" charset="0"/>
                <a:ea typeface="MS PGothic" pitchFamily="34" charset="-128"/>
              </a:rPr>
              <a:t>, condition and traffic levels</a:t>
            </a:r>
            <a:endParaRPr lang="en-US" altLang="ja-JP" dirty="0" smtClean="0">
              <a:solidFill>
                <a:schemeClr val="tx1"/>
              </a:solidFill>
              <a:latin typeface="Comic Sans MS" pitchFamily="66" charset="0"/>
              <a:ea typeface="MS PGothic" pitchFamily="34" charset="-128"/>
            </a:endParaRPr>
          </a:p>
        </p:txBody>
      </p:sp>
      <p:pic>
        <p:nvPicPr>
          <p:cNvPr id="72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28814"/>
            <a:ext cx="8991600" cy="312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152400" y="5181600"/>
            <a:ext cx="8839200" cy="10668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cs typeface="Arial" charset="0"/>
              </a:defRPr>
            </a:lvl2pPr>
            <a:lvl3pPr algn="l" rtl="0" eaLnBrk="0" fontAlgn="base" hangingPunct="0">
              <a:spcBef>
                <a:spcPct val="0"/>
              </a:spcBef>
              <a:spcAft>
                <a:spcPct val="0"/>
              </a:spcAft>
              <a:defRPr sz="3600" b="1">
                <a:solidFill>
                  <a:schemeClr val="tx2"/>
                </a:solidFill>
                <a:latin typeface="Arial" charset="0"/>
                <a:cs typeface="Arial" charset="0"/>
              </a:defRPr>
            </a:lvl3pPr>
            <a:lvl4pPr algn="l" rtl="0" eaLnBrk="0" fontAlgn="base" hangingPunct="0">
              <a:spcBef>
                <a:spcPct val="0"/>
              </a:spcBef>
              <a:spcAft>
                <a:spcPct val="0"/>
              </a:spcAft>
              <a:defRPr sz="3600" b="1">
                <a:solidFill>
                  <a:schemeClr val="tx2"/>
                </a:solidFill>
                <a:latin typeface="Arial" charset="0"/>
                <a:cs typeface="Arial" charset="0"/>
              </a:defRPr>
            </a:lvl4pPr>
            <a:lvl5pPr algn="l" rtl="0" eaLnBrk="0" fontAlgn="base" hangingPunct="0">
              <a:spcBef>
                <a:spcPct val="0"/>
              </a:spcBef>
              <a:spcAft>
                <a:spcPct val="0"/>
              </a:spcAft>
              <a:defRPr sz="3600" b="1">
                <a:solidFill>
                  <a:schemeClr val="tx2"/>
                </a:solidFill>
                <a:latin typeface="Arial" charset="0"/>
                <a:cs typeface="Arial" charset="0"/>
              </a:defRPr>
            </a:lvl5pPr>
            <a:lvl6pPr marL="457200" algn="l" rtl="0" fontAlgn="base">
              <a:spcBef>
                <a:spcPct val="0"/>
              </a:spcBef>
              <a:spcAft>
                <a:spcPct val="0"/>
              </a:spcAft>
              <a:defRPr sz="3600" b="1">
                <a:solidFill>
                  <a:schemeClr val="tx2"/>
                </a:solidFill>
                <a:latin typeface="Arial" charset="0"/>
                <a:cs typeface="Arial" charset="0"/>
              </a:defRPr>
            </a:lvl6pPr>
            <a:lvl7pPr marL="914400" algn="l" rtl="0" fontAlgn="base">
              <a:spcBef>
                <a:spcPct val="0"/>
              </a:spcBef>
              <a:spcAft>
                <a:spcPct val="0"/>
              </a:spcAft>
              <a:defRPr sz="3600" b="1">
                <a:solidFill>
                  <a:schemeClr val="tx2"/>
                </a:solidFill>
                <a:latin typeface="Arial" charset="0"/>
                <a:cs typeface="Arial" charset="0"/>
              </a:defRPr>
            </a:lvl7pPr>
            <a:lvl8pPr marL="1371600" algn="l" rtl="0" fontAlgn="base">
              <a:spcBef>
                <a:spcPct val="0"/>
              </a:spcBef>
              <a:spcAft>
                <a:spcPct val="0"/>
              </a:spcAft>
              <a:defRPr sz="3600" b="1">
                <a:solidFill>
                  <a:schemeClr val="tx2"/>
                </a:solidFill>
                <a:latin typeface="Arial" charset="0"/>
                <a:cs typeface="Arial" charset="0"/>
              </a:defRPr>
            </a:lvl8pPr>
            <a:lvl9pPr marL="1828800" algn="l" rtl="0" fontAlgn="base">
              <a:spcBef>
                <a:spcPct val="0"/>
              </a:spcBef>
              <a:spcAft>
                <a:spcPct val="0"/>
              </a:spcAft>
              <a:defRPr sz="3600" b="1">
                <a:solidFill>
                  <a:schemeClr val="tx2"/>
                </a:solidFill>
                <a:latin typeface="Arial" charset="0"/>
                <a:cs typeface="Arial" charset="0"/>
              </a:defRPr>
            </a:lvl9pPr>
          </a:lstStyle>
          <a:p>
            <a:pPr algn="ctr" eaLnBrk="1" hangingPunct="1"/>
            <a:r>
              <a:rPr lang="en-US" altLang="ja-JP" sz="2400" kern="0" dirty="0" smtClean="0">
                <a:solidFill>
                  <a:schemeClr val="tx1"/>
                </a:solidFill>
                <a:latin typeface="Comic Sans MS" pitchFamily="66" charset="0"/>
                <a:ea typeface="MS PGothic" pitchFamily="34" charset="-128"/>
              </a:rPr>
              <a:t>This example </a:t>
            </a:r>
            <a:r>
              <a:rPr lang="en-US" altLang="ja-JP" sz="2400" kern="0" dirty="0" smtClean="0">
                <a:solidFill>
                  <a:schemeClr val="tx1"/>
                </a:solidFill>
                <a:latin typeface="Comic Sans MS" pitchFamily="66" charset="0"/>
                <a:ea typeface="MS PGothic" pitchFamily="34" charset="-128"/>
              </a:rPr>
              <a:t>of </a:t>
            </a:r>
            <a:r>
              <a:rPr lang="en-US" altLang="ja-JP" sz="2400" kern="0" dirty="0" smtClean="0">
                <a:solidFill>
                  <a:schemeClr val="tx1"/>
                </a:solidFill>
                <a:latin typeface="Comic Sans MS" pitchFamily="66" charset="0"/>
                <a:ea typeface="MS PGothic" pitchFamily="34" charset="-128"/>
              </a:rPr>
              <a:t>calculation is </a:t>
            </a:r>
            <a:r>
              <a:rPr lang="en-US" altLang="ja-JP" sz="2400" kern="0" dirty="0" smtClean="0">
                <a:solidFill>
                  <a:schemeClr val="tx1"/>
                </a:solidFill>
                <a:latin typeface="Comic Sans MS" pitchFamily="66" charset="0"/>
                <a:ea typeface="MS PGothic" pitchFamily="34" charset="-128"/>
              </a:rPr>
              <a:t>for </a:t>
            </a:r>
            <a:r>
              <a:rPr lang="en-US" altLang="ja-JP" sz="2400" kern="0" dirty="0" smtClean="0">
                <a:solidFill>
                  <a:schemeClr val="tx1"/>
                </a:solidFill>
                <a:latin typeface="Comic Sans MS" pitchFamily="66" charset="0"/>
                <a:ea typeface="MS PGothic" pitchFamily="34" charset="-128"/>
              </a:rPr>
              <a:t>primary </a:t>
            </a:r>
            <a:r>
              <a:rPr lang="en-US" altLang="ja-JP" sz="2400" kern="0" dirty="0">
                <a:solidFill>
                  <a:schemeClr val="tx1"/>
                </a:solidFill>
                <a:latin typeface="Comic Sans MS" pitchFamily="66" charset="0"/>
                <a:ea typeface="MS PGothic" pitchFamily="34" charset="-128"/>
              </a:rPr>
              <a:t>r</a:t>
            </a:r>
            <a:r>
              <a:rPr lang="en-US" altLang="ja-JP" sz="2400" kern="0" dirty="0" smtClean="0">
                <a:solidFill>
                  <a:schemeClr val="tx1"/>
                </a:solidFill>
                <a:latin typeface="Comic Sans MS" pitchFamily="66" charset="0"/>
                <a:ea typeface="MS PGothic" pitchFamily="34" charset="-128"/>
              </a:rPr>
              <a:t>oads. Please follow the example and obtain the lengths per cell for secondary and tertiary roads.</a:t>
            </a:r>
            <a:endParaRPr lang="en-US" altLang="ja-JP" sz="2400" kern="0" dirty="0" smtClean="0">
              <a:solidFill>
                <a:schemeClr val="tx1"/>
              </a:solidFill>
              <a:latin typeface="Comic Sans MS" pitchFamily="66" charset="0"/>
              <a:ea typeface="MS PGothic" pitchFamily="34" charset="-128"/>
            </a:endParaRPr>
          </a:p>
        </p:txBody>
      </p:sp>
    </p:spTree>
    <p:extLst>
      <p:ext uri="{BB962C8B-B14F-4D97-AF65-F5344CB8AC3E}">
        <p14:creationId xmlns:p14="http://schemas.microsoft.com/office/powerpoint/2010/main" val="223377753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52400" y="457200"/>
            <a:ext cx="8915400" cy="6248400"/>
          </a:xfrm>
        </p:spPr>
        <p:txBody>
          <a:bodyPr/>
          <a:lstStyle/>
          <a:p>
            <a:pPr lvl="0" eaLnBrk="1" hangingPunct="1"/>
            <a:r>
              <a:rPr lang="en-US" sz="2000" kern="1200" dirty="0">
                <a:solidFill>
                  <a:schemeClr val="tx1"/>
                </a:solidFill>
                <a:latin typeface="Arial" charset="0"/>
                <a:ea typeface="ＭＳ Ｐゴシック" pitchFamily="34" charset="-128"/>
              </a:rPr>
              <a:t>Cesar Queiroz, former World Bank Highways Adviser, is an international consultant on roads and transport infrastructure. His main expertise is in public-private partnerships, road management and development, performance-based contracts, port reform and rehabilitation, improving governance, quality assurance and evaluation, research, teaching and training. Between 1986 and 2006, he held several positions with the World Bank, including Lead Highway Engineer and Principal Highway Engineer. Prior to joining the World Bank, Cesar was the deputy director of the Brazilian Road Research Institute in Rio de Janeiro. He holds a Ph.D. in civil engineering from the University of Texas at Austin, a M.Sc. in production engineering from the Federal University of Rio de Janeiro, and a B.Sc. in civil engineering from the Federal University of Juiz de </a:t>
            </a:r>
            <a:r>
              <a:rPr lang="en-US" sz="2000" kern="1200" dirty="0" err="1">
                <a:solidFill>
                  <a:schemeClr val="tx1"/>
                </a:solidFill>
                <a:latin typeface="Arial" charset="0"/>
                <a:ea typeface="ＭＳ Ｐゴシック" pitchFamily="34" charset="-128"/>
              </a:rPr>
              <a:t>Fora</a:t>
            </a:r>
            <a:r>
              <a:rPr lang="en-US" sz="2000" kern="1200" dirty="0">
                <a:solidFill>
                  <a:schemeClr val="tx1"/>
                </a:solidFill>
                <a:latin typeface="Arial" charset="0"/>
                <a:ea typeface="ＭＳ Ｐゴシック" pitchFamily="34" charset="-128"/>
              </a:rPr>
              <a:t>, Brazil. Cesar has published two books and more than 130 papers and articles. His recent assignments include infrastructure advisory services to Russia, Brazil, Latvia, Lithuania, Poland, Ukraine, Philippines, Uganda, Sri Lanka, India, Egypt, Colombia, Laos, Mozambique, Saudi Arabia, Tunisia, Sweden and Norway. He is currently a visiting professor at the University of Belgrade, Serbia, and has lectured on PPP at George Washington University since 1996, and at the International Law Institute since 2007.</a:t>
            </a:r>
            <a:endParaRPr lang="en-US" sz="2000" b="0" kern="1200" dirty="0">
              <a:solidFill>
                <a:schemeClr val="tx1"/>
              </a:solidFill>
              <a:latin typeface="Arial" charset="0"/>
            </a:endParaRPr>
          </a:p>
        </p:txBody>
      </p:sp>
    </p:spTree>
    <p:extLst>
      <p:ext uri="{BB962C8B-B14F-4D97-AF65-F5344CB8AC3E}">
        <p14:creationId xmlns:p14="http://schemas.microsoft.com/office/powerpoint/2010/main" val="80148947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3500" y="279400"/>
            <a:ext cx="8991600" cy="838200"/>
          </a:xfrm>
        </p:spPr>
        <p:txBody>
          <a:bodyPr lIns="90488" tIns="44450" rIns="90488" bIns="44450"/>
          <a:lstStyle/>
          <a:p>
            <a:r>
              <a:rPr lang="en-US" dirty="0" smtClean="0">
                <a:solidFill>
                  <a:srgbClr val="FFFF00"/>
                </a:solidFill>
              </a:rPr>
              <a:t>Classification of Economies</a:t>
            </a:r>
            <a:endParaRPr lang="en-US" b="0" dirty="0" smtClean="0">
              <a:solidFill>
                <a:srgbClr val="FFFFFF"/>
              </a:solidFill>
            </a:endParaRPr>
          </a:p>
        </p:txBody>
      </p:sp>
      <p:sp>
        <p:nvSpPr>
          <p:cNvPr id="37891" name="Line 3"/>
          <p:cNvSpPr>
            <a:spLocks noChangeShapeType="1"/>
          </p:cNvSpPr>
          <p:nvPr/>
        </p:nvSpPr>
        <p:spPr bwMode="auto">
          <a:xfrm>
            <a:off x="6350" y="1219200"/>
            <a:ext cx="9055100" cy="0"/>
          </a:xfrm>
          <a:prstGeom prst="line">
            <a:avLst/>
          </a:prstGeom>
          <a:noFill/>
          <a:ln w="12700">
            <a:solidFill>
              <a:schemeClr val="tx1"/>
            </a:solidFill>
            <a:round/>
            <a:headEnd/>
            <a:tailEnd/>
          </a:ln>
        </p:spPr>
        <p:txBody>
          <a:bodyPr wrap="none" anchor="ctr"/>
          <a:lstStyle/>
          <a:p>
            <a:endParaRPr lang="en-US" sz="2000">
              <a:solidFill>
                <a:srgbClr val="FFFF99"/>
              </a:solidFill>
              <a:cs typeface="+mn-cs"/>
            </a:endParaRPr>
          </a:p>
        </p:txBody>
      </p:sp>
      <p:sp>
        <p:nvSpPr>
          <p:cNvPr id="37892" name="Rectangle 4"/>
          <p:cNvSpPr>
            <a:spLocks noChangeArrowheads="1"/>
          </p:cNvSpPr>
          <p:nvPr/>
        </p:nvSpPr>
        <p:spPr bwMode="auto">
          <a:xfrm>
            <a:off x="838200" y="1295400"/>
            <a:ext cx="8001000" cy="3321422"/>
          </a:xfrm>
          <a:prstGeom prst="rect">
            <a:avLst/>
          </a:prstGeom>
          <a:noFill/>
          <a:ln w="12700">
            <a:noFill/>
            <a:miter lim="800000"/>
            <a:headEnd/>
            <a:tailEnd/>
          </a:ln>
        </p:spPr>
        <p:txBody>
          <a:bodyPr lIns="90488" tIns="44450" rIns="90488" bIns="44450">
            <a:spAutoFit/>
          </a:bodyPr>
          <a:lstStyle/>
          <a:p>
            <a:r>
              <a:rPr lang="en-US" sz="3200" b="1" dirty="0">
                <a:solidFill>
                  <a:srgbClr val="FFFF99"/>
                </a:solidFill>
                <a:cs typeface="+mn-cs"/>
              </a:rPr>
              <a:t>Economies		GNI per capita</a:t>
            </a:r>
            <a:endParaRPr lang="en-US" sz="2800" b="1" dirty="0">
              <a:solidFill>
                <a:srgbClr val="FFFF99"/>
              </a:solidFill>
              <a:cs typeface="+mn-cs"/>
            </a:endParaRPr>
          </a:p>
          <a:p>
            <a:r>
              <a:rPr lang="en-US" b="1" dirty="0">
                <a:solidFill>
                  <a:srgbClr val="FFFF99"/>
                </a:solidFill>
                <a:cs typeface="+mn-cs"/>
              </a:rPr>
              <a:t>		</a:t>
            </a:r>
            <a:endParaRPr lang="en-US" b="1" dirty="0">
              <a:solidFill>
                <a:srgbClr val="FFFF99"/>
              </a:solidFill>
              <a:latin typeface="Times New Roman" pitchFamily="18" charset="0"/>
              <a:cs typeface="+mn-cs"/>
            </a:endParaRPr>
          </a:p>
          <a:p>
            <a:r>
              <a:rPr lang="en-US" sz="3200" b="1" dirty="0">
                <a:solidFill>
                  <a:srgbClr val="FFFFFF"/>
                </a:solidFill>
                <a:cs typeface="+mn-cs"/>
              </a:rPr>
              <a:t>Low-income   </a:t>
            </a:r>
            <a:r>
              <a:rPr lang="en-US" sz="3200" b="1" dirty="0" smtClean="0">
                <a:solidFill>
                  <a:srgbClr val="FFFFFF"/>
                </a:solidFill>
                <a:cs typeface="+mn-cs"/>
              </a:rPr>
              <a:t>	</a:t>
            </a:r>
            <a:r>
              <a:rPr lang="en-US" sz="3200" b="1" dirty="0">
                <a:solidFill>
                  <a:srgbClr val="FFFFFF"/>
                </a:solidFill>
                <a:cs typeface="+mn-cs"/>
              </a:rPr>
              <a:t>	$</a:t>
            </a:r>
            <a:r>
              <a:rPr lang="en-US" sz="3200" b="1" dirty="0" smtClean="0">
                <a:solidFill>
                  <a:srgbClr val="FFFFFF"/>
                </a:solidFill>
                <a:cs typeface="+mn-cs"/>
              </a:rPr>
              <a:t>1,035 </a:t>
            </a:r>
            <a:r>
              <a:rPr lang="en-US" sz="3200" b="1" dirty="0">
                <a:solidFill>
                  <a:srgbClr val="FFFFFF"/>
                </a:solidFill>
                <a:cs typeface="+mn-cs"/>
              </a:rPr>
              <a:t>or less</a:t>
            </a:r>
          </a:p>
          <a:p>
            <a:r>
              <a:rPr lang="en-US" sz="3200" b="1" dirty="0">
                <a:solidFill>
                  <a:srgbClr val="FFFFFF"/>
                </a:solidFill>
                <a:cs typeface="+mn-cs"/>
              </a:rPr>
              <a:t>Middle-Income	</a:t>
            </a:r>
            <a:r>
              <a:rPr lang="en-US" sz="3200" b="1" dirty="0" smtClean="0">
                <a:solidFill>
                  <a:srgbClr val="FFFFFF"/>
                </a:solidFill>
                <a:cs typeface="+mn-cs"/>
              </a:rPr>
              <a:t>$1,036 </a:t>
            </a:r>
            <a:r>
              <a:rPr lang="en-US" sz="3200" b="1" dirty="0">
                <a:solidFill>
                  <a:srgbClr val="FFFFFF"/>
                </a:solidFill>
                <a:cs typeface="+mn-cs"/>
              </a:rPr>
              <a:t>to $</a:t>
            </a:r>
            <a:r>
              <a:rPr lang="en-US" sz="3200" b="1" dirty="0" smtClean="0">
                <a:solidFill>
                  <a:srgbClr val="FFFFFF"/>
                </a:solidFill>
                <a:cs typeface="+mn-cs"/>
              </a:rPr>
              <a:t>12,615</a:t>
            </a:r>
            <a:endParaRPr lang="en-US" sz="3200" b="1" dirty="0">
              <a:solidFill>
                <a:srgbClr val="FFFFFF"/>
              </a:solidFill>
              <a:cs typeface="+mn-cs"/>
            </a:endParaRPr>
          </a:p>
          <a:p>
            <a:r>
              <a:rPr lang="en-US" sz="3200" b="1" dirty="0">
                <a:solidFill>
                  <a:srgbClr val="FFFFFF"/>
                </a:solidFill>
                <a:cs typeface="+mn-cs"/>
              </a:rPr>
              <a:t>	Lower		$</a:t>
            </a:r>
            <a:r>
              <a:rPr lang="en-US" sz="3200" b="1" dirty="0" smtClean="0">
                <a:solidFill>
                  <a:srgbClr val="FFFFFF"/>
                </a:solidFill>
                <a:cs typeface="+mn-cs"/>
              </a:rPr>
              <a:t>1,036 </a:t>
            </a:r>
            <a:r>
              <a:rPr lang="en-US" sz="3200" b="1" dirty="0">
                <a:solidFill>
                  <a:srgbClr val="FFFFFF"/>
                </a:solidFill>
                <a:cs typeface="+mn-cs"/>
              </a:rPr>
              <a:t>to </a:t>
            </a:r>
            <a:r>
              <a:rPr lang="en-US" sz="3200" b="1" dirty="0" smtClean="0">
                <a:solidFill>
                  <a:srgbClr val="FFFFFF"/>
                </a:solidFill>
                <a:cs typeface="+mn-cs"/>
              </a:rPr>
              <a:t>$4,085</a:t>
            </a:r>
            <a:endParaRPr lang="en-US" sz="3200" b="1" dirty="0">
              <a:solidFill>
                <a:srgbClr val="FFFFFF"/>
              </a:solidFill>
              <a:cs typeface="+mn-cs"/>
            </a:endParaRPr>
          </a:p>
          <a:p>
            <a:r>
              <a:rPr lang="en-US" sz="3200" b="1" dirty="0">
                <a:solidFill>
                  <a:srgbClr val="FFFFFF"/>
                </a:solidFill>
                <a:cs typeface="+mn-cs"/>
              </a:rPr>
              <a:t>	Upper		</a:t>
            </a:r>
            <a:r>
              <a:rPr lang="en-US" sz="3200" b="1" dirty="0" smtClean="0">
                <a:solidFill>
                  <a:srgbClr val="FFFFFF"/>
                </a:solidFill>
                <a:cs typeface="+mn-cs"/>
              </a:rPr>
              <a:t>$4,086 </a:t>
            </a:r>
            <a:r>
              <a:rPr lang="en-US" sz="3200" b="1" dirty="0">
                <a:solidFill>
                  <a:srgbClr val="FFFFFF"/>
                </a:solidFill>
                <a:cs typeface="+mn-cs"/>
              </a:rPr>
              <a:t>to $</a:t>
            </a:r>
            <a:r>
              <a:rPr lang="en-US" sz="3200" b="1" dirty="0" smtClean="0">
                <a:solidFill>
                  <a:srgbClr val="FFFFFF"/>
                </a:solidFill>
                <a:cs typeface="+mn-cs"/>
              </a:rPr>
              <a:t>12,615    </a:t>
            </a:r>
            <a:endParaRPr lang="en-US" sz="3200" b="1" dirty="0">
              <a:solidFill>
                <a:srgbClr val="FFFFFF"/>
              </a:solidFill>
              <a:cs typeface="+mn-cs"/>
            </a:endParaRPr>
          </a:p>
          <a:p>
            <a:r>
              <a:rPr lang="en-US" sz="3200" b="1" dirty="0">
                <a:solidFill>
                  <a:srgbClr val="FFFFFF"/>
                </a:solidFill>
                <a:cs typeface="+mn-cs"/>
              </a:rPr>
              <a:t>High-income		$</a:t>
            </a:r>
            <a:r>
              <a:rPr lang="en-US" sz="3200" b="1" dirty="0" smtClean="0">
                <a:solidFill>
                  <a:srgbClr val="FFFFFF"/>
                </a:solidFill>
                <a:cs typeface="+mn-cs"/>
              </a:rPr>
              <a:t>12,616 </a:t>
            </a:r>
            <a:r>
              <a:rPr lang="en-US" sz="3200" b="1" dirty="0">
                <a:solidFill>
                  <a:srgbClr val="FFFFFF"/>
                </a:solidFill>
                <a:cs typeface="+mn-cs"/>
              </a:rPr>
              <a:t>or more</a:t>
            </a:r>
          </a:p>
        </p:txBody>
      </p:sp>
      <p:sp>
        <p:nvSpPr>
          <p:cNvPr id="37893" name="Line 5"/>
          <p:cNvSpPr>
            <a:spLocks noChangeShapeType="1"/>
          </p:cNvSpPr>
          <p:nvPr/>
        </p:nvSpPr>
        <p:spPr bwMode="auto">
          <a:xfrm>
            <a:off x="6350" y="2057400"/>
            <a:ext cx="9055100" cy="0"/>
          </a:xfrm>
          <a:prstGeom prst="line">
            <a:avLst/>
          </a:prstGeom>
          <a:noFill/>
          <a:ln w="12700">
            <a:solidFill>
              <a:schemeClr val="tx1"/>
            </a:solidFill>
            <a:round/>
            <a:headEnd/>
            <a:tailEnd/>
          </a:ln>
        </p:spPr>
        <p:txBody>
          <a:bodyPr wrap="none" anchor="ctr"/>
          <a:lstStyle/>
          <a:p>
            <a:endParaRPr lang="en-US" sz="2000">
              <a:solidFill>
                <a:srgbClr val="FFFF99"/>
              </a:solidFill>
              <a:cs typeface="+mn-cs"/>
            </a:endParaRPr>
          </a:p>
        </p:txBody>
      </p:sp>
      <p:sp>
        <p:nvSpPr>
          <p:cNvPr id="37894" name="Text Box 6"/>
          <p:cNvSpPr txBox="1">
            <a:spLocks noChangeArrowheads="1"/>
          </p:cNvSpPr>
          <p:nvPr/>
        </p:nvSpPr>
        <p:spPr bwMode="auto">
          <a:xfrm>
            <a:off x="133350" y="5969003"/>
            <a:ext cx="8915400" cy="430887"/>
          </a:xfrm>
          <a:prstGeom prst="rect">
            <a:avLst/>
          </a:prstGeom>
          <a:noFill/>
          <a:ln w="12700">
            <a:noFill/>
            <a:miter lim="800000"/>
            <a:headEnd/>
            <a:tailEnd/>
          </a:ln>
        </p:spPr>
        <p:txBody>
          <a:bodyPr wrap="square">
            <a:spAutoFit/>
          </a:bodyPr>
          <a:lstStyle/>
          <a:p>
            <a:pPr algn="ctr">
              <a:spcBef>
                <a:spcPct val="50000"/>
              </a:spcBef>
            </a:pPr>
            <a:r>
              <a:rPr lang="en-US" sz="2200" b="1" i="1" dirty="0" smtClean="0">
                <a:solidFill>
                  <a:srgbClr val="FFFFFF"/>
                </a:solidFill>
                <a:cs typeface="+mn-cs"/>
              </a:rPr>
              <a:t>Source</a:t>
            </a:r>
            <a:r>
              <a:rPr lang="en-US" sz="2200" b="1" i="1" dirty="0">
                <a:solidFill>
                  <a:srgbClr val="FFFFFF"/>
                </a:solidFill>
                <a:cs typeface="+mn-cs"/>
              </a:rPr>
              <a:t>: http://data.worldbank.org/about/country-classifications</a:t>
            </a:r>
          </a:p>
        </p:txBody>
      </p:sp>
    </p:spTree>
    <p:extLst>
      <p:ext uri="{BB962C8B-B14F-4D97-AF65-F5344CB8AC3E}">
        <p14:creationId xmlns:p14="http://schemas.microsoft.com/office/powerpoint/2010/main" val="3045720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0" y="76207"/>
            <a:ext cx="9144000" cy="646331"/>
          </a:xfrm>
          <a:prstGeom prst="rect">
            <a:avLst/>
          </a:prstGeom>
          <a:noFill/>
          <a:ln w="12700">
            <a:noFill/>
            <a:miter lim="800000"/>
            <a:headEnd/>
            <a:tailEnd/>
          </a:ln>
        </p:spPr>
        <p:txBody>
          <a:bodyPr>
            <a:spAutoFit/>
          </a:bodyPr>
          <a:lstStyle/>
          <a:p>
            <a:pPr algn="ctr">
              <a:spcBef>
                <a:spcPct val="50000"/>
              </a:spcBef>
            </a:pPr>
            <a:r>
              <a:rPr lang="en-US" sz="3600" b="1" dirty="0" smtClean="0">
                <a:solidFill>
                  <a:srgbClr val="FFFF00"/>
                </a:solidFill>
                <a:cs typeface="+mn-cs"/>
              </a:rPr>
              <a:t>Examples of Gross </a:t>
            </a:r>
            <a:r>
              <a:rPr lang="en-US" sz="3600" b="1" dirty="0">
                <a:solidFill>
                  <a:srgbClr val="FFFF00"/>
                </a:solidFill>
                <a:cs typeface="+mn-cs"/>
              </a:rPr>
              <a:t>National </a:t>
            </a:r>
            <a:r>
              <a:rPr lang="en-US" sz="3600" b="1" dirty="0" smtClean="0">
                <a:solidFill>
                  <a:srgbClr val="FFFF00"/>
                </a:solidFill>
                <a:cs typeface="+mn-cs"/>
              </a:rPr>
              <a:t>Income</a:t>
            </a:r>
            <a:endParaRPr lang="en-US" sz="3600" b="1" dirty="0">
              <a:solidFill>
                <a:srgbClr val="FFFF00"/>
              </a:solidFill>
              <a:cs typeface="+mn-cs"/>
            </a:endParaRPr>
          </a:p>
        </p:txBody>
      </p:sp>
      <p:sp>
        <p:nvSpPr>
          <p:cNvPr id="10" name="TextBox 9"/>
          <p:cNvSpPr txBox="1"/>
          <p:nvPr/>
        </p:nvSpPr>
        <p:spPr>
          <a:xfrm>
            <a:off x="86139" y="2108203"/>
            <a:ext cx="990600" cy="830997"/>
          </a:xfrm>
          <a:prstGeom prst="rect">
            <a:avLst/>
          </a:prstGeom>
          <a:noFill/>
        </p:spPr>
        <p:txBody>
          <a:bodyPr wrap="square" rtlCol="0">
            <a:spAutoFit/>
          </a:bodyPr>
          <a:lstStyle/>
          <a:p>
            <a:r>
              <a:rPr lang="en-US" sz="2400" b="1" dirty="0" smtClean="0">
                <a:solidFill>
                  <a:srgbClr val="FFFFFF"/>
                </a:solidFill>
                <a:cs typeface="+mn-cs"/>
              </a:rPr>
              <a:t>GNI,</a:t>
            </a:r>
          </a:p>
          <a:p>
            <a:r>
              <a:rPr lang="en-US" sz="2400" b="1" dirty="0" smtClean="0">
                <a:solidFill>
                  <a:srgbClr val="FFFFFF"/>
                </a:solidFill>
                <a:cs typeface="+mn-cs"/>
              </a:rPr>
              <a:t>$/cap</a:t>
            </a:r>
            <a:endParaRPr lang="en-US" sz="2400" b="1" dirty="0">
              <a:solidFill>
                <a:srgbClr val="FFFFFF"/>
              </a:solidFill>
              <a:cs typeface="+mn-cs"/>
            </a:endParaRPr>
          </a:p>
        </p:txBody>
      </p:sp>
      <p:graphicFrame>
        <p:nvGraphicFramePr>
          <p:cNvPr id="2" name="Chart 1"/>
          <p:cNvGraphicFramePr/>
          <p:nvPr>
            <p:extLst>
              <p:ext uri="{D42A27DB-BD31-4B8C-83A1-F6EECF244321}">
                <p14:modId xmlns:p14="http://schemas.microsoft.com/office/powerpoint/2010/main" val="1603015134"/>
              </p:ext>
            </p:extLst>
          </p:nvPr>
        </p:nvGraphicFramePr>
        <p:xfrm>
          <a:off x="899592" y="1028733"/>
          <a:ext cx="8136904"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1480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0" y="76207"/>
            <a:ext cx="9144000" cy="646331"/>
          </a:xfrm>
          <a:prstGeom prst="rect">
            <a:avLst/>
          </a:prstGeom>
          <a:noFill/>
          <a:ln w="12700">
            <a:noFill/>
            <a:miter lim="800000"/>
            <a:headEnd/>
            <a:tailEnd/>
          </a:ln>
        </p:spPr>
        <p:txBody>
          <a:bodyPr>
            <a:spAutoFit/>
          </a:bodyPr>
          <a:lstStyle/>
          <a:p>
            <a:pPr algn="ctr">
              <a:spcBef>
                <a:spcPct val="50000"/>
              </a:spcBef>
            </a:pPr>
            <a:r>
              <a:rPr lang="en-US" sz="3600" b="1" dirty="0" smtClean="0">
                <a:solidFill>
                  <a:srgbClr val="FFFF00"/>
                </a:solidFill>
                <a:cs typeface="+mn-cs"/>
              </a:rPr>
              <a:t>Examples of Gross </a:t>
            </a:r>
            <a:r>
              <a:rPr lang="en-US" sz="3600" b="1" dirty="0">
                <a:solidFill>
                  <a:srgbClr val="FFFF00"/>
                </a:solidFill>
                <a:cs typeface="+mn-cs"/>
              </a:rPr>
              <a:t>National </a:t>
            </a:r>
            <a:r>
              <a:rPr lang="en-US" sz="3600" b="1" dirty="0" smtClean="0">
                <a:solidFill>
                  <a:srgbClr val="FFFF00"/>
                </a:solidFill>
                <a:cs typeface="+mn-cs"/>
              </a:rPr>
              <a:t>Income</a:t>
            </a:r>
            <a:endParaRPr lang="en-US" sz="3600" b="1" dirty="0">
              <a:solidFill>
                <a:srgbClr val="FFFF00"/>
              </a:solidFill>
              <a:cs typeface="+mn-cs"/>
            </a:endParaRPr>
          </a:p>
        </p:txBody>
      </p:sp>
      <p:sp>
        <p:nvSpPr>
          <p:cNvPr id="10" name="TextBox 9"/>
          <p:cNvSpPr txBox="1"/>
          <p:nvPr/>
        </p:nvSpPr>
        <p:spPr>
          <a:xfrm>
            <a:off x="86139" y="2108203"/>
            <a:ext cx="990600" cy="830997"/>
          </a:xfrm>
          <a:prstGeom prst="rect">
            <a:avLst/>
          </a:prstGeom>
          <a:noFill/>
        </p:spPr>
        <p:txBody>
          <a:bodyPr wrap="square" rtlCol="0">
            <a:spAutoFit/>
          </a:bodyPr>
          <a:lstStyle/>
          <a:p>
            <a:r>
              <a:rPr lang="en-US" sz="2400" b="1" dirty="0" smtClean="0">
                <a:solidFill>
                  <a:srgbClr val="FFFFFF"/>
                </a:solidFill>
                <a:cs typeface="+mn-cs"/>
              </a:rPr>
              <a:t>GNI,</a:t>
            </a:r>
          </a:p>
          <a:p>
            <a:r>
              <a:rPr lang="en-US" sz="2400" b="1" dirty="0" smtClean="0">
                <a:solidFill>
                  <a:srgbClr val="FFFFFF"/>
                </a:solidFill>
                <a:cs typeface="+mn-cs"/>
              </a:rPr>
              <a:t>$/cap</a:t>
            </a:r>
            <a:endParaRPr lang="en-US" sz="2400" b="1" dirty="0">
              <a:solidFill>
                <a:srgbClr val="FFFFFF"/>
              </a:solidFill>
              <a:cs typeface="+mn-cs"/>
            </a:endParaRPr>
          </a:p>
        </p:txBody>
      </p:sp>
      <p:graphicFrame>
        <p:nvGraphicFramePr>
          <p:cNvPr id="2" name="Chart 1"/>
          <p:cNvGraphicFramePr/>
          <p:nvPr>
            <p:extLst>
              <p:ext uri="{D42A27DB-BD31-4B8C-83A1-F6EECF244321}">
                <p14:modId xmlns:p14="http://schemas.microsoft.com/office/powerpoint/2010/main" val="2029596685"/>
              </p:ext>
            </p:extLst>
          </p:nvPr>
        </p:nvGraphicFramePr>
        <p:xfrm>
          <a:off x="899592" y="1028733"/>
          <a:ext cx="8136904"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5706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0" y="152400"/>
            <a:ext cx="9144000" cy="838200"/>
          </a:xfrm>
          <a:noFill/>
        </p:spPr>
        <p:txBody>
          <a:bodyPr lIns="90488" tIns="44450" rIns="90488" bIns="44450"/>
          <a:lstStyle/>
          <a:p>
            <a:r>
              <a:rPr lang="en-US" sz="3400" dirty="0" smtClean="0">
                <a:solidFill>
                  <a:schemeClr val="folHlink"/>
                </a:solidFill>
              </a:rPr>
              <a:t>Economic Development and Infrastructure</a:t>
            </a:r>
            <a:endParaRPr lang="en-US" sz="3400" b="0" i="1" dirty="0" smtClean="0"/>
          </a:p>
        </p:txBody>
      </p:sp>
      <p:graphicFrame>
        <p:nvGraphicFramePr>
          <p:cNvPr id="1026" name="Object 3">
            <a:hlinkClick r:id="" action="ppaction://ole?verb=0"/>
          </p:cNvPr>
          <p:cNvGraphicFramePr>
            <a:graphicFrameLocks/>
          </p:cNvGraphicFramePr>
          <p:nvPr/>
        </p:nvGraphicFramePr>
        <p:xfrm>
          <a:off x="228600" y="1558925"/>
          <a:ext cx="8794750" cy="5222875"/>
        </p:xfrm>
        <a:graphic>
          <a:graphicData uri="http://schemas.openxmlformats.org/presentationml/2006/ole">
            <mc:AlternateContent xmlns:mc="http://schemas.openxmlformats.org/markup-compatibility/2006">
              <mc:Choice xmlns:v="urn:schemas-microsoft-com:vml" Requires="v">
                <p:oleObj spid="_x0000_s72710" r:id="rId4" imgW="8791194" imgH="5224725" progId="Excel.Sheet.8">
                  <p:embed/>
                </p:oleObj>
              </mc:Choice>
              <mc:Fallback>
                <p:oleObj r:id="rId4" imgW="8791194" imgH="5224725"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58925"/>
                        <a:ext cx="8794750" cy="5222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Line 4"/>
          <p:cNvSpPr>
            <a:spLocks noChangeShapeType="1"/>
          </p:cNvSpPr>
          <p:nvPr/>
        </p:nvSpPr>
        <p:spPr bwMode="auto">
          <a:xfrm flipV="1">
            <a:off x="2438400" y="2743200"/>
            <a:ext cx="5029200" cy="2362200"/>
          </a:xfrm>
          <a:prstGeom prst="line">
            <a:avLst/>
          </a:prstGeom>
          <a:noFill/>
          <a:ln w="12700">
            <a:solidFill>
              <a:schemeClr val="tx1"/>
            </a:solidFill>
            <a:round/>
            <a:headEnd/>
            <a:tailEnd/>
          </a:ln>
        </p:spPr>
        <p:txBody>
          <a:bodyPr wrap="none" anchor="ctr"/>
          <a:lstStyle/>
          <a:p>
            <a:pPr eaLnBrk="0" hangingPunct="0"/>
            <a:endParaRPr lang="en-US" sz="2400" b="1" smtClean="0">
              <a:solidFill>
                <a:srgbClr val="FFFFFF"/>
              </a:solidFill>
              <a:cs typeface="+mn-cs"/>
            </a:endParaRPr>
          </a:p>
        </p:txBody>
      </p:sp>
      <p:sp>
        <p:nvSpPr>
          <p:cNvPr id="1029" name="Text Box 5"/>
          <p:cNvSpPr txBox="1">
            <a:spLocks noChangeArrowheads="1"/>
          </p:cNvSpPr>
          <p:nvPr/>
        </p:nvSpPr>
        <p:spPr bwMode="auto">
          <a:xfrm>
            <a:off x="533400" y="1092204"/>
            <a:ext cx="2133600" cy="461665"/>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rgbClr val="FFFFFF"/>
                </a:solidFill>
                <a:cs typeface="+mn-cs"/>
              </a:rPr>
              <a:t>GNI ($/pop)</a:t>
            </a:r>
            <a:endParaRPr lang="en-US" sz="2400" dirty="0" smtClean="0">
              <a:solidFill>
                <a:srgbClr val="FFFFFF"/>
              </a:solidFill>
              <a:cs typeface="+mn-cs"/>
            </a:endParaRPr>
          </a:p>
        </p:txBody>
      </p:sp>
      <p:sp>
        <p:nvSpPr>
          <p:cNvPr id="1030" name="Text Box 6"/>
          <p:cNvSpPr txBox="1">
            <a:spLocks noChangeArrowheads="1"/>
          </p:cNvSpPr>
          <p:nvPr/>
        </p:nvSpPr>
        <p:spPr bwMode="auto">
          <a:xfrm>
            <a:off x="4290390" y="6362148"/>
            <a:ext cx="4572000" cy="400110"/>
          </a:xfrm>
          <a:prstGeom prst="rect">
            <a:avLst/>
          </a:prstGeom>
          <a:noFill/>
          <a:ln w="12700">
            <a:noFill/>
            <a:miter lim="800000"/>
            <a:headEnd/>
            <a:tailEnd/>
          </a:ln>
        </p:spPr>
        <p:txBody>
          <a:bodyPr>
            <a:spAutoFit/>
          </a:bodyPr>
          <a:lstStyle/>
          <a:p>
            <a:pPr eaLnBrk="0" hangingPunct="0">
              <a:spcBef>
                <a:spcPct val="50000"/>
              </a:spcBef>
            </a:pPr>
            <a:r>
              <a:rPr lang="en-US" b="1" i="1" dirty="0" smtClean="0">
                <a:solidFill>
                  <a:srgbClr val="FFFFFF"/>
                </a:solidFill>
                <a:cs typeface="+mn-cs"/>
              </a:rPr>
              <a:t>Source: Queiroz and </a:t>
            </a:r>
            <a:r>
              <a:rPr lang="en-US" b="1" i="1" dirty="0" err="1" smtClean="0">
                <a:solidFill>
                  <a:srgbClr val="FFFFFF"/>
                </a:solidFill>
                <a:cs typeface="+mn-cs"/>
              </a:rPr>
              <a:t>Gautam</a:t>
            </a:r>
            <a:endParaRPr lang="en-US" sz="2000" b="1" i="1" dirty="0" smtClean="0">
              <a:solidFill>
                <a:srgbClr val="FFFFFF"/>
              </a:solidFill>
              <a:cs typeface="+mn-cs"/>
            </a:endParaRPr>
          </a:p>
        </p:txBody>
      </p:sp>
      <p:sp>
        <p:nvSpPr>
          <p:cNvPr id="1031" name="Text Box 7"/>
          <p:cNvSpPr txBox="1">
            <a:spLocks noChangeArrowheads="1"/>
          </p:cNvSpPr>
          <p:nvPr/>
        </p:nvSpPr>
        <p:spPr bwMode="auto">
          <a:xfrm>
            <a:off x="2514600" y="2089154"/>
            <a:ext cx="3657600" cy="1200329"/>
          </a:xfrm>
          <a:prstGeom prst="rect">
            <a:avLst/>
          </a:prstGeom>
          <a:noFill/>
          <a:ln w="12700">
            <a:noFill/>
            <a:miter lim="800000"/>
            <a:headEnd/>
            <a:tailEnd/>
          </a:ln>
        </p:spPr>
        <p:txBody>
          <a:bodyPr>
            <a:spAutoFit/>
          </a:bodyPr>
          <a:lstStyle/>
          <a:p>
            <a:pPr eaLnBrk="0" hangingPunct="0"/>
            <a:r>
              <a:rPr lang="en-US" sz="2400" b="1" smtClean="0">
                <a:solidFill>
                  <a:srgbClr val="FFFFFF"/>
                </a:solidFill>
                <a:cs typeface="+mn-cs"/>
              </a:rPr>
              <a:t>GNI = 1.39 PRD</a:t>
            </a:r>
          </a:p>
          <a:p>
            <a:pPr eaLnBrk="0" hangingPunct="0"/>
            <a:r>
              <a:rPr lang="en-US" sz="2400" b="1" smtClean="0">
                <a:solidFill>
                  <a:srgbClr val="FFFFFF"/>
                </a:solidFill>
                <a:cs typeface="+mn-cs"/>
              </a:rPr>
              <a:t>R squared: 0.76</a:t>
            </a:r>
          </a:p>
          <a:p>
            <a:pPr eaLnBrk="0" hangingPunct="0"/>
            <a:r>
              <a:rPr lang="en-US" sz="2400" b="1" smtClean="0">
                <a:solidFill>
                  <a:srgbClr val="FFFFFF"/>
                </a:solidFill>
                <a:cs typeface="+mn-cs"/>
              </a:rPr>
              <a:t>98 countries</a:t>
            </a:r>
          </a:p>
        </p:txBody>
      </p:sp>
    </p:spTree>
    <p:extLst>
      <p:ext uri="{BB962C8B-B14F-4D97-AF65-F5344CB8AC3E}">
        <p14:creationId xmlns:p14="http://schemas.microsoft.com/office/powerpoint/2010/main" val="17841283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World Bank Presentation">
  <a:themeElements>
    <a:clrScheme name="World Bank Presentation 1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World B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orld B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orld B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orld B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orld B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orld B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orld B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orld Bank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orld B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orld B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orld B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orld B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orld B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orld Bank Presentation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orld Bank Presentation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6600"/>
        </a:hlink>
        <a:folHlink>
          <a:srgbClr val="B2B2B2"/>
        </a:folHlink>
      </a:clrScheme>
      <a:clrMap bg1="lt1" tx1="dk1" bg2="lt2" tx2="dk2" accent1="accent1" accent2="accent2" accent3="accent3" accent4="accent4" accent5="accent5" accent6="accent6" hlink="hlink" folHlink="folHlink"/>
    </a:extraClrScheme>
    <a:extraClrScheme>
      <a:clrScheme name="World Bank Presentation 1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orld Bank Presentation">
  <a:themeElements>
    <a:clrScheme name="World Bank Presentation 1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World B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orld B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orld B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orld B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orld B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orld B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orld B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orld Bank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orld B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orld B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orld B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orld B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orld B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orld Bank Presentation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orld Bank Presentation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6600"/>
        </a:hlink>
        <a:folHlink>
          <a:srgbClr val="B2B2B2"/>
        </a:folHlink>
      </a:clrScheme>
      <a:clrMap bg1="lt1" tx1="dk1" bg2="lt2" tx2="dk2" accent1="accent1" accent2="accent2" accent3="accent3" accent4="accent4" accent5="accent5" accent6="accent6" hlink="hlink" folHlink="folHlink"/>
    </a:extraClrScheme>
    <a:extraClrScheme>
      <a:clrScheme name="World Bank Presentation 1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
      <a:clrScheme name="Pulse 7">
        <a:dk1>
          <a:srgbClr val="919191"/>
        </a:dk1>
        <a:lt1>
          <a:srgbClr val="FAFD00"/>
        </a:lt1>
        <a:dk2>
          <a:srgbClr val="00279F"/>
        </a:dk2>
        <a:lt2>
          <a:srgbClr val="FAFD00"/>
        </a:lt2>
        <a:accent1>
          <a:srgbClr val="618FFD"/>
        </a:accent1>
        <a:accent2>
          <a:srgbClr val="00AE00"/>
        </a:accent2>
        <a:accent3>
          <a:srgbClr val="AAACCD"/>
        </a:accent3>
        <a:accent4>
          <a:srgbClr val="D6D800"/>
        </a:accent4>
        <a:accent5>
          <a:srgbClr val="B7C6FE"/>
        </a:accent5>
        <a:accent6>
          <a:srgbClr val="009D00"/>
        </a:accent6>
        <a:hlink>
          <a:srgbClr val="FC0128"/>
        </a:hlink>
        <a:folHlink>
          <a:srgbClr val="CECECE"/>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
      <a:clrScheme name="Pulse 7">
        <a:dk1>
          <a:srgbClr val="919191"/>
        </a:dk1>
        <a:lt1>
          <a:srgbClr val="FAFD00"/>
        </a:lt1>
        <a:dk2>
          <a:srgbClr val="00279F"/>
        </a:dk2>
        <a:lt2>
          <a:srgbClr val="FAFD00"/>
        </a:lt2>
        <a:accent1>
          <a:srgbClr val="618FFD"/>
        </a:accent1>
        <a:accent2>
          <a:srgbClr val="00AE00"/>
        </a:accent2>
        <a:accent3>
          <a:srgbClr val="AAACCD"/>
        </a:accent3>
        <a:accent4>
          <a:srgbClr val="D6D800"/>
        </a:accent4>
        <a:accent5>
          <a:srgbClr val="B7C6FE"/>
        </a:accent5>
        <a:accent6>
          <a:srgbClr val="009D00"/>
        </a:accent6>
        <a:hlink>
          <a:srgbClr val="FC0128"/>
        </a:hlink>
        <a:folHlink>
          <a:srgbClr val="CECECE"/>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Bank Presentation</Template>
  <TotalTime>11082</TotalTime>
  <Words>1649</Words>
  <Application>Microsoft Office PowerPoint</Application>
  <PresentationFormat>On-screen Show (4:3)</PresentationFormat>
  <Paragraphs>254</Paragraphs>
  <Slides>51</Slides>
  <Notes>47</Notes>
  <HiddenSlides>0</HiddenSlides>
  <MMClips>0</MMClips>
  <ScaleCrop>false</ScaleCrop>
  <HeadingPairs>
    <vt:vector size="6" baseType="variant">
      <vt:variant>
        <vt:lpstr>Theme</vt:lpstr>
      </vt:variant>
      <vt:variant>
        <vt:i4>5</vt:i4>
      </vt:variant>
      <vt:variant>
        <vt:lpstr>Embedded OLE Servers</vt:lpstr>
      </vt:variant>
      <vt:variant>
        <vt:i4>3</vt:i4>
      </vt:variant>
      <vt:variant>
        <vt:lpstr>Slide Titles</vt:lpstr>
      </vt:variant>
      <vt:variant>
        <vt:i4>51</vt:i4>
      </vt:variant>
    </vt:vector>
  </HeadingPairs>
  <TitlesOfParts>
    <vt:vector size="59" baseType="lpstr">
      <vt:lpstr>World Bank Presentation</vt:lpstr>
      <vt:lpstr>Custom Design</vt:lpstr>
      <vt:lpstr>1_World Bank Presentation</vt:lpstr>
      <vt:lpstr>1_Pulse</vt:lpstr>
      <vt:lpstr>3_Pulse</vt:lpstr>
      <vt:lpstr>Equation</vt:lpstr>
      <vt:lpstr>Bitmap Image</vt:lpstr>
      <vt:lpstr>Microsoft Excel 97-2003 Worksheet</vt:lpstr>
      <vt:lpstr>Road Network Evaluation Tools: Overview, Main Concepts, Applications</vt:lpstr>
      <vt:lpstr>RONET Overview, Main Concepts, Background and Applications</vt:lpstr>
      <vt:lpstr>Infrastructure</vt:lpstr>
      <vt:lpstr>Infrastructure comprises</vt:lpstr>
      <vt:lpstr>Developing and Developed Countries</vt:lpstr>
      <vt:lpstr>Classification of Economies</vt:lpstr>
      <vt:lpstr>PowerPoint Presentation</vt:lpstr>
      <vt:lpstr>PowerPoint Presentation</vt:lpstr>
      <vt:lpstr>Economic Development and Infrastructure</vt:lpstr>
      <vt:lpstr>PowerPoint Presentation</vt:lpstr>
      <vt:lpstr>Road Network Evaluation Tools</vt:lpstr>
      <vt:lpstr>Road Network Evaluation Tools</vt:lpstr>
      <vt:lpstr>RONET Version 2.00</vt:lpstr>
      <vt:lpstr>What is Required for an Agency to Take Advantage of Tools Such as  HDM-4 and RONET?</vt:lpstr>
      <vt:lpstr>Road Network Length Matrix</vt:lpstr>
      <vt:lpstr>International Roughness Index (IRI)</vt:lpstr>
      <vt:lpstr>Development of IRI</vt:lpstr>
      <vt:lpstr>International Roughness Index</vt:lpstr>
      <vt:lpstr>IRI Meaning and Uses</vt:lpstr>
      <vt:lpstr>IRI Calculation from Road Profiles</vt:lpstr>
      <vt:lpstr>IRI Calculation from Road Profiles</vt:lpstr>
      <vt:lpstr>RONET Paved Road Deterioration Model</vt:lpstr>
      <vt:lpstr>Road User Costs Model</vt:lpstr>
      <vt:lpstr>Example of IRI and Road Condition</vt:lpstr>
      <vt:lpstr>Riverside Freeway, SR 91, CA</vt:lpstr>
      <vt:lpstr>PowerPoint Presentation</vt:lpstr>
      <vt:lpstr>PowerPoint Presentation</vt:lpstr>
      <vt:lpstr>PowerPoint Presentation</vt:lpstr>
      <vt:lpstr>PowerPoint Presentation</vt:lpstr>
      <vt:lpstr>PowerPoint Presentation</vt:lpstr>
      <vt:lpstr>Types of Road Network</vt:lpstr>
      <vt:lpstr>Surface Types</vt:lpstr>
      <vt:lpstr>Traffic categories vary by surface type</vt:lpstr>
      <vt:lpstr>Road Condition Categories</vt:lpstr>
      <vt:lpstr>RONET Main Input Data</vt:lpstr>
      <vt:lpstr>Current Asset Value Calculation</vt:lpstr>
      <vt:lpstr>Performance Assessment</vt:lpstr>
      <vt:lpstr>RONET evaluates alternative maintenance and rehabilitation road works standards for each road class</vt:lpstr>
      <vt:lpstr>Asphalt Mix Roads Standards</vt:lpstr>
      <vt:lpstr>Optimal Standard</vt:lpstr>
      <vt:lpstr>Budget Scenarios</vt:lpstr>
      <vt:lpstr>An Example of Consequences to the Road Agency</vt:lpstr>
      <vt:lpstr>Consequences to Road Users</vt:lpstr>
      <vt:lpstr>Consequences to Society</vt:lpstr>
      <vt:lpstr>Consequences to Road Network Condition: Roughness (IRI in m/km)</vt:lpstr>
      <vt:lpstr>Road Works Details (M$)</vt:lpstr>
      <vt:lpstr>Road User Charges</vt:lpstr>
      <vt:lpstr>Next steps</vt:lpstr>
      <vt:lpstr>Cesar Queiroz SSATP/World Bank Consultant Former World Bank Highways Adviser Tel +1 301 755 7591 queiroz.cesar@gmail.com Washington, DC, USA</vt:lpstr>
      <vt:lpstr>RONET Team Exercise Road Network Two-lane Equivalent: Length, condition and traffic levels</vt:lpstr>
      <vt:lpstr>Cesar Queiroz, former World Bank Highways Adviser, is an international consultant on roads and transport infrastructure. His main expertise is in public-private partnerships, road management and development, performance-based contracts, port reform and rehabilitation, improving governance, quality assurance and evaluation, research, teaching and training. Between 1986 and 2006, he held several positions with the World Bank, including Lead Highway Engineer and Principal Highway Engineer. Prior to joining the World Bank, Cesar was the deputy director of the Brazilian Road Research Institute in Rio de Janeiro. He holds a Ph.D. in civil engineering from the University of Texas at Austin, a M.Sc. in production engineering from the Federal University of Rio de Janeiro, and a B.Sc. in civil engineering from the Federal University of Juiz de Fora, Brazil. Cesar has published two books and more than 130 papers and articles. His recent assignments include infrastructure advisory services to Russia, Brazil, Latvia, Lithuania, Poland, Ukraine, Philippines, Uganda, Sri Lanka, India, Egypt, Colombia, Laos, Mozambique, Saudi Arabia, Tunisia, Sweden and Norway. He is currently a visiting professor at the University of Belgrade, Serbia, and has lectured on PPP at George Washington University since 1996, and at the International Law Institute since 2007.</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Roads Macro Assessment Tools Version 1.00</dc:title>
  <dc:creator>Rodrigo Archondo-Callao</dc:creator>
  <cp:lastModifiedBy>Cesar Queiroz</cp:lastModifiedBy>
  <cp:revision>941</cp:revision>
  <dcterms:created xsi:type="dcterms:W3CDTF">2006-06-21T12:30:14Z</dcterms:created>
  <dcterms:modified xsi:type="dcterms:W3CDTF">2013-09-15T20:00:04Z</dcterms:modified>
</cp:coreProperties>
</file>