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6" r:id="rId2"/>
    <p:sldId id="283" r:id="rId3"/>
    <p:sldId id="292" r:id="rId4"/>
    <p:sldId id="284" r:id="rId5"/>
    <p:sldId id="290" r:id="rId6"/>
    <p:sldId id="291" r:id="rId7"/>
    <p:sldId id="295" r:id="rId8"/>
    <p:sldId id="296" r:id="rId9"/>
    <p:sldId id="297" r:id="rId10"/>
    <p:sldId id="298" r:id="rId11"/>
    <p:sldId id="285" r:id="rId12"/>
    <p:sldId id="286" r:id="rId13"/>
    <p:sldId id="287" r:id="rId14"/>
    <p:sldId id="299" r:id="rId15"/>
    <p:sldId id="300" r:id="rId16"/>
    <p:sldId id="303" r:id="rId17"/>
    <p:sldId id="293" r:id="rId18"/>
    <p:sldId id="294" r:id="rId19"/>
    <p:sldId id="302" r:id="rId20"/>
    <p:sldId id="288" r:id="rId21"/>
    <p:sldId id="282"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99" autoAdjust="0"/>
    <p:restoredTop sz="94660"/>
  </p:normalViewPr>
  <p:slideViewPr>
    <p:cSldViewPr>
      <p:cViewPr varScale="1">
        <p:scale>
          <a:sx n="79" d="100"/>
          <a:sy n="79" d="100"/>
        </p:scale>
        <p:origin x="-858"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wb22005\Documents\SSATP\Management\Distribution%20Funding.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Funding sources of SSATP (US$)</a:t>
            </a:r>
          </a:p>
        </c:rich>
      </c:tx>
      <c:layout>
        <c:manualLayout>
          <c:xMode val="edge"/>
          <c:yMode val="edge"/>
          <c:x val="9.1874453193350782E-3"/>
          <c:y val="4.1666666666666664E-2"/>
        </c:manualLayout>
      </c:layout>
      <c:overlay val="0"/>
    </c:title>
    <c:autoTitleDeleted val="0"/>
    <c:plotArea>
      <c:layout/>
      <c:pieChart>
        <c:varyColors val="1"/>
        <c:ser>
          <c:idx val="4"/>
          <c:order val="4"/>
          <c:cat>
            <c:strRef>
              <c:f>'Dec 2012'!$B$6:$B$16</c:f>
              <c:strCache>
                <c:ptCount val="11"/>
                <c:pt idx="0">
                  <c:v>European Commission</c:v>
                </c:pt>
                <c:pt idx="1">
                  <c:v>DFID - TFF</c:v>
                </c:pt>
                <c:pt idx="2">
                  <c:v>DFID - SSATP</c:v>
                </c:pt>
                <c:pt idx="3">
                  <c:v>Sweden</c:v>
                </c:pt>
                <c:pt idx="4">
                  <c:v>World Bank</c:v>
                </c:pt>
                <c:pt idx="5">
                  <c:v>France</c:v>
                </c:pt>
                <c:pt idx="6">
                  <c:v>AfDB</c:v>
                </c:pt>
                <c:pt idx="7">
                  <c:v>Norway</c:v>
                </c:pt>
                <c:pt idx="8">
                  <c:v>Austria</c:v>
                </c:pt>
                <c:pt idx="9">
                  <c:v>IsDB</c:v>
                </c:pt>
                <c:pt idx="10">
                  <c:v>Other Trust Funds</c:v>
                </c:pt>
              </c:strCache>
            </c:strRef>
          </c:cat>
          <c:val>
            <c:numRef>
              <c:f>'Dec 2012'!$C$6:$C$16</c:f>
              <c:numCache>
                <c:formatCode>0.00</c:formatCode>
                <c:ptCount val="11"/>
                <c:pt idx="0">
                  <c:v>10.334326000000001</c:v>
                </c:pt>
                <c:pt idx="1">
                  <c:v>5.8367769999999997</c:v>
                </c:pt>
                <c:pt idx="2">
                  <c:v>1.1599999999999999</c:v>
                </c:pt>
                <c:pt idx="3">
                  <c:v>2.4</c:v>
                </c:pt>
                <c:pt idx="4">
                  <c:v>2.3202368099999999</c:v>
                </c:pt>
                <c:pt idx="5">
                  <c:v>0.65139800000000003</c:v>
                </c:pt>
                <c:pt idx="6">
                  <c:v>0.6</c:v>
                </c:pt>
                <c:pt idx="7">
                  <c:v>0.57999999999999996</c:v>
                </c:pt>
                <c:pt idx="8">
                  <c:v>0.35</c:v>
                </c:pt>
                <c:pt idx="9">
                  <c:v>0.1875</c:v>
                </c:pt>
                <c:pt idx="10">
                  <c:v>0.21950000000000003</c:v>
                </c:pt>
              </c:numCache>
            </c:numRef>
          </c:val>
        </c:ser>
        <c:ser>
          <c:idx val="5"/>
          <c:order val="5"/>
          <c:tx>
            <c:strRef>
              <c:f>'March 2012'!$D$5</c:f>
              <c:strCache>
                <c:ptCount val="1"/>
                <c:pt idx="0">
                  <c:v>US$</c:v>
                </c:pt>
              </c:strCache>
            </c:strRef>
          </c:tx>
          <c:cat>
            <c:strRef>
              <c:f>'March 2012'!$C$6:$C$16</c:f>
              <c:strCache>
                <c:ptCount val="11"/>
                <c:pt idx="0">
                  <c:v>European Commission</c:v>
                </c:pt>
                <c:pt idx="1">
                  <c:v>DFID - TFF</c:v>
                </c:pt>
                <c:pt idx="2">
                  <c:v>DFID - SSATP</c:v>
                </c:pt>
                <c:pt idx="3">
                  <c:v>Sweden</c:v>
                </c:pt>
                <c:pt idx="4">
                  <c:v>World Bank</c:v>
                </c:pt>
                <c:pt idx="5">
                  <c:v>France</c:v>
                </c:pt>
                <c:pt idx="6">
                  <c:v>AfDB</c:v>
                </c:pt>
                <c:pt idx="7">
                  <c:v>Norway</c:v>
                </c:pt>
                <c:pt idx="8">
                  <c:v>Austria</c:v>
                </c:pt>
                <c:pt idx="9">
                  <c:v>IsDB</c:v>
                </c:pt>
                <c:pt idx="10">
                  <c:v>Other Trust Funds</c:v>
                </c:pt>
              </c:strCache>
            </c:strRef>
          </c:cat>
          <c:val>
            <c:numRef>
              <c:f>'March 2012'!$D$6:$D$16</c:f>
              <c:numCache>
                <c:formatCode>General</c:formatCode>
                <c:ptCount val="11"/>
                <c:pt idx="0">
                  <c:v>10.493</c:v>
                </c:pt>
                <c:pt idx="1">
                  <c:v>4.12</c:v>
                </c:pt>
                <c:pt idx="2">
                  <c:v>1.1599999999999999</c:v>
                </c:pt>
                <c:pt idx="3">
                  <c:v>2.4</c:v>
                </c:pt>
                <c:pt idx="4">
                  <c:v>2</c:v>
                </c:pt>
                <c:pt idx="5">
                  <c:v>0.65500000000000003</c:v>
                </c:pt>
                <c:pt idx="6">
                  <c:v>0.6</c:v>
                </c:pt>
                <c:pt idx="7">
                  <c:v>0.57999999999999996</c:v>
                </c:pt>
                <c:pt idx="8">
                  <c:v>0.35</c:v>
                </c:pt>
                <c:pt idx="9">
                  <c:v>0.1875</c:v>
                </c:pt>
                <c:pt idx="10">
                  <c:v>0.21950000000000003</c:v>
                </c:pt>
              </c:numCache>
            </c:numRef>
          </c:val>
        </c:ser>
        <c:ser>
          <c:idx val="6"/>
          <c:order val="6"/>
          <c:cat>
            <c:strRef>
              <c:f>'Dec 2012'!$B$6:$B$16</c:f>
              <c:strCache>
                <c:ptCount val="11"/>
                <c:pt idx="0">
                  <c:v>European Commission</c:v>
                </c:pt>
                <c:pt idx="1">
                  <c:v>DFID - TFF</c:v>
                </c:pt>
                <c:pt idx="2">
                  <c:v>DFID - SSATP</c:v>
                </c:pt>
                <c:pt idx="3">
                  <c:v>Sweden</c:v>
                </c:pt>
                <c:pt idx="4">
                  <c:v>World Bank</c:v>
                </c:pt>
                <c:pt idx="5">
                  <c:v>France</c:v>
                </c:pt>
                <c:pt idx="6">
                  <c:v>AfDB</c:v>
                </c:pt>
                <c:pt idx="7">
                  <c:v>Norway</c:v>
                </c:pt>
                <c:pt idx="8">
                  <c:v>Austria</c:v>
                </c:pt>
                <c:pt idx="9">
                  <c:v>IsDB</c:v>
                </c:pt>
                <c:pt idx="10">
                  <c:v>Other Trust Funds</c:v>
                </c:pt>
              </c:strCache>
            </c:strRef>
          </c:cat>
          <c:val>
            <c:numRef>
              <c:f>'Dec 2012'!$C$6:$C$16</c:f>
              <c:numCache>
                <c:formatCode>0.00</c:formatCode>
                <c:ptCount val="11"/>
                <c:pt idx="0">
                  <c:v>10.334326000000001</c:v>
                </c:pt>
                <c:pt idx="1">
                  <c:v>5.8367769999999997</c:v>
                </c:pt>
                <c:pt idx="2">
                  <c:v>1.1599999999999999</c:v>
                </c:pt>
                <c:pt idx="3">
                  <c:v>2.4</c:v>
                </c:pt>
                <c:pt idx="4">
                  <c:v>2.3202368099999999</c:v>
                </c:pt>
                <c:pt idx="5">
                  <c:v>0.65139800000000003</c:v>
                </c:pt>
                <c:pt idx="6">
                  <c:v>0.6</c:v>
                </c:pt>
                <c:pt idx="7">
                  <c:v>0.57999999999999996</c:v>
                </c:pt>
                <c:pt idx="8">
                  <c:v>0.35</c:v>
                </c:pt>
                <c:pt idx="9">
                  <c:v>0.1875</c:v>
                </c:pt>
                <c:pt idx="10">
                  <c:v>0.21950000000000003</c:v>
                </c:pt>
              </c:numCache>
            </c:numRef>
          </c:val>
        </c:ser>
        <c:ser>
          <c:idx val="7"/>
          <c:order val="7"/>
          <c:tx>
            <c:strRef>
              <c:f>'March 2012'!$D$5</c:f>
              <c:strCache>
                <c:ptCount val="1"/>
                <c:pt idx="0">
                  <c:v>US$</c:v>
                </c:pt>
              </c:strCache>
            </c:strRef>
          </c:tx>
          <c:cat>
            <c:strRef>
              <c:f>'March 2012'!$C$6:$C$16</c:f>
              <c:strCache>
                <c:ptCount val="11"/>
                <c:pt idx="0">
                  <c:v>European Commission</c:v>
                </c:pt>
                <c:pt idx="1">
                  <c:v>DFID - TFF</c:v>
                </c:pt>
                <c:pt idx="2">
                  <c:v>DFID - SSATP</c:v>
                </c:pt>
                <c:pt idx="3">
                  <c:v>Sweden</c:v>
                </c:pt>
                <c:pt idx="4">
                  <c:v>World Bank</c:v>
                </c:pt>
                <c:pt idx="5">
                  <c:v>France</c:v>
                </c:pt>
                <c:pt idx="6">
                  <c:v>AfDB</c:v>
                </c:pt>
                <c:pt idx="7">
                  <c:v>Norway</c:v>
                </c:pt>
                <c:pt idx="8">
                  <c:v>Austria</c:v>
                </c:pt>
                <c:pt idx="9">
                  <c:v>IsDB</c:v>
                </c:pt>
                <c:pt idx="10">
                  <c:v>Other Trust Funds</c:v>
                </c:pt>
              </c:strCache>
            </c:strRef>
          </c:cat>
          <c:val>
            <c:numRef>
              <c:f>'March 2012'!$D$6:$D$16</c:f>
              <c:numCache>
                <c:formatCode>General</c:formatCode>
                <c:ptCount val="11"/>
                <c:pt idx="0">
                  <c:v>10.493</c:v>
                </c:pt>
                <c:pt idx="1">
                  <c:v>4.12</c:v>
                </c:pt>
                <c:pt idx="2">
                  <c:v>1.1599999999999999</c:v>
                </c:pt>
                <c:pt idx="3">
                  <c:v>2.4</c:v>
                </c:pt>
                <c:pt idx="4">
                  <c:v>2</c:v>
                </c:pt>
                <c:pt idx="5">
                  <c:v>0.65500000000000003</c:v>
                </c:pt>
                <c:pt idx="6">
                  <c:v>0.6</c:v>
                </c:pt>
                <c:pt idx="7">
                  <c:v>0.57999999999999996</c:v>
                </c:pt>
                <c:pt idx="8">
                  <c:v>0.35</c:v>
                </c:pt>
                <c:pt idx="9">
                  <c:v>0.1875</c:v>
                </c:pt>
                <c:pt idx="10">
                  <c:v>0.21950000000000003</c:v>
                </c:pt>
              </c:numCache>
            </c:numRef>
          </c:val>
        </c:ser>
        <c:ser>
          <c:idx val="8"/>
          <c:order val="8"/>
          <c:cat>
            <c:strRef>
              <c:f>'Dec 2012'!$B$6:$B$16</c:f>
              <c:strCache>
                <c:ptCount val="11"/>
                <c:pt idx="0">
                  <c:v>European Commission</c:v>
                </c:pt>
                <c:pt idx="1">
                  <c:v>DFID - TFF</c:v>
                </c:pt>
                <c:pt idx="2">
                  <c:v>DFID - SSATP</c:v>
                </c:pt>
                <c:pt idx="3">
                  <c:v>Sweden</c:v>
                </c:pt>
                <c:pt idx="4">
                  <c:v>World Bank</c:v>
                </c:pt>
                <c:pt idx="5">
                  <c:v>France</c:v>
                </c:pt>
                <c:pt idx="6">
                  <c:v>AfDB</c:v>
                </c:pt>
                <c:pt idx="7">
                  <c:v>Norway</c:v>
                </c:pt>
                <c:pt idx="8">
                  <c:v>Austria</c:v>
                </c:pt>
                <c:pt idx="9">
                  <c:v>IsDB</c:v>
                </c:pt>
                <c:pt idx="10">
                  <c:v>Other Trust Funds</c:v>
                </c:pt>
              </c:strCache>
            </c:strRef>
          </c:cat>
          <c:val>
            <c:numRef>
              <c:f>'Dec 2012'!$C$6:$C$16</c:f>
              <c:numCache>
                <c:formatCode>0.00</c:formatCode>
                <c:ptCount val="11"/>
                <c:pt idx="0">
                  <c:v>10.334326000000001</c:v>
                </c:pt>
                <c:pt idx="1">
                  <c:v>5.8367769999999997</c:v>
                </c:pt>
                <c:pt idx="2">
                  <c:v>1.1599999999999999</c:v>
                </c:pt>
                <c:pt idx="3">
                  <c:v>2.4</c:v>
                </c:pt>
                <c:pt idx="4">
                  <c:v>2.3202368099999999</c:v>
                </c:pt>
                <c:pt idx="5">
                  <c:v>0.65139800000000003</c:v>
                </c:pt>
                <c:pt idx="6">
                  <c:v>0.6</c:v>
                </c:pt>
                <c:pt idx="7">
                  <c:v>0.57999999999999996</c:v>
                </c:pt>
                <c:pt idx="8">
                  <c:v>0.35</c:v>
                </c:pt>
                <c:pt idx="9">
                  <c:v>0.1875</c:v>
                </c:pt>
                <c:pt idx="10">
                  <c:v>0.21950000000000003</c:v>
                </c:pt>
              </c:numCache>
            </c:numRef>
          </c:val>
        </c:ser>
        <c:ser>
          <c:idx val="9"/>
          <c:order val="9"/>
          <c:tx>
            <c:strRef>
              <c:f>'March 2012'!$D$5</c:f>
              <c:strCache>
                <c:ptCount val="1"/>
                <c:pt idx="0">
                  <c:v>US$</c:v>
                </c:pt>
              </c:strCache>
            </c:strRef>
          </c:tx>
          <c:cat>
            <c:strRef>
              <c:f>'March 2012'!$C$6:$C$16</c:f>
              <c:strCache>
                <c:ptCount val="11"/>
                <c:pt idx="0">
                  <c:v>European Commission</c:v>
                </c:pt>
                <c:pt idx="1">
                  <c:v>DFID - TFF</c:v>
                </c:pt>
                <c:pt idx="2">
                  <c:v>DFID - SSATP</c:v>
                </c:pt>
                <c:pt idx="3">
                  <c:v>Sweden</c:v>
                </c:pt>
                <c:pt idx="4">
                  <c:v>World Bank</c:v>
                </c:pt>
                <c:pt idx="5">
                  <c:v>France</c:v>
                </c:pt>
                <c:pt idx="6">
                  <c:v>AfDB</c:v>
                </c:pt>
                <c:pt idx="7">
                  <c:v>Norway</c:v>
                </c:pt>
                <c:pt idx="8">
                  <c:v>Austria</c:v>
                </c:pt>
                <c:pt idx="9">
                  <c:v>IsDB</c:v>
                </c:pt>
                <c:pt idx="10">
                  <c:v>Other Trust Funds</c:v>
                </c:pt>
              </c:strCache>
            </c:strRef>
          </c:cat>
          <c:val>
            <c:numRef>
              <c:f>'March 2012'!$D$6:$D$16</c:f>
              <c:numCache>
                <c:formatCode>General</c:formatCode>
                <c:ptCount val="11"/>
                <c:pt idx="0">
                  <c:v>10.493</c:v>
                </c:pt>
                <c:pt idx="1">
                  <c:v>4.12</c:v>
                </c:pt>
                <c:pt idx="2">
                  <c:v>1.1599999999999999</c:v>
                </c:pt>
                <c:pt idx="3">
                  <c:v>2.4</c:v>
                </c:pt>
                <c:pt idx="4">
                  <c:v>2</c:v>
                </c:pt>
                <c:pt idx="5">
                  <c:v>0.65500000000000003</c:v>
                </c:pt>
                <c:pt idx="6">
                  <c:v>0.6</c:v>
                </c:pt>
                <c:pt idx="7">
                  <c:v>0.57999999999999996</c:v>
                </c:pt>
                <c:pt idx="8">
                  <c:v>0.35</c:v>
                </c:pt>
                <c:pt idx="9">
                  <c:v>0.1875</c:v>
                </c:pt>
                <c:pt idx="10">
                  <c:v>0.21950000000000003</c:v>
                </c:pt>
              </c:numCache>
            </c:numRef>
          </c:val>
        </c:ser>
        <c:ser>
          <c:idx val="10"/>
          <c:order val="10"/>
          <c:cat>
            <c:strRef>
              <c:f>'Dec 2012'!$B$6:$B$16</c:f>
              <c:strCache>
                <c:ptCount val="11"/>
                <c:pt idx="0">
                  <c:v>European Commission</c:v>
                </c:pt>
                <c:pt idx="1">
                  <c:v>DFID - TFF</c:v>
                </c:pt>
                <c:pt idx="2">
                  <c:v>DFID - SSATP</c:v>
                </c:pt>
                <c:pt idx="3">
                  <c:v>Sweden</c:v>
                </c:pt>
                <c:pt idx="4">
                  <c:v>World Bank</c:v>
                </c:pt>
                <c:pt idx="5">
                  <c:v>France</c:v>
                </c:pt>
                <c:pt idx="6">
                  <c:v>AfDB</c:v>
                </c:pt>
                <c:pt idx="7">
                  <c:v>Norway</c:v>
                </c:pt>
                <c:pt idx="8">
                  <c:v>Austria</c:v>
                </c:pt>
                <c:pt idx="9">
                  <c:v>IsDB</c:v>
                </c:pt>
                <c:pt idx="10">
                  <c:v>Other Trust Funds</c:v>
                </c:pt>
              </c:strCache>
            </c:strRef>
          </c:cat>
          <c:val>
            <c:numRef>
              <c:f>'Dec 2012'!$C$6:$C$16</c:f>
              <c:numCache>
                <c:formatCode>0.00</c:formatCode>
                <c:ptCount val="11"/>
                <c:pt idx="0">
                  <c:v>10.334326000000001</c:v>
                </c:pt>
                <c:pt idx="1">
                  <c:v>5.8367769999999997</c:v>
                </c:pt>
                <c:pt idx="2">
                  <c:v>1.1599999999999999</c:v>
                </c:pt>
                <c:pt idx="3">
                  <c:v>2.4</c:v>
                </c:pt>
                <c:pt idx="4">
                  <c:v>2.3202368099999999</c:v>
                </c:pt>
                <c:pt idx="5">
                  <c:v>0.65139800000000003</c:v>
                </c:pt>
                <c:pt idx="6">
                  <c:v>0.6</c:v>
                </c:pt>
                <c:pt idx="7">
                  <c:v>0.57999999999999996</c:v>
                </c:pt>
                <c:pt idx="8">
                  <c:v>0.35</c:v>
                </c:pt>
                <c:pt idx="9">
                  <c:v>0.1875</c:v>
                </c:pt>
                <c:pt idx="10">
                  <c:v>0.21950000000000003</c:v>
                </c:pt>
              </c:numCache>
            </c:numRef>
          </c:val>
        </c:ser>
        <c:ser>
          <c:idx val="11"/>
          <c:order val="11"/>
          <c:tx>
            <c:strRef>
              <c:f>'March 2012'!$D$5</c:f>
              <c:strCache>
                <c:ptCount val="1"/>
                <c:pt idx="0">
                  <c:v>US$</c:v>
                </c:pt>
              </c:strCache>
            </c:strRef>
          </c:tx>
          <c:cat>
            <c:strRef>
              <c:f>'March 2012'!$C$6:$C$16</c:f>
              <c:strCache>
                <c:ptCount val="11"/>
                <c:pt idx="0">
                  <c:v>European Commission</c:v>
                </c:pt>
                <c:pt idx="1">
                  <c:v>DFID - TFF</c:v>
                </c:pt>
                <c:pt idx="2">
                  <c:v>DFID - SSATP</c:v>
                </c:pt>
                <c:pt idx="3">
                  <c:v>Sweden</c:v>
                </c:pt>
                <c:pt idx="4">
                  <c:v>World Bank</c:v>
                </c:pt>
                <c:pt idx="5">
                  <c:v>France</c:v>
                </c:pt>
                <c:pt idx="6">
                  <c:v>AfDB</c:v>
                </c:pt>
                <c:pt idx="7">
                  <c:v>Norway</c:v>
                </c:pt>
                <c:pt idx="8">
                  <c:v>Austria</c:v>
                </c:pt>
                <c:pt idx="9">
                  <c:v>IsDB</c:v>
                </c:pt>
                <c:pt idx="10">
                  <c:v>Other Trust Funds</c:v>
                </c:pt>
              </c:strCache>
            </c:strRef>
          </c:cat>
          <c:val>
            <c:numRef>
              <c:f>'March 2012'!$D$6:$D$16</c:f>
              <c:numCache>
                <c:formatCode>General</c:formatCode>
                <c:ptCount val="11"/>
                <c:pt idx="0">
                  <c:v>10.493</c:v>
                </c:pt>
                <c:pt idx="1">
                  <c:v>4.12</c:v>
                </c:pt>
                <c:pt idx="2">
                  <c:v>1.1599999999999999</c:v>
                </c:pt>
                <c:pt idx="3">
                  <c:v>2.4</c:v>
                </c:pt>
                <c:pt idx="4">
                  <c:v>2</c:v>
                </c:pt>
                <c:pt idx="5">
                  <c:v>0.65500000000000003</c:v>
                </c:pt>
                <c:pt idx="6">
                  <c:v>0.6</c:v>
                </c:pt>
                <c:pt idx="7">
                  <c:v>0.57999999999999996</c:v>
                </c:pt>
                <c:pt idx="8">
                  <c:v>0.35</c:v>
                </c:pt>
                <c:pt idx="9">
                  <c:v>0.1875</c:v>
                </c:pt>
                <c:pt idx="10">
                  <c:v>0.21950000000000003</c:v>
                </c:pt>
              </c:numCache>
            </c:numRef>
          </c:val>
        </c:ser>
        <c:ser>
          <c:idx val="2"/>
          <c:order val="2"/>
          <c:cat>
            <c:strRef>
              <c:f>'Dec 2012'!$B$6:$B$16</c:f>
              <c:strCache>
                <c:ptCount val="11"/>
                <c:pt idx="0">
                  <c:v>European Commission</c:v>
                </c:pt>
                <c:pt idx="1">
                  <c:v>DFID - TFF</c:v>
                </c:pt>
                <c:pt idx="2">
                  <c:v>DFID - SSATP</c:v>
                </c:pt>
                <c:pt idx="3">
                  <c:v>Sweden</c:v>
                </c:pt>
                <c:pt idx="4">
                  <c:v>World Bank</c:v>
                </c:pt>
                <c:pt idx="5">
                  <c:v>France</c:v>
                </c:pt>
                <c:pt idx="6">
                  <c:v>AfDB</c:v>
                </c:pt>
                <c:pt idx="7">
                  <c:v>Norway</c:v>
                </c:pt>
                <c:pt idx="8">
                  <c:v>Austria</c:v>
                </c:pt>
                <c:pt idx="9">
                  <c:v>IsDB</c:v>
                </c:pt>
                <c:pt idx="10">
                  <c:v>Other Trust Funds</c:v>
                </c:pt>
              </c:strCache>
            </c:strRef>
          </c:cat>
          <c:val>
            <c:numRef>
              <c:f>'Dec 2012'!$C$6:$C$16</c:f>
              <c:numCache>
                <c:formatCode>0.00</c:formatCode>
                <c:ptCount val="11"/>
                <c:pt idx="0">
                  <c:v>10.334326000000001</c:v>
                </c:pt>
                <c:pt idx="1">
                  <c:v>5.8367769999999997</c:v>
                </c:pt>
                <c:pt idx="2">
                  <c:v>1.1599999999999999</c:v>
                </c:pt>
                <c:pt idx="3">
                  <c:v>2.4</c:v>
                </c:pt>
                <c:pt idx="4">
                  <c:v>2.3202368099999999</c:v>
                </c:pt>
                <c:pt idx="5">
                  <c:v>0.65139800000000003</c:v>
                </c:pt>
                <c:pt idx="6">
                  <c:v>0.6</c:v>
                </c:pt>
                <c:pt idx="7">
                  <c:v>0.57999999999999996</c:v>
                </c:pt>
                <c:pt idx="8">
                  <c:v>0.35</c:v>
                </c:pt>
                <c:pt idx="9">
                  <c:v>0.1875</c:v>
                </c:pt>
                <c:pt idx="10">
                  <c:v>0.21950000000000003</c:v>
                </c:pt>
              </c:numCache>
            </c:numRef>
          </c:val>
        </c:ser>
        <c:ser>
          <c:idx val="3"/>
          <c:order val="3"/>
          <c:tx>
            <c:strRef>
              <c:f>'March 2012'!$D$5</c:f>
              <c:strCache>
                <c:ptCount val="1"/>
                <c:pt idx="0">
                  <c:v>US$</c:v>
                </c:pt>
              </c:strCache>
            </c:strRef>
          </c:tx>
          <c:cat>
            <c:strRef>
              <c:f>'March 2012'!$C$6:$C$16</c:f>
              <c:strCache>
                <c:ptCount val="11"/>
                <c:pt idx="0">
                  <c:v>European Commission</c:v>
                </c:pt>
                <c:pt idx="1">
                  <c:v>DFID - TFF</c:v>
                </c:pt>
                <c:pt idx="2">
                  <c:v>DFID - SSATP</c:v>
                </c:pt>
                <c:pt idx="3">
                  <c:v>Sweden</c:v>
                </c:pt>
                <c:pt idx="4">
                  <c:v>World Bank</c:v>
                </c:pt>
                <c:pt idx="5">
                  <c:v>France</c:v>
                </c:pt>
                <c:pt idx="6">
                  <c:v>AfDB</c:v>
                </c:pt>
                <c:pt idx="7">
                  <c:v>Norway</c:v>
                </c:pt>
                <c:pt idx="8">
                  <c:v>Austria</c:v>
                </c:pt>
                <c:pt idx="9">
                  <c:v>IsDB</c:v>
                </c:pt>
                <c:pt idx="10">
                  <c:v>Other Trust Funds</c:v>
                </c:pt>
              </c:strCache>
            </c:strRef>
          </c:cat>
          <c:val>
            <c:numRef>
              <c:f>'March 2012'!$D$6:$D$16</c:f>
              <c:numCache>
                <c:formatCode>General</c:formatCode>
                <c:ptCount val="11"/>
                <c:pt idx="0">
                  <c:v>10.493</c:v>
                </c:pt>
                <c:pt idx="1">
                  <c:v>4.12</c:v>
                </c:pt>
                <c:pt idx="2">
                  <c:v>1.1599999999999999</c:v>
                </c:pt>
                <c:pt idx="3">
                  <c:v>2.4</c:v>
                </c:pt>
                <c:pt idx="4">
                  <c:v>2</c:v>
                </c:pt>
                <c:pt idx="5">
                  <c:v>0.65500000000000003</c:v>
                </c:pt>
                <c:pt idx="6">
                  <c:v>0.6</c:v>
                </c:pt>
                <c:pt idx="7">
                  <c:v>0.57999999999999996</c:v>
                </c:pt>
                <c:pt idx="8">
                  <c:v>0.35</c:v>
                </c:pt>
                <c:pt idx="9">
                  <c:v>0.1875</c:v>
                </c:pt>
                <c:pt idx="10">
                  <c:v>0.21950000000000003</c:v>
                </c:pt>
              </c:numCache>
            </c:numRef>
          </c:val>
        </c:ser>
        <c:ser>
          <c:idx val="1"/>
          <c:order val="1"/>
          <c:cat>
            <c:strRef>
              <c:f>'Dec 2012'!$B$6:$B$16</c:f>
              <c:strCache>
                <c:ptCount val="11"/>
                <c:pt idx="0">
                  <c:v>European Commission</c:v>
                </c:pt>
                <c:pt idx="1">
                  <c:v>DFID - TFF</c:v>
                </c:pt>
                <c:pt idx="2">
                  <c:v>DFID - SSATP</c:v>
                </c:pt>
                <c:pt idx="3">
                  <c:v>Sweden</c:v>
                </c:pt>
                <c:pt idx="4">
                  <c:v>World Bank</c:v>
                </c:pt>
                <c:pt idx="5">
                  <c:v>France</c:v>
                </c:pt>
                <c:pt idx="6">
                  <c:v>AfDB</c:v>
                </c:pt>
                <c:pt idx="7">
                  <c:v>Norway</c:v>
                </c:pt>
                <c:pt idx="8">
                  <c:v>Austria</c:v>
                </c:pt>
                <c:pt idx="9">
                  <c:v>IsDB</c:v>
                </c:pt>
                <c:pt idx="10">
                  <c:v>Other Trust Funds</c:v>
                </c:pt>
              </c:strCache>
            </c:strRef>
          </c:cat>
          <c:val>
            <c:numRef>
              <c:f>'Dec 2012'!$C$6:$C$16</c:f>
              <c:numCache>
                <c:formatCode>0.00</c:formatCode>
                <c:ptCount val="11"/>
                <c:pt idx="0">
                  <c:v>10.334326000000001</c:v>
                </c:pt>
                <c:pt idx="1">
                  <c:v>5.8367769999999997</c:v>
                </c:pt>
                <c:pt idx="2">
                  <c:v>1.1599999999999999</c:v>
                </c:pt>
                <c:pt idx="3">
                  <c:v>2.4</c:v>
                </c:pt>
                <c:pt idx="4">
                  <c:v>2.3202368099999999</c:v>
                </c:pt>
                <c:pt idx="5">
                  <c:v>0.65139800000000003</c:v>
                </c:pt>
                <c:pt idx="6">
                  <c:v>0.6</c:v>
                </c:pt>
                <c:pt idx="7">
                  <c:v>0.57999999999999996</c:v>
                </c:pt>
                <c:pt idx="8">
                  <c:v>0.35</c:v>
                </c:pt>
                <c:pt idx="9">
                  <c:v>0.1875</c:v>
                </c:pt>
                <c:pt idx="10">
                  <c:v>0.21950000000000003</c:v>
                </c:pt>
              </c:numCache>
            </c:numRef>
          </c:val>
        </c:ser>
        <c:ser>
          <c:idx val="0"/>
          <c:order val="0"/>
          <c:tx>
            <c:strRef>
              <c:f>'March 2012'!$D$5</c:f>
              <c:strCache>
                <c:ptCount val="1"/>
                <c:pt idx="0">
                  <c:v>US$</c:v>
                </c:pt>
              </c:strCache>
            </c:strRef>
          </c:tx>
          <c:cat>
            <c:strRef>
              <c:f>'March 2012'!$C$6:$C$16</c:f>
              <c:strCache>
                <c:ptCount val="11"/>
                <c:pt idx="0">
                  <c:v>European Commission</c:v>
                </c:pt>
                <c:pt idx="1">
                  <c:v>DFID - TFF</c:v>
                </c:pt>
                <c:pt idx="2">
                  <c:v>DFID - SSATP</c:v>
                </c:pt>
                <c:pt idx="3">
                  <c:v>Sweden</c:v>
                </c:pt>
                <c:pt idx="4">
                  <c:v>World Bank</c:v>
                </c:pt>
                <c:pt idx="5">
                  <c:v>France</c:v>
                </c:pt>
                <c:pt idx="6">
                  <c:v>AfDB</c:v>
                </c:pt>
                <c:pt idx="7">
                  <c:v>Norway</c:v>
                </c:pt>
                <c:pt idx="8">
                  <c:v>Austria</c:v>
                </c:pt>
                <c:pt idx="9">
                  <c:v>IsDB</c:v>
                </c:pt>
                <c:pt idx="10">
                  <c:v>Other Trust Funds</c:v>
                </c:pt>
              </c:strCache>
            </c:strRef>
          </c:cat>
          <c:val>
            <c:numRef>
              <c:f>'March 2012'!$D$6:$D$16</c:f>
              <c:numCache>
                <c:formatCode>General</c:formatCode>
                <c:ptCount val="11"/>
                <c:pt idx="0">
                  <c:v>10.493</c:v>
                </c:pt>
                <c:pt idx="1">
                  <c:v>4.12</c:v>
                </c:pt>
                <c:pt idx="2">
                  <c:v>1.1599999999999999</c:v>
                </c:pt>
                <c:pt idx="3">
                  <c:v>2.4</c:v>
                </c:pt>
                <c:pt idx="4">
                  <c:v>2</c:v>
                </c:pt>
                <c:pt idx="5">
                  <c:v>0.65500000000000003</c:v>
                </c:pt>
                <c:pt idx="6">
                  <c:v>0.6</c:v>
                </c:pt>
                <c:pt idx="7">
                  <c:v>0.57999999999999996</c:v>
                </c:pt>
                <c:pt idx="8">
                  <c:v>0.35</c:v>
                </c:pt>
                <c:pt idx="9">
                  <c:v>0.1875</c:v>
                </c:pt>
                <c:pt idx="10">
                  <c:v>0.21950000000000003</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8348753280839891"/>
          <c:y val="0.13667927872652283"/>
          <c:w val="0.29984580052493437"/>
          <c:h val="0.82177114224358316"/>
        </c:manualLayout>
      </c:layout>
      <c:overlay val="0"/>
    </c:legend>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E61155-FC54-4010-BBC4-7F1865ABFC8C}" type="doc">
      <dgm:prSet loTypeId="urn:microsoft.com/office/officeart/2005/8/layout/cycle1" loCatId="cycle" qsTypeId="urn:microsoft.com/office/officeart/2005/8/quickstyle/simple5" qsCatId="simple" csTypeId="urn:microsoft.com/office/officeart/2005/8/colors/colorful3" csCatId="colorful" phldr="1"/>
      <dgm:spPr/>
      <dgm:t>
        <a:bodyPr/>
        <a:lstStyle/>
        <a:p>
          <a:endParaRPr lang="en-US"/>
        </a:p>
      </dgm:t>
    </dgm:pt>
    <dgm:pt modelId="{AF2A689B-4F4C-4D67-BAF0-2EA3E5DFC6BE}">
      <dgm:prSet phldrT="[Text]" custT="1"/>
      <dgm:spPr/>
      <dgm:t>
        <a:bodyPr/>
        <a:lstStyle/>
        <a:p>
          <a:r>
            <a:rPr lang="en-US" sz="1600" dirty="0" smtClean="0"/>
            <a:t>Knowledge creation</a:t>
          </a:r>
          <a:endParaRPr lang="en-US" sz="1600" dirty="0"/>
        </a:p>
      </dgm:t>
    </dgm:pt>
    <dgm:pt modelId="{55D50651-42C5-4D81-B07F-7F5EF0891562}" type="parTrans" cxnId="{169C12E9-6B40-4CFC-B84F-4DAEBEACEB7F}">
      <dgm:prSet/>
      <dgm:spPr/>
      <dgm:t>
        <a:bodyPr/>
        <a:lstStyle/>
        <a:p>
          <a:endParaRPr lang="en-US"/>
        </a:p>
      </dgm:t>
    </dgm:pt>
    <dgm:pt modelId="{60027E0C-0115-4C63-8FE1-1ADFAB148B4A}" type="sibTrans" cxnId="{169C12E9-6B40-4CFC-B84F-4DAEBEACEB7F}">
      <dgm:prSet/>
      <dgm:spPr/>
      <dgm:t>
        <a:bodyPr/>
        <a:lstStyle/>
        <a:p>
          <a:endParaRPr lang="en-US"/>
        </a:p>
      </dgm:t>
    </dgm:pt>
    <dgm:pt modelId="{CE02DEAC-C484-44C4-B627-B5FE74CF0B5C}">
      <dgm:prSet phldrT="[Text]" custT="1"/>
      <dgm:spPr/>
      <dgm:t>
        <a:bodyPr/>
        <a:lstStyle/>
        <a:p>
          <a:r>
            <a:rPr lang="en-US" sz="1600" dirty="0" smtClean="0"/>
            <a:t>Dissemination</a:t>
          </a:r>
          <a:endParaRPr lang="en-US" sz="1600" dirty="0"/>
        </a:p>
      </dgm:t>
    </dgm:pt>
    <dgm:pt modelId="{BA19F3D7-4814-4F52-A04B-C5C32FDD4D49}" type="parTrans" cxnId="{9126F73E-ACEA-44D4-81EF-C06144ABFCC3}">
      <dgm:prSet/>
      <dgm:spPr/>
      <dgm:t>
        <a:bodyPr/>
        <a:lstStyle/>
        <a:p>
          <a:endParaRPr lang="en-US"/>
        </a:p>
      </dgm:t>
    </dgm:pt>
    <dgm:pt modelId="{CC67F5F0-CBE8-42BC-BA15-556F733A5F64}" type="sibTrans" cxnId="{9126F73E-ACEA-44D4-81EF-C06144ABFCC3}">
      <dgm:prSet/>
      <dgm:spPr/>
      <dgm:t>
        <a:bodyPr/>
        <a:lstStyle/>
        <a:p>
          <a:endParaRPr lang="en-US"/>
        </a:p>
      </dgm:t>
    </dgm:pt>
    <dgm:pt modelId="{95EC6DFB-18C1-4570-9514-8AE2C32C10D8}">
      <dgm:prSet phldrT="[Text]" custT="1"/>
      <dgm:spPr/>
      <dgm:t>
        <a:bodyPr/>
        <a:lstStyle/>
        <a:p>
          <a:r>
            <a:rPr lang="en-US" sz="1600" dirty="0" smtClean="0"/>
            <a:t>Knowledge application</a:t>
          </a:r>
          <a:endParaRPr lang="en-US" sz="1600" dirty="0"/>
        </a:p>
      </dgm:t>
    </dgm:pt>
    <dgm:pt modelId="{7378E89A-768F-4D0C-B82B-A8F736AC54AE}" type="parTrans" cxnId="{3602F321-19F7-4363-A183-EE7DBB565628}">
      <dgm:prSet/>
      <dgm:spPr/>
      <dgm:t>
        <a:bodyPr/>
        <a:lstStyle/>
        <a:p>
          <a:endParaRPr lang="en-US"/>
        </a:p>
      </dgm:t>
    </dgm:pt>
    <dgm:pt modelId="{BC74A72E-8375-4648-8BCE-2ABFFEDBDF35}" type="sibTrans" cxnId="{3602F321-19F7-4363-A183-EE7DBB565628}">
      <dgm:prSet/>
      <dgm:spPr/>
      <dgm:t>
        <a:bodyPr/>
        <a:lstStyle/>
        <a:p>
          <a:endParaRPr lang="en-US"/>
        </a:p>
      </dgm:t>
    </dgm:pt>
    <dgm:pt modelId="{BE029CF5-16CE-4AA5-88B4-EF229A57CBC0}">
      <dgm:prSet phldrT="[Text]" custT="1"/>
      <dgm:spPr/>
      <dgm:t>
        <a:bodyPr/>
        <a:lstStyle/>
        <a:p>
          <a:r>
            <a:rPr lang="en-US" sz="1600" dirty="0" smtClean="0"/>
            <a:t>Advocacy</a:t>
          </a:r>
          <a:endParaRPr lang="en-US" sz="1600" dirty="0"/>
        </a:p>
      </dgm:t>
    </dgm:pt>
    <dgm:pt modelId="{3AE51A52-6714-4A64-BF11-50D97F0229B4}" type="parTrans" cxnId="{BCCEEB84-955F-4759-A366-8D2B0425A546}">
      <dgm:prSet/>
      <dgm:spPr/>
      <dgm:t>
        <a:bodyPr/>
        <a:lstStyle/>
        <a:p>
          <a:endParaRPr lang="en-US"/>
        </a:p>
      </dgm:t>
    </dgm:pt>
    <dgm:pt modelId="{78B99C6F-EA9B-4F57-BBC5-E2A13CF1E9E1}" type="sibTrans" cxnId="{BCCEEB84-955F-4759-A366-8D2B0425A546}">
      <dgm:prSet/>
      <dgm:spPr/>
      <dgm:t>
        <a:bodyPr/>
        <a:lstStyle/>
        <a:p>
          <a:endParaRPr lang="en-US"/>
        </a:p>
      </dgm:t>
    </dgm:pt>
    <dgm:pt modelId="{B3816887-483F-4341-83D8-D4F83E3FBDE3}">
      <dgm:prSet phldrT="[Text]" custT="1"/>
      <dgm:spPr/>
      <dgm:t>
        <a:bodyPr/>
        <a:lstStyle/>
        <a:p>
          <a:r>
            <a:rPr lang="en-US" sz="1600" dirty="0" smtClean="0"/>
            <a:t>Support to implementation</a:t>
          </a:r>
          <a:endParaRPr lang="en-US" sz="1600" dirty="0"/>
        </a:p>
      </dgm:t>
    </dgm:pt>
    <dgm:pt modelId="{E70BC239-8EAB-4270-A008-17F6A03224ED}" type="parTrans" cxnId="{2ECCF61C-0CD7-4647-BAE3-3C30A9F8C622}">
      <dgm:prSet/>
      <dgm:spPr/>
      <dgm:t>
        <a:bodyPr/>
        <a:lstStyle/>
        <a:p>
          <a:endParaRPr lang="en-US"/>
        </a:p>
      </dgm:t>
    </dgm:pt>
    <dgm:pt modelId="{A0DF3388-3ABC-462E-BE99-B3AA109436EB}" type="sibTrans" cxnId="{2ECCF61C-0CD7-4647-BAE3-3C30A9F8C622}">
      <dgm:prSet/>
      <dgm:spPr>
        <a:scene3d>
          <a:camera prst="orthographicFront">
            <a:rot lat="1200000" lon="1200000" rev="0"/>
          </a:camera>
          <a:lightRig rig="glow" dir="t">
            <a:rot lat="0" lon="0" rev="6360000"/>
          </a:lightRig>
        </a:scene3d>
        <a:sp3d contourW="1000" prstMaterial="flat">
          <a:bevelT w="95250" h="101600"/>
          <a:contourClr>
            <a:schemeClr val="accent3">
              <a:hueOff val="11624607"/>
              <a:satOff val="-37145"/>
              <a:lumOff val="-9412"/>
              <a:alphaOff val="0"/>
              <a:satMod val="300000"/>
            </a:schemeClr>
          </a:contourClr>
        </a:sp3d>
      </dgm:spPr>
      <dgm:t>
        <a:bodyPr/>
        <a:lstStyle/>
        <a:p>
          <a:endParaRPr lang="en-US"/>
        </a:p>
      </dgm:t>
    </dgm:pt>
    <dgm:pt modelId="{4B1024C0-F604-405E-B251-3AFD0FAF1C2F}" type="pres">
      <dgm:prSet presAssocID="{B4E61155-FC54-4010-BBC4-7F1865ABFC8C}" presName="cycle" presStyleCnt="0">
        <dgm:presLayoutVars>
          <dgm:dir/>
          <dgm:resizeHandles val="exact"/>
        </dgm:presLayoutVars>
      </dgm:prSet>
      <dgm:spPr/>
      <dgm:t>
        <a:bodyPr/>
        <a:lstStyle/>
        <a:p>
          <a:endParaRPr lang="en-US"/>
        </a:p>
      </dgm:t>
    </dgm:pt>
    <dgm:pt modelId="{670E0BBE-5DB3-450D-8B3F-53D9AFE510A3}" type="pres">
      <dgm:prSet presAssocID="{AF2A689B-4F4C-4D67-BAF0-2EA3E5DFC6BE}" presName="dummy" presStyleCnt="0"/>
      <dgm:spPr/>
    </dgm:pt>
    <dgm:pt modelId="{B4E08F11-DD58-41D2-B6D5-186818FE9F35}" type="pres">
      <dgm:prSet presAssocID="{AF2A689B-4F4C-4D67-BAF0-2EA3E5DFC6BE}" presName="node" presStyleLbl="revTx" presStyleIdx="0" presStyleCnt="5" custScaleX="131137">
        <dgm:presLayoutVars>
          <dgm:bulletEnabled val="1"/>
        </dgm:presLayoutVars>
      </dgm:prSet>
      <dgm:spPr/>
      <dgm:t>
        <a:bodyPr/>
        <a:lstStyle/>
        <a:p>
          <a:endParaRPr lang="en-US"/>
        </a:p>
      </dgm:t>
    </dgm:pt>
    <dgm:pt modelId="{223F0553-A4D3-4CB1-B174-B4D2C7BF2D12}" type="pres">
      <dgm:prSet presAssocID="{60027E0C-0115-4C63-8FE1-1ADFAB148B4A}" presName="sibTrans" presStyleLbl="node1" presStyleIdx="0" presStyleCnt="5"/>
      <dgm:spPr/>
      <dgm:t>
        <a:bodyPr/>
        <a:lstStyle/>
        <a:p>
          <a:endParaRPr lang="en-US"/>
        </a:p>
      </dgm:t>
    </dgm:pt>
    <dgm:pt modelId="{5C6BBBAE-61F6-4CC4-9F6F-CD57572DC8E0}" type="pres">
      <dgm:prSet presAssocID="{CE02DEAC-C484-44C4-B627-B5FE74CF0B5C}" presName="dummy" presStyleCnt="0"/>
      <dgm:spPr/>
    </dgm:pt>
    <dgm:pt modelId="{8674748B-4FC8-48AB-AFD1-D1D7BCB6B74D}" type="pres">
      <dgm:prSet presAssocID="{CE02DEAC-C484-44C4-B627-B5FE74CF0B5C}" presName="node" presStyleLbl="revTx" presStyleIdx="1" presStyleCnt="5" custScaleX="159989">
        <dgm:presLayoutVars>
          <dgm:bulletEnabled val="1"/>
        </dgm:presLayoutVars>
      </dgm:prSet>
      <dgm:spPr/>
      <dgm:t>
        <a:bodyPr/>
        <a:lstStyle/>
        <a:p>
          <a:endParaRPr lang="en-US"/>
        </a:p>
      </dgm:t>
    </dgm:pt>
    <dgm:pt modelId="{973EDDB2-EF0C-42D1-A355-E3CCF6C92A4F}" type="pres">
      <dgm:prSet presAssocID="{CC67F5F0-CBE8-42BC-BA15-556F733A5F64}" presName="sibTrans" presStyleLbl="node1" presStyleIdx="1" presStyleCnt="5"/>
      <dgm:spPr/>
      <dgm:t>
        <a:bodyPr/>
        <a:lstStyle/>
        <a:p>
          <a:endParaRPr lang="en-US"/>
        </a:p>
      </dgm:t>
    </dgm:pt>
    <dgm:pt modelId="{F013F60C-1D82-43CB-9B79-6A504793524A}" type="pres">
      <dgm:prSet presAssocID="{95EC6DFB-18C1-4570-9514-8AE2C32C10D8}" presName="dummy" presStyleCnt="0"/>
      <dgm:spPr/>
    </dgm:pt>
    <dgm:pt modelId="{9525BCB8-634D-4BCF-AB8C-9D753BDCC881}" type="pres">
      <dgm:prSet presAssocID="{95EC6DFB-18C1-4570-9514-8AE2C32C10D8}" presName="node" presStyleLbl="revTx" presStyleIdx="2" presStyleCnt="5" custScaleX="125320">
        <dgm:presLayoutVars>
          <dgm:bulletEnabled val="1"/>
        </dgm:presLayoutVars>
      </dgm:prSet>
      <dgm:spPr/>
      <dgm:t>
        <a:bodyPr/>
        <a:lstStyle/>
        <a:p>
          <a:endParaRPr lang="en-US"/>
        </a:p>
      </dgm:t>
    </dgm:pt>
    <dgm:pt modelId="{45781BD3-BB94-4131-A0DF-CDB4FA53257D}" type="pres">
      <dgm:prSet presAssocID="{BC74A72E-8375-4648-8BCE-2ABFFEDBDF35}" presName="sibTrans" presStyleLbl="node1" presStyleIdx="2" presStyleCnt="5"/>
      <dgm:spPr/>
      <dgm:t>
        <a:bodyPr/>
        <a:lstStyle/>
        <a:p>
          <a:endParaRPr lang="en-US"/>
        </a:p>
      </dgm:t>
    </dgm:pt>
    <dgm:pt modelId="{909BEF6F-C882-4D26-B04E-78CD59E1BB33}" type="pres">
      <dgm:prSet presAssocID="{BE029CF5-16CE-4AA5-88B4-EF229A57CBC0}" presName="dummy" presStyleCnt="0"/>
      <dgm:spPr/>
    </dgm:pt>
    <dgm:pt modelId="{A851CE11-B3E2-4DE8-8571-4751E13F6B69}" type="pres">
      <dgm:prSet presAssocID="{BE029CF5-16CE-4AA5-88B4-EF229A57CBC0}" presName="node" presStyleLbl="revTx" presStyleIdx="3" presStyleCnt="5">
        <dgm:presLayoutVars>
          <dgm:bulletEnabled val="1"/>
        </dgm:presLayoutVars>
      </dgm:prSet>
      <dgm:spPr/>
      <dgm:t>
        <a:bodyPr/>
        <a:lstStyle/>
        <a:p>
          <a:endParaRPr lang="en-US"/>
        </a:p>
      </dgm:t>
    </dgm:pt>
    <dgm:pt modelId="{3DF5D7E6-7DE2-42D4-A64C-A760C350EEF7}" type="pres">
      <dgm:prSet presAssocID="{78B99C6F-EA9B-4F57-BBC5-E2A13CF1E9E1}" presName="sibTrans" presStyleLbl="node1" presStyleIdx="3" presStyleCnt="5"/>
      <dgm:spPr/>
      <dgm:t>
        <a:bodyPr/>
        <a:lstStyle/>
        <a:p>
          <a:endParaRPr lang="en-US"/>
        </a:p>
      </dgm:t>
    </dgm:pt>
    <dgm:pt modelId="{3BB21651-78A4-4AE5-B797-97E477175844}" type="pres">
      <dgm:prSet presAssocID="{B3816887-483F-4341-83D8-D4F83E3FBDE3}" presName="dummy" presStyleCnt="0"/>
      <dgm:spPr/>
    </dgm:pt>
    <dgm:pt modelId="{FC49DF37-3847-4DE1-8786-F6FE39156B3C}" type="pres">
      <dgm:prSet presAssocID="{B3816887-483F-4341-83D8-D4F83E3FBDE3}" presName="node" presStyleLbl="revTx" presStyleIdx="4" presStyleCnt="5" custScaleX="210086">
        <dgm:presLayoutVars>
          <dgm:bulletEnabled val="1"/>
        </dgm:presLayoutVars>
      </dgm:prSet>
      <dgm:spPr/>
      <dgm:t>
        <a:bodyPr/>
        <a:lstStyle/>
        <a:p>
          <a:endParaRPr lang="en-US"/>
        </a:p>
      </dgm:t>
    </dgm:pt>
    <dgm:pt modelId="{A931E233-D8D5-4B75-B8A0-43C85B528563}" type="pres">
      <dgm:prSet presAssocID="{A0DF3388-3ABC-462E-BE99-B3AA109436EB}" presName="sibTrans" presStyleLbl="node1" presStyleIdx="4" presStyleCnt="5"/>
      <dgm:spPr/>
      <dgm:t>
        <a:bodyPr/>
        <a:lstStyle/>
        <a:p>
          <a:endParaRPr lang="en-US"/>
        </a:p>
      </dgm:t>
    </dgm:pt>
  </dgm:ptLst>
  <dgm:cxnLst>
    <dgm:cxn modelId="{169C12E9-6B40-4CFC-B84F-4DAEBEACEB7F}" srcId="{B4E61155-FC54-4010-BBC4-7F1865ABFC8C}" destId="{AF2A689B-4F4C-4D67-BAF0-2EA3E5DFC6BE}" srcOrd="0" destOrd="0" parTransId="{55D50651-42C5-4D81-B07F-7F5EF0891562}" sibTransId="{60027E0C-0115-4C63-8FE1-1ADFAB148B4A}"/>
    <dgm:cxn modelId="{8B9885D4-F18B-4615-BE97-4FC70BC6FAAE}" type="presOf" srcId="{A0DF3388-3ABC-462E-BE99-B3AA109436EB}" destId="{A931E233-D8D5-4B75-B8A0-43C85B528563}" srcOrd="0" destOrd="0" presId="urn:microsoft.com/office/officeart/2005/8/layout/cycle1"/>
    <dgm:cxn modelId="{D2B91323-DF8D-49B8-A5B2-5C61AC1014F8}" type="presOf" srcId="{60027E0C-0115-4C63-8FE1-1ADFAB148B4A}" destId="{223F0553-A4D3-4CB1-B174-B4D2C7BF2D12}" srcOrd="0" destOrd="0" presId="urn:microsoft.com/office/officeart/2005/8/layout/cycle1"/>
    <dgm:cxn modelId="{C55A5AC4-3B28-455D-93AA-621C00043747}" type="presOf" srcId="{78B99C6F-EA9B-4F57-BBC5-E2A13CF1E9E1}" destId="{3DF5D7E6-7DE2-42D4-A64C-A760C350EEF7}" srcOrd="0" destOrd="0" presId="urn:microsoft.com/office/officeart/2005/8/layout/cycle1"/>
    <dgm:cxn modelId="{BC5BFD3C-F7BB-4D6E-B18D-A70DDDBE9CC9}" type="presOf" srcId="{95EC6DFB-18C1-4570-9514-8AE2C32C10D8}" destId="{9525BCB8-634D-4BCF-AB8C-9D753BDCC881}" srcOrd="0" destOrd="0" presId="urn:microsoft.com/office/officeart/2005/8/layout/cycle1"/>
    <dgm:cxn modelId="{4D5BB8F4-3B83-4C02-A6DF-D1D00604396F}" type="presOf" srcId="{B3816887-483F-4341-83D8-D4F83E3FBDE3}" destId="{FC49DF37-3847-4DE1-8786-F6FE39156B3C}" srcOrd="0" destOrd="0" presId="urn:microsoft.com/office/officeart/2005/8/layout/cycle1"/>
    <dgm:cxn modelId="{BCCEEB84-955F-4759-A366-8D2B0425A546}" srcId="{B4E61155-FC54-4010-BBC4-7F1865ABFC8C}" destId="{BE029CF5-16CE-4AA5-88B4-EF229A57CBC0}" srcOrd="3" destOrd="0" parTransId="{3AE51A52-6714-4A64-BF11-50D97F0229B4}" sibTransId="{78B99C6F-EA9B-4F57-BBC5-E2A13CF1E9E1}"/>
    <dgm:cxn modelId="{9126F73E-ACEA-44D4-81EF-C06144ABFCC3}" srcId="{B4E61155-FC54-4010-BBC4-7F1865ABFC8C}" destId="{CE02DEAC-C484-44C4-B627-B5FE74CF0B5C}" srcOrd="1" destOrd="0" parTransId="{BA19F3D7-4814-4F52-A04B-C5C32FDD4D49}" sibTransId="{CC67F5F0-CBE8-42BC-BA15-556F733A5F64}"/>
    <dgm:cxn modelId="{884ADBB3-6743-4889-ADD8-3E534EDD553D}" type="presOf" srcId="{CC67F5F0-CBE8-42BC-BA15-556F733A5F64}" destId="{973EDDB2-EF0C-42D1-A355-E3CCF6C92A4F}" srcOrd="0" destOrd="0" presId="urn:microsoft.com/office/officeart/2005/8/layout/cycle1"/>
    <dgm:cxn modelId="{DF10BC0E-D748-461D-AAD9-CB0AE443629E}" type="presOf" srcId="{B4E61155-FC54-4010-BBC4-7F1865ABFC8C}" destId="{4B1024C0-F604-405E-B251-3AFD0FAF1C2F}" srcOrd="0" destOrd="0" presId="urn:microsoft.com/office/officeart/2005/8/layout/cycle1"/>
    <dgm:cxn modelId="{3602F321-19F7-4363-A183-EE7DBB565628}" srcId="{B4E61155-FC54-4010-BBC4-7F1865ABFC8C}" destId="{95EC6DFB-18C1-4570-9514-8AE2C32C10D8}" srcOrd="2" destOrd="0" parTransId="{7378E89A-768F-4D0C-B82B-A8F736AC54AE}" sibTransId="{BC74A72E-8375-4648-8BCE-2ABFFEDBDF35}"/>
    <dgm:cxn modelId="{2ECCF61C-0CD7-4647-BAE3-3C30A9F8C622}" srcId="{B4E61155-FC54-4010-BBC4-7F1865ABFC8C}" destId="{B3816887-483F-4341-83D8-D4F83E3FBDE3}" srcOrd="4" destOrd="0" parTransId="{E70BC239-8EAB-4270-A008-17F6A03224ED}" sibTransId="{A0DF3388-3ABC-462E-BE99-B3AA109436EB}"/>
    <dgm:cxn modelId="{D4F340EB-C573-435A-8CE8-7AEC33E16E77}" type="presOf" srcId="{CE02DEAC-C484-44C4-B627-B5FE74CF0B5C}" destId="{8674748B-4FC8-48AB-AFD1-D1D7BCB6B74D}" srcOrd="0" destOrd="0" presId="urn:microsoft.com/office/officeart/2005/8/layout/cycle1"/>
    <dgm:cxn modelId="{E447A609-2317-4384-BA21-C0EE32734409}" type="presOf" srcId="{BE029CF5-16CE-4AA5-88B4-EF229A57CBC0}" destId="{A851CE11-B3E2-4DE8-8571-4751E13F6B69}" srcOrd="0" destOrd="0" presId="urn:microsoft.com/office/officeart/2005/8/layout/cycle1"/>
    <dgm:cxn modelId="{C4DF4399-A822-4544-BF6A-AD83D8D93921}" type="presOf" srcId="{AF2A689B-4F4C-4D67-BAF0-2EA3E5DFC6BE}" destId="{B4E08F11-DD58-41D2-B6D5-186818FE9F35}" srcOrd="0" destOrd="0" presId="urn:microsoft.com/office/officeart/2005/8/layout/cycle1"/>
    <dgm:cxn modelId="{6A5585D2-320E-4221-A308-EB5DD8C4E896}" type="presOf" srcId="{BC74A72E-8375-4648-8BCE-2ABFFEDBDF35}" destId="{45781BD3-BB94-4131-A0DF-CDB4FA53257D}" srcOrd="0" destOrd="0" presId="urn:microsoft.com/office/officeart/2005/8/layout/cycle1"/>
    <dgm:cxn modelId="{BBBC57A7-CCB2-48CF-A8D0-4BC8009D303C}" type="presParOf" srcId="{4B1024C0-F604-405E-B251-3AFD0FAF1C2F}" destId="{670E0BBE-5DB3-450D-8B3F-53D9AFE510A3}" srcOrd="0" destOrd="0" presId="urn:microsoft.com/office/officeart/2005/8/layout/cycle1"/>
    <dgm:cxn modelId="{4102C73C-7443-46B8-B011-06861400C0AC}" type="presParOf" srcId="{4B1024C0-F604-405E-B251-3AFD0FAF1C2F}" destId="{B4E08F11-DD58-41D2-B6D5-186818FE9F35}" srcOrd="1" destOrd="0" presId="urn:microsoft.com/office/officeart/2005/8/layout/cycle1"/>
    <dgm:cxn modelId="{E8BE98AB-A650-4C74-9667-28C00A5D9149}" type="presParOf" srcId="{4B1024C0-F604-405E-B251-3AFD0FAF1C2F}" destId="{223F0553-A4D3-4CB1-B174-B4D2C7BF2D12}" srcOrd="2" destOrd="0" presId="urn:microsoft.com/office/officeart/2005/8/layout/cycle1"/>
    <dgm:cxn modelId="{1928288E-511C-40FC-B30B-74FC363223E8}" type="presParOf" srcId="{4B1024C0-F604-405E-B251-3AFD0FAF1C2F}" destId="{5C6BBBAE-61F6-4CC4-9F6F-CD57572DC8E0}" srcOrd="3" destOrd="0" presId="urn:microsoft.com/office/officeart/2005/8/layout/cycle1"/>
    <dgm:cxn modelId="{70F98E11-A138-4377-84FA-07A2E34AB836}" type="presParOf" srcId="{4B1024C0-F604-405E-B251-3AFD0FAF1C2F}" destId="{8674748B-4FC8-48AB-AFD1-D1D7BCB6B74D}" srcOrd="4" destOrd="0" presId="urn:microsoft.com/office/officeart/2005/8/layout/cycle1"/>
    <dgm:cxn modelId="{8CBCE71A-775E-4651-AFF0-5955317DE3FF}" type="presParOf" srcId="{4B1024C0-F604-405E-B251-3AFD0FAF1C2F}" destId="{973EDDB2-EF0C-42D1-A355-E3CCF6C92A4F}" srcOrd="5" destOrd="0" presId="urn:microsoft.com/office/officeart/2005/8/layout/cycle1"/>
    <dgm:cxn modelId="{D143A815-8369-4FBD-BB1C-9A2545F9163A}" type="presParOf" srcId="{4B1024C0-F604-405E-B251-3AFD0FAF1C2F}" destId="{F013F60C-1D82-43CB-9B79-6A504793524A}" srcOrd="6" destOrd="0" presId="urn:microsoft.com/office/officeart/2005/8/layout/cycle1"/>
    <dgm:cxn modelId="{4F5E242E-5F2C-4E8A-8277-F4B835D0AF56}" type="presParOf" srcId="{4B1024C0-F604-405E-B251-3AFD0FAF1C2F}" destId="{9525BCB8-634D-4BCF-AB8C-9D753BDCC881}" srcOrd="7" destOrd="0" presId="urn:microsoft.com/office/officeart/2005/8/layout/cycle1"/>
    <dgm:cxn modelId="{9F13C4F1-07A8-4E35-BDB3-85F6F094640E}" type="presParOf" srcId="{4B1024C0-F604-405E-B251-3AFD0FAF1C2F}" destId="{45781BD3-BB94-4131-A0DF-CDB4FA53257D}" srcOrd="8" destOrd="0" presId="urn:microsoft.com/office/officeart/2005/8/layout/cycle1"/>
    <dgm:cxn modelId="{26EF4D8B-1B48-4339-B131-4F4AC08A69D0}" type="presParOf" srcId="{4B1024C0-F604-405E-B251-3AFD0FAF1C2F}" destId="{909BEF6F-C882-4D26-B04E-78CD59E1BB33}" srcOrd="9" destOrd="0" presId="urn:microsoft.com/office/officeart/2005/8/layout/cycle1"/>
    <dgm:cxn modelId="{57216258-3CBE-4EA1-A708-1AC587982009}" type="presParOf" srcId="{4B1024C0-F604-405E-B251-3AFD0FAF1C2F}" destId="{A851CE11-B3E2-4DE8-8571-4751E13F6B69}" srcOrd="10" destOrd="0" presId="urn:microsoft.com/office/officeart/2005/8/layout/cycle1"/>
    <dgm:cxn modelId="{19BC3426-3F24-4CAC-A70F-42E246503244}" type="presParOf" srcId="{4B1024C0-F604-405E-B251-3AFD0FAF1C2F}" destId="{3DF5D7E6-7DE2-42D4-A64C-A760C350EEF7}" srcOrd="11" destOrd="0" presId="urn:microsoft.com/office/officeart/2005/8/layout/cycle1"/>
    <dgm:cxn modelId="{10D199DA-C6A2-46EA-9496-BA6F63E76A17}" type="presParOf" srcId="{4B1024C0-F604-405E-B251-3AFD0FAF1C2F}" destId="{3BB21651-78A4-4AE5-B797-97E477175844}" srcOrd="12" destOrd="0" presId="urn:microsoft.com/office/officeart/2005/8/layout/cycle1"/>
    <dgm:cxn modelId="{6BA30980-D4F9-4FD1-9C4F-22BF3C5D9DB1}" type="presParOf" srcId="{4B1024C0-F604-405E-B251-3AFD0FAF1C2F}" destId="{FC49DF37-3847-4DE1-8786-F6FE39156B3C}" srcOrd="13" destOrd="0" presId="urn:microsoft.com/office/officeart/2005/8/layout/cycle1"/>
    <dgm:cxn modelId="{6C7FE0D1-9DA0-4ECE-AB8F-B572993E770C}" type="presParOf" srcId="{4B1024C0-F604-405E-B251-3AFD0FAF1C2F}" destId="{A931E233-D8D5-4B75-B8A0-43C85B528563}"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E08F11-DD58-41D2-B6D5-186818FE9F35}">
      <dsp:nvSpPr>
        <dsp:cNvPr id="0" name=""/>
        <dsp:cNvSpPr/>
      </dsp:nvSpPr>
      <dsp:spPr>
        <a:xfrm>
          <a:off x="4308192" y="33994"/>
          <a:ext cx="1467571" cy="11191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Knowledge creation</a:t>
          </a:r>
          <a:endParaRPr lang="en-US" sz="1600" kern="1200" dirty="0"/>
        </a:p>
      </dsp:txBody>
      <dsp:txXfrm>
        <a:off x="4308192" y="33994"/>
        <a:ext cx="1467571" cy="1119113"/>
      </dsp:txXfrm>
    </dsp:sp>
    <dsp:sp modelId="{223F0553-A4D3-4CB1-B174-B4D2C7BF2D12}">
      <dsp:nvSpPr>
        <dsp:cNvPr id="0" name=""/>
        <dsp:cNvSpPr/>
      </dsp:nvSpPr>
      <dsp:spPr>
        <a:xfrm>
          <a:off x="1847601" y="1346"/>
          <a:ext cx="4198725" cy="4198725"/>
        </a:xfrm>
        <a:prstGeom prst="circularArrow">
          <a:avLst>
            <a:gd name="adj1" fmla="val 5197"/>
            <a:gd name="adj2" fmla="val 335716"/>
            <a:gd name="adj3" fmla="val 21294043"/>
            <a:gd name="adj4" fmla="val 19765537"/>
            <a:gd name="adj5" fmla="val 6064"/>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3">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sp>
    <dsp:sp modelId="{8674748B-4FC8-48AB-AFD1-D1D7BCB6B74D}">
      <dsp:nvSpPr>
        <dsp:cNvPr id="0" name=""/>
        <dsp:cNvSpPr/>
      </dsp:nvSpPr>
      <dsp:spPr>
        <a:xfrm>
          <a:off x="4823505" y="2116836"/>
          <a:ext cx="1790457" cy="11191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Dissemination</a:t>
          </a:r>
          <a:endParaRPr lang="en-US" sz="1600" kern="1200" dirty="0"/>
        </a:p>
      </dsp:txBody>
      <dsp:txXfrm>
        <a:off x="4823505" y="2116836"/>
        <a:ext cx="1790457" cy="1119113"/>
      </dsp:txXfrm>
    </dsp:sp>
    <dsp:sp modelId="{973EDDB2-EF0C-42D1-A355-E3CCF6C92A4F}">
      <dsp:nvSpPr>
        <dsp:cNvPr id="0" name=""/>
        <dsp:cNvSpPr/>
      </dsp:nvSpPr>
      <dsp:spPr>
        <a:xfrm>
          <a:off x="1847601" y="1346"/>
          <a:ext cx="4198725" cy="4198725"/>
        </a:xfrm>
        <a:prstGeom prst="circularArrow">
          <a:avLst>
            <a:gd name="adj1" fmla="val 5197"/>
            <a:gd name="adj2" fmla="val 335716"/>
            <a:gd name="adj3" fmla="val 3737588"/>
            <a:gd name="adj4" fmla="val 2252670"/>
            <a:gd name="adj5" fmla="val 6064"/>
          </a:avLst>
        </a:prstGeom>
        <a:gradFill rotWithShape="0">
          <a:gsLst>
            <a:gs pos="0">
              <a:schemeClr val="accent3">
                <a:hueOff val="2906152"/>
                <a:satOff val="-9286"/>
                <a:lumOff val="-2353"/>
                <a:alphaOff val="0"/>
                <a:shade val="15000"/>
                <a:satMod val="180000"/>
              </a:schemeClr>
            </a:gs>
            <a:gs pos="50000">
              <a:schemeClr val="accent3">
                <a:hueOff val="2906152"/>
                <a:satOff val="-9286"/>
                <a:lumOff val="-2353"/>
                <a:alphaOff val="0"/>
                <a:shade val="45000"/>
                <a:satMod val="170000"/>
              </a:schemeClr>
            </a:gs>
            <a:gs pos="70000">
              <a:schemeClr val="accent3">
                <a:hueOff val="2906152"/>
                <a:satOff val="-9286"/>
                <a:lumOff val="-2353"/>
                <a:alphaOff val="0"/>
                <a:tint val="99000"/>
                <a:shade val="65000"/>
                <a:satMod val="155000"/>
              </a:schemeClr>
            </a:gs>
            <a:gs pos="100000">
              <a:schemeClr val="accent3">
                <a:hueOff val="2906152"/>
                <a:satOff val="-9286"/>
                <a:lumOff val="-2353"/>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3">
              <a:hueOff val="2906152"/>
              <a:satOff val="-9286"/>
              <a:lumOff val="-2353"/>
              <a:alphaOff val="0"/>
              <a:satMod val="300000"/>
            </a:schemeClr>
          </a:contourClr>
        </a:sp3d>
      </dsp:spPr>
      <dsp:style>
        <a:lnRef idx="0">
          <a:scrgbClr r="0" g="0" b="0"/>
        </a:lnRef>
        <a:fillRef idx="3">
          <a:scrgbClr r="0" g="0" b="0"/>
        </a:fillRef>
        <a:effectRef idx="3">
          <a:scrgbClr r="0" g="0" b="0"/>
        </a:effectRef>
        <a:fontRef idx="minor">
          <a:schemeClr val="lt1"/>
        </a:fontRef>
      </dsp:style>
    </dsp:sp>
    <dsp:sp modelId="{9525BCB8-634D-4BCF-AB8C-9D753BDCC881}">
      <dsp:nvSpPr>
        <dsp:cNvPr id="0" name=""/>
        <dsp:cNvSpPr/>
      </dsp:nvSpPr>
      <dsp:spPr>
        <a:xfrm>
          <a:off x="3245727" y="3404103"/>
          <a:ext cx="1402472" cy="11191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Knowledge application</a:t>
          </a:r>
          <a:endParaRPr lang="en-US" sz="1600" kern="1200" dirty="0"/>
        </a:p>
      </dsp:txBody>
      <dsp:txXfrm>
        <a:off x="3245727" y="3404103"/>
        <a:ext cx="1402472" cy="1119113"/>
      </dsp:txXfrm>
    </dsp:sp>
    <dsp:sp modelId="{45781BD3-BB94-4131-A0DF-CDB4FA53257D}">
      <dsp:nvSpPr>
        <dsp:cNvPr id="0" name=""/>
        <dsp:cNvSpPr/>
      </dsp:nvSpPr>
      <dsp:spPr>
        <a:xfrm>
          <a:off x="1847601" y="1346"/>
          <a:ext cx="4198725" cy="4198725"/>
        </a:xfrm>
        <a:prstGeom prst="circularArrow">
          <a:avLst>
            <a:gd name="adj1" fmla="val 5197"/>
            <a:gd name="adj2" fmla="val 335716"/>
            <a:gd name="adj3" fmla="val 8211613"/>
            <a:gd name="adj4" fmla="val 6726696"/>
            <a:gd name="adj5" fmla="val 6064"/>
          </a:avLst>
        </a:prstGeom>
        <a:gradFill rotWithShape="0">
          <a:gsLst>
            <a:gs pos="0">
              <a:schemeClr val="accent3">
                <a:hueOff val="5812304"/>
                <a:satOff val="-18573"/>
                <a:lumOff val="-4706"/>
                <a:alphaOff val="0"/>
                <a:shade val="15000"/>
                <a:satMod val="180000"/>
              </a:schemeClr>
            </a:gs>
            <a:gs pos="50000">
              <a:schemeClr val="accent3">
                <a:hueOff val="5812304"/>
                <a:satOff val="-18573"/>
                <a:lumOff val="-4706"/>
                <a:alphaOff val="0"/>
                <a:shade val="45000"/>
                <a:satMod val="170000"/>
              </a:schemeClr>
            </a:gs>
            <a:gs pos="70000">
              <a:schemeClr val="accent3">
                <a:hueOff val="5812304"/>
                <a:satOff val="-18573"/>
                <a:lumOff val="-4706"/>
                <a:alphaOff val="0"/>
                <a:tint val="99000"/>
                <a:shade val="65000"/>
                <a:satMod val="155000"/>
              </a:schemeClr>
            </a:gs>
            <a:gs pos="100000">
              <a:schemeClr val="accent3">
                <a:hueOff val="5812304"/>
                <a:satOff val="-18573"/>
                <a:lumOff val="-4706"/>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3">
              <a:hueOff val="5812304"/>
              <a:satOff val="-18573"/>
              <a:lumOff val="-4706"/>
              <a:alphaOff val="0"/>
              <a:satMod val="300000"/>
            </a:schemeClr>
          </a:contourClr>
        </a:sp3d>
      </dsp:spPr>
      <dsp:style>
        <a:lnRef idx="0">
          <a:scrgbClr r="0" g="0" b="0"/>
        </a:lnRef>
        <a:fillRef idx="3">
          <a:scrgbClr r="0" g="0" b="0"/>
        </a:fillRef>
        <a:effectRef idx="3">
          <a:scrgbClr r="0" g="0" b="0"/>
        </a:effectRef>
        <a:fontRef idx="minor">
          <a:schemeClr val="lt1"/>
        </a:fontRef>
      </dsp:style>
    </dsp:sp>
    <dsp:sp modelId="{A851CE11-B3E2-4DE8-8571-4751E13F6B69}">
      <dsp:nvSpPr>
        <dsp:cNvPr id="0" name=""/>
        <dsp:cNvSpPr/>
      </dsp:nvSpPr>
      <dsp:spPr>
        <a:xfrm>
          <a:off x="1615636" y="2116836"/>
          <a:ext cx="1119113" cy="11191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Advocacy</a:t>
          </a:r>
          <a:endParaRPr lang="en-US" sz="1600" kern="1200" dirty="0"/>
        </a:p>
      </dsp:txBody>
      <dsp:txXfrm>
        <a:off x="1615636" y="2116836"/>
        <a:ext cx="1119113" cy="1119113"/>
      </dsp:txXfrm>
    </dsp:sp>
    <dsp:sp modelId="{3DF5D7E6-7DE2-42D4-A64C-A760C350EEF7}">
      <dsp:nvSpPr>
        <dsp:cNvPr id="0" name=""/>
        <dsp:cNvSpPr/>
      </dsp:nvSpPr>
      <dsp:spPr>
        <a:xfrm>
          <a:off x="1847601" y="1346"/>
          <a:ext cx="4198725" cy="4198725"/>
        </a:xfrm>
        <a:prstGeom prst="circularArrow">
          <a:avLst>
            <a:gd name="adj1" fmla="val 5197"/>
            <a:gd name="adj2" fmla="val 335716"/>
            <a:gd name="adj3" fmla="val 12298747"/>
            <a:gd name="adj4" fmla="val 10770241"/>
            <a:gd name="adj5" fmla="val 6064"/>
          </a:avLst>
        </a:prstGeom>
        <a:gradFill rotWithShape="0">
          <a:gsLst>
            <a:gs pos="0">
              <a:schemeClr val="accent3">
                <a:hueOff val="8718455"/>
                <a:satOff val="-27859"/>
                <a:lumOff val="-7059"/>
                <a:alphaOff val="0"/>
                <a:shade val="15000"/>
                <a:satMod val="180000"/>
              </a:schemeClr>
            </a:gs>
            <a:gs pos="50000">
              <a:schemeClr val="accent3">
                <a:hueOff val="8718455"/>
                <a:satOff val="-27859"/>
                <a:lumOff val="-7059"/>
                <a:alphaOff val="0"/>
                <a:shade val="45000"/>
                <a:satMod val="170000"/>
              </a:schemeClr>
            </a:gs>
            <a:gs pos="70000">
              <a:schemeClr val="accent3">
                <a:hueOff val="8718455"/>
                <a:satOff val="-27859"/>
                <a:lumOff val="-7059"/>
                <a:alphaOff val="0"/>
                <a:tint val="99000"/>
                <a:shade val="65000"/>
                <a:satMod val="155000"/>
              </a:schemeClr>
            </a:gs>
            <a:gs pos="100000">
              <a:schemeClr val="accent3">
                <a:hueOff val="8718455"/>
                <a:satOff val="-27859"/>
                <a:lumOff val="-7059"/>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3">
              <a:hueOff val="8718455"/>
              <a:satOff val="-27859"/>
              <a:lumOff val="-7059"/>
              <a:alphaOff val="0"/>
              <a:satMod val="300000"/>
            </a:schemeClr>
          </a:contourClr>
        </a:sp3d>
      </dsp:spPr>
      <dsp:style>
        <a:lnRef idx="0">
          <a:scrgbClr r="0" g="0" b="0"/>
        </a:lnRef>
        <a:fillRef idx="3">
          <a:scrgbClr r="0" g="0" b="0"/>
        </a:fillRef>
        <a:effectRef idx="3">
          <a:scrgbClr r="0" g="0" b="0"/>
        </a:effectRef>
        <a:fontRef idx="minor">
          <a:schemeClr val="lt1"/>
        </a:fontRef>
      </dsp:style>
    </dsp:sp>
    <dsp:sp modelId="{FC49DF37-3847-4DE1-8786-F6FE39156B3C}">
      <dsp:nvSpPr>
        <dsp:cNvPr id="0" name=""/>
        <dsp:cNvSpPr/>
      </dsp:nvSpPr>
      <dsp:spPr>
        <a:xfrm>
          <a:off x="1676399" y="33994"/>
          <a:ext cx="2351099" cy="11191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Support to implementation</a:t>
          </a:r>
          <a:endParaRPr lang="en-US" sz="1600" kern="1200" dirty="0"/>
        </a:p>
      </dsp:txBody>
      <dsp:txXfrm>
        <a:off x="1676399" y="33994"/>
        <a:ext cx="2351099" cy="1119113"/>
      </dsp:txXfrm>
    </dsp:sp>
    <dsp:sp modelId="{A931E233-D8D5-4B75-B8A0-43C85B528563}">
      <dsp:nvSpPr>
        <dsp:cNvPr id="0" name=""/>
        <dsp:cNvSpPr/>
      </dsp:nvSpPr>
      <dsp:spPr>
        <a:xfrm>
          <a:off x="1847601" y="1346"/>
          <a:ext cx="4198725" cy="4198725"/>
        </a:xfrm>
        <a:prstGeom prst="circularArrow">
          <a:avLst>
            <a:gd name="adj1" fmla="val 5197"/>
            <a:gd name="adj2" fmla="val 335716"/>
            <a:gd name="adj3" fmla="val 16535117"/>
            <a:gd name="adj4" fmla="val 16348660"/>
            <a:gd name="adj5" fmla="val 6064"/>
          </a:avLst>
        </a:prstGeom>
        <a:gradFill rotWithShape="0">
          <a:gsLst>
            <a:gs pos="0">
              <a:schemeClr val="accent3">
                <a:hueOff val="11624607"/>
                <a:satOff val="-37145"/>
                <a:lumOff val="-9412"/>
                <a:alphaOff val="0"/>
                <a:shade val="15000"/>
                <a:satMod val="180000"/>
              </a:schemeClr>
            </a:gs>
            <a:gs pos="50000">
              <a:schemeClr val="accent3">
                <a:hueOff val="11624607"/>
                <a:satOff val="-37145"/>
                <a:lumOff val="-9412"/>
                <a:alphaOff val="0"/>
                <a:shade val="45000"/>
                <a:satMod val="170000"/>
              </a:schemeClr>
            </a:gs>
            <a:gs pos="70000">
              <a:schemeClr val="accent3">
                <a:hueOff val="11624607"/>
                <a:satOff val="-37145"/>
                <a:lumOff val="-9412"/>
                <a:alphaOff val="0"/>
                <a:tint val="99000"/>
                <a:shade val="65000"/>
                <a:satMod val="155000"/>
              </a:schemeClr>
            </a:gs>
            <a:gs pos="100000">
              <a:schemeClr val="accent3">
                <a:hueOff val="11624607"/>
                <a:satOff val="-37145"/>
                <a:lumOff val="-9412"/>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a:rot lat="1200000" lon="1200000" rev="0"/>
          </a:camera>
          <a:lightRig rig="glow" dir="t">
            <a:rot lat="0" lon="0" rev="6360000"/>
          </a:lightRig>
        </a:scene3d>
        <a:sp3d contourW="1000" prstMaterial="flat">
          <a:bevelT w="95250" h="101600"/>
          <a:contourClr>
            <a:schemeClr val="accent3">
              <a:hueOff val="11624607"/>
              <a:satOff val="-37145"/>
              <a:lumOff val="-9412"/>
              <a:alphaOff val="0"/>
              <a:satMod val="300000"/>
            </a:schemeClr>
          </a:contourClr>
        </a:sp3d>
      </dsp:spPr>
      <dsp:style>
        <a:lnRef idx="0">
          <a:scrgbClr r="0" g="0" b="0"/>
        </a:lnRef>
        <a:fillRef idx="3">
          <a:scrgbClr r="0" g="0" b="0"/>
        </a:fillRef>
        <a:effectRef idx="3">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16044B-FD3A-4C28-AD3A-C5F311F48383}" type="datetimeFigureOut">
              <a:rPr lang="en-US" smtClean="0"/>
              <a:pPr/>
              <a:t>1/28/2013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C3DC5B-AF8B-4876-AF86-411F83108090}" type="slidenum">
              <a:rPr lang="en-US" smtClean="0"/>
              <a:pPr/>
              <a:t>‹#›</a:t>
            </a:fld>
            <a:endParaRPr lang="en-US"/>
          </a:p>
        </p:txBody>
      </p:sp>
    </p:spTree>
    <p:extLst>
      <p:ext uri="{BB962C8B-B14F-4D97-AF65-F5344CB8AC3E}">
        <p14:creationId xmlns:p14="http://schemas.microsoft.com/office/powerpoint/2010/main" val="1567642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4C3DC5B-AF8B-4876-AF86-411F83108090}"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4C3DC5B-AF8B-4876-AF86-411F83108090}" type="slidenum">
              <a:rPr lang="en-US" smtClean="0"/>
              <a:pPr/>
              <a:t>2</a:t>
            </a:fld>
            <a:endParaRPr lang="en-US"/>
          </a:p>
        </p:txBody>
      </p:sp>
    </p:spTree>
    <p:extLst>
      <p:ext uri="{BB962C8B-B14F-4D97-AF65-F5344CB8AC3E}">
        <p14:creationId xmlns:p14="http://schemas.microsoft.com/office/powerpoint/2010/main" val="1532226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AIR Review in 21 countries Benin, Burkina Faso, Burundi, Cameroon, Central African Republic, Cote d’Ivoire, DR Congo, Ethiopia, Gambia, Guinea, Kenya, Lesotho, Malawi, Mali, Rwanda, Senegal, Swaziland, Tanzania, Uganda, Zambia, and Zimbabwe.</a:t>
            </a:r>
          </a:p>
          <a:p>
            <a:r>
              <a:rPr lang="en-US" dirty="0" smtClean="0"/>
              <a:t>The findings were that: 1. Countries agree to political involvement in PRTSR process, good preparatory work, and dynamism in the process management. 2. The PRTSR methodology is well understood, it is participatory and inclusive 3. The PRTSR enables proper definition of transport needs of socio-economic sectors, vulnerable groups and deals with cross-cutting issues. 4. The PRTSR has given more visibility to the transport sector. 5. The success of the PRTSR depends on the capacity of the National Coordinator. 6. The political commitment of the highest authority in charge of transport and higher is critical.  7. The establishment of a technical committee to supplement the Steering Committee is beneficial</a:t>
            </a:r>
            <a:endParaRPr lang="en-US" dirty="0"/>
          </a:p>
        </p:txBody>
      </p:sp>
      <p:sp>
        <p:nvSpPr>
          <p:cNvPr id="4" name="Slide Number Placeholder 3"/>
          <p:cNvSpPr>
            <a:spLocks noGrp="1"/>
          </p:cNvSpPr>
          <p:nvPr>
            <p:ph type="sldNum" sz="quarter" idx="10"/>
          </p:nvPr>
        </p:nvSpPr>
        <p:spPr/>
        <p:txBody>
          <a:bodyPr/>
          <a:lstStyle/>
          <a:p>
            <a:fld id="{E4C3DC5B-AF8B-4876-AF86-411F83108090}" type="slidenum">
              <a:rPr lang="en-US" smtClean="0"/>
              <a:pPr/>
              <a:t>7</a:t>
            </a:fld>
            <a:endParaRPr lang="en-US"/>
          </a:p>
        </p:txBody>
      </p:sp>
    </p:spTree>
    <p:extLst>
      <p:ext uri="{BB962C8B-B14F-4D97-AF65-F5344CB8AC3E}">
        <p14:creationId xmlns:p14="http://schemas.microsoft.com/office/powerpoint/2010/main" val="1494868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Policies and strategies: partnership with IFRTD, AFCAP, countries, rural transport experts</a:t>
            </a:r>
          </a:p>
          <a:p>
            <a:r>
              <a:rPr lang="en-US" dirty="0" smtClean="0"/>
              <a:t>Use </a:t>
            </a:r>
            <a:r>
              <a:rPr lang="en-US" b="0" i="0" dirty="0" smtClean="0"/>
              <a:t>of SSATP documents: </a:t>
            </a:r>
            <a:r>
              <a:rPr lang="en-US" sz="1200" b="0" i="0" u="none" strike="noStrike" kern="1200" baseline="0" dirty="0" smtClean="0">
                <a:solidFill>
                  <a:schemeClr val="tx1"/>
                </a:solidFill>
                <a:latin typeface="+mn-lt"/>
                <a:ea typeface="+mn-ea"/>
                <a:cs typeface="+mn-cs"/>
              </a:rPr>
              <a:t>Rural Transport: Improving its contribution to Rural Growth and Poverty Reduction and Rural Transport Training Materials</a:t>
            </a:r>
          </a:p>
          <a:p>
            <a:r>
              <a:rPr lang="en-US" sz="1200" b="0" i="0" u="none" strike="noStrike" kern="1200" baseline="0" dirty="0" smtClean="0">
                <a:solidFill>
                  <a:schemeClr val="tx1"/>
                </a:solidFill>
                <a:latin typeface="+mn-lt"/>
                <a:ea typeface="+mn-ea"/>
                <a:cs typeface="+mn-cs"/>
              </a:rPr>
              <a:t>Uganda we are really assisting them to formulate RT policy and strategies, which they do not have at all. We are timely because they are also in a process to develop a national Transport Policy.</a:t>
            </a:r>
          </a:p>
          <a:p>
            <a:r>
              <a:rPr lang="en-US" b="0" i="0" dirty="0" smtClean="0"/>
              <a:t>Lessons from the work on rural transport strategies will be disseminated</a:t>
            </a:r>
            <a:endParaRPr lang="en-US" b="0" i="0" dirty="0"/>
          </a:p>
        </p:txBody>
      </p:sp>
      <p:sp>
        <p:nvSpPr>
          <p:cNvPr id="4" name="Slide Number Placeholder 3"/>
          <p:cNvSpPr>
            <a:spLocks noGrp="1"/>
          </p:cNvSpPr>
          <p:nvPr>
            <p:ph type="sldNum" sz="quarter" idx="10"/>
          </p:nvPr>
        </p:nvSpPr>
        <p:spPr/>
        <p:txBody>
          <a:bodyPr/>
          <a:lstStyle/>
          <a:p>
            <a:fld id="{E4C3DC5B-AF8B-4876-AF86-411F83108090}" type="slidenum">
              <a:rPr lang="en-US" smtClean="0"/>
              <a:pPr/>
              <a:t>11</a:t>
            </a:fld>
            <a:endParaRPr lang="en-US"/>
          </a:p>
        </p:txBody>
      </p:sp>
    </p:spTree>
    <p:extLst>
      <p:ext uri="{BB962C8B-B14F-4D97-AF65-F5344CB8AC3E}">
        <p14:creationId xmlns:p14="http://schemas.microsoft.com/office/powerpoint/2010/main" val="39792651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C3DC5B-AF8B-4876-AF86-411F83108090}" type="slidenum">
              <a:rPr lang="en-US" smtClean="0"/>
              <a:pPr/>
              <a:t>12</a:t>
            </a:fld>
            <a:endParaRPr lang="en-US"/>
          </a:p>
        </p:txBody>
      </p:sp>
    </p:spTree>
    <p:extLst>
      <p:ext uri="{BB962C8B-B14F-4D97-AF65-F5344CB8AC3E}">
        <p14:creationId xmlns:p14="http://schemas.microsoft.com/office/powerpoint/2010/main" val="21887929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Railway concessions: Work on capacity building and effective business model improvements, rather than systematic or PPP approach.</a:t>
            </a:r>
            <a:endParaRPr lang="en-US" dirty="0"/>
          </a:p>
        </p:txBody>
      </p:sp>
      <p:sp>
        <p:nvSpPr>
          <p:cNvPr id="4" name="Slide Number Placeholder 3"/>
          <p:cNvSpPr>
            <a:spLocks noGrp="1"/>
          </p:cNvSpPr>
          <p:nvPr>
            <p:ph type="sldNum" sz="quarter" idx="10"/>
          </p:nvPr>
        </p:nvSpPr>
        <p:spPr/>
        <p:txBody>
          <a:bodyPr/>
          <a:lstStyle/>
          <a:p>
            <a:fld id="{E4C3DC5B-AF8B-4876-AF86-411F83108090}" type="slidenum">
              <a:rPr lang="en-US" smtClean="0"/>
              <a:pPr/>
              <a:t>13</a:t>
            </a:fld>
            <a:endParaRPr lang="en-US"/>
          </a:p>
        </p:txBody>
      </p:sp>
    </p:spTree>
    <p:extLst>
      <p:ext uri="{BB962C8B-B14F-4D97-AF65-F5344CB8AC3E}">
        <p14:creationId xmlns:p14="http://schemas.microsoft.com/office/powerpoint/2010/main" val="26099616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TSDMS: Use of existing guidelines</a:t>
            </a:r>
          </a:p>
          <a:p>
            <a:r>
              <a:rPr lang="en-US" dirty="0" smtClean="0"/>
              <a:t>Uganda and Zambia are moving toward implementation with funds from the World Bank</a:t>
            </a:r>
            <a:endParaRPr lang="en-US" dirty="0"/>
          </a:p>
        </p:txBody>
      </p:sp>
      <p:sp>
        <p:nvSpPr>
          <p:cNvPr id="4" name="Slide Number Placeholder 3"/>
          <p:cNvSpPr>
            <a:spLocks noGrp="1"/>
          </p:cNvSpPr>
          <p:nvPr>
            <p:ph type="sldNum" sz="quarter" idx="10"/>
          </p:nvPr>
        </p:nvSpPr>
        <p:spPr/>
        <p:txBody>
          <a:bodyPr/>
          <a:lstStyle/>
          <a:p>
            <a:fld id="{E4C3DC5B-AF8B-4876-AF86-411F83108090}" type="slidenum">
              <a:rPr lang="en-US" smtClean="0"/>
              <a:pPr/>
              <a:t>20</a:t>
            </a:fld>
            <a:endParaRPr lang="en-US"/>
          </a:p>
        </p:txBody>
      </p:sp>
    </p:spTree>
    <p:extLst>
      <p:ext uri="{BB962C8B-B14F-4D97-AF65-F5344CB8AC3E}">
        <p14:creationId xmlns:p14="http://schemas.microsoft.com/office/powerpoint/2010/main" val="12490624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29ADE0F-64E8-49A4-BB2E-8C5AE67E872A}" type="datetimeFigureOut">
              <a:rPr lang="en-US" smtClean="0"/>
              <a:pPr/>
              <a:t>1/28/2013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E83136D-5B6F-4322-9357-1069E12382C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9ADE0F-64E8-49A4-BB2E-8C5AE67E872A}" type="datetimeFigureOut">
              <a:rPr lang="en-US" smtClean="0"/>
              <a:pPr/>
              <a:t>1/28/2013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E83136D-5B6F-4322-9357-1069E12382C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9ADE0F-64E8-49A4-BB2E-8C5AE67E872A}" type="datetimeFigureOut">
              <a:rPr lang="en-US" smtClean="0"/>
              <a:pPr/>
              <a:t>1/28/2013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E83136D-5B6F-4322-9357-1069E12382C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9ADE0F-64E8-49A4-BB2E-8C5AE67E872A}" type="datetimeFigureOut">
              <a:rPr lang="en-US" smtClean="0"/>
              <a:pPr/>
              <a:t>1/28/2013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E83136D-5B6F-4322-9357-1069E12382C7}"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29ADE0F-64E8-49A4-BB2E-8C5AE67E872A}" type="datetimeFigureOut">
              <a:rPr lang="en-US" smtClean="0"/>
              <a:pPr/>
              <a:t>1/28/2013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E83136D-5B6F-4322-9357-1069E12382C7}"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29ADE0F-64E8-49A4-BB2E-8C5AE67E872A}" type="datetimeFigureOut">
              <a:rPr lang="en-US" smtClean="0"/>
              <a:pPr/>
              <a:t>1/28/2013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E83136D-5B6F-4322-9357-1069E12382C7}"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29ADE0F-64E8-49A4-BB2E-8C5AE67E872A}" type="datetimeFigureOut">
              <a:rPr lang="en-US" smtClean="0"/>
              <a:pPr/>
              <a:t>1/28/2013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E83136D-5B6F-4322-9357-1069E12382C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29ADE0F-64E8-49A4-BB2E-8C5AE67E872A}" type="datetimeFigureOut">
              <a:rPr lang="en-US" smtClean="0"/>
              <a:pPr/>
              <a:t>1/28/2013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E83136D-5B6F-4322-9357-1069E12382C7}"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29ADE0F-64E8-49A4-BB2E-8C5AE67E872A}" type="datetimeFigureOut">
              <a:rPr lang="en-US" smtClean="0"/>
              <a:pPr/>
              <a:t>1/28/2013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E83136D-5B6F-4322-9357-1069E12382C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29ADE0F-64E8-49A4-BB2E-8C5AE67E872A}" type="datetimeFigureOut">
              <a:rPr lang="en-US" smtClean="0"/>
              <a:pPr/>
              <a:t>1/28/2013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E83136D-5B6F-4322-9357-1069E12382C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29ADE0F-64E8-49A4-BB2E-8C5AE67E872A}" type="datetimeFigureOut">
              <a:rPr lang="en-US" smtClean="0"/>
              <a:pPr/>
              <a:t>1/28/2013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E83136D-5B6F-4322-9357-1069E12382C7}"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29ADE0F-64E8-49A4-BB2E-8C5AE67E872A}" type="datetimeFigureOut">
              <a:rPr lang="en-US" smtClean="0"/>
              <a:pPr/>
              <a:t>1/28/2013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E83136D-5B6F-4322-9357-1069E12382C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 </a:t>
            </a:r>
            <a:endParaRPr lang="en-US" dirty="0"/>
          </a:p>
        </p:txBody>
      </p:sp>
      <p:sp>
        <p:nvSpPr>
          <p:cNvPr id="3" name="Subtitle 2"/>
          <p:cNvSpPr>
            <a:spLocks noGrp="1"/>
          </p:cNvSpPr>
          <p:nvPr>
            <p:ph type="subTitle" idx="1"/>
          </p:nvPr>
        </p:nvSpPr>
        <p:spPr>
          <a:xfrm>
            <a:off x="762000" y="5257800"/>
            <a:ext cx="7772400" cy="1295400"/>
          </a:xfrm>
        </p:spPr>
        <p:txBody>
          <a:bodyPr>
            <a:normAutofit fontScale="92500" lnSpcReduction="10000"/>
          </a:bodyPr>
          <a:lstStyle/>
          <a:p>
            <a:endParaRPr lang="en-US" dirty="0" smtClean="0">
              <a:solidFill>
                <a:schemeClr val="bg1"/>
              </a:solidFill>
            </a:endParaRPr>
          </a:p>
          <a:p>
            <a:r>
              <a:rPr lang="en-US" dirty="0" smtClean="0">
                <a:solidFill>
                  <a:schemeClr val="bg1"/>
                </a:solidFill>
              </a:rPr>
              <a:t>Jean-Noel </a:t>
            </a:r>
            <a:r>
              <a:rPr lang="en-US" dirty="0" err="1" smtClean="0">
                <a:solidFill>
                  <a:schemeClr val="bg1"/>
                </a:solidFill>
              </a:rPr>
              <a:t>Guillossou</a:t>
            </a:r>
            <a:endParaRPr lang="en-US" dirty="0" smtClean="0">
              <a:solidFill>
                <a:schemeClr val="bg1"/>
              </a:solidFill>
            </a:endParaRPr>
          </a:p>
          <a:p>
            <a:r>
              <a:rPr lang="en-US" dirty="0" smtClean="0">
                <a:solidFill>
                  <a:schemeClr val="bg1"/>
                </a:solidFill>
              </a:rPr>
              <a:t>Program Manager, SSATP</a:t>
            </a:r>
          </a:p>
        </p:txBody>
      </p:sp>
      <p:sp>
        <p:nvSpPr>
          <p:cNvPr id="4" name="Subtitle 2"/>
          <p:cNvSpPr txBox="1">
            <a:spLocks/>
          </p:cNvSpPr>
          <p:nvPr/>
        </p:nvSpPr>
        <p:spPr>
          <a:xfrm>
            <a:off x="1524000" y="3505200"/>
            <a:ext cx="6400800" cy="17526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sng" strike="noStrike" kern="1200" cap="small" spc="0" normalizeH="0" noProof="0" dirty="0" smtClean="0">
              <a:ln>
                <a:noFill/>
              </a:ln>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sng" strike="noStrike" kern="1200" spc="0" normalizeH="0" noProof="0" dirty="0" smtClean="0">
                <a:ln>
                  <a:noFill/>
                </a:ln>
                <a:effectLst/>
                <a:uLnTx/>
                <a:uFillTx/>
                <a:latin typeface="Arial" pitchFamily="34" charset="0"/>
                <a:cs typeface="Arial" pitchFamily="34" charset="0"/>
              </a:rPr>
              <a:t>SSATP Progress Report</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sng" strike="noStrike" kern="1200" spc="0" normalizeH="0" noProof="0" dirty="0" smtClean="0">
                <a:ln>
                  <a:noFill/>
                </a:ln>
                <a:effectLst/>
                <a:uLnTx/>
                <a:uFillTx/>
                <a:latin typeface="Arial" pitchFamily="34" charset="0"/>
                <a:cs typeface="Arial" pitchFamily="34" charset="0"/>
              </a:rPr>
              <a:t>Annual Meeting, December 2012</a:t>
            </a:r>
            <a:endParaRPr kumimoji="0" lang="en-US" sz="3200" b="0" i="0" u="sng" strike="noStrike" kern="1200" spc="0" normalizeH="0" noProof="0" dirty="0">
              <a:ln>
                <a:noFill/>
              </a:ln>
              <a:effectLst/>
              <a:uLnTx/>
              <a:uFillTx/>
              <a:latin typeface="Arial" pitchFamily="34" charset="0"/>
              <a:cs typeface="Arial" pitchFamily="34" charset="0"/>
            </a:endParaRPr>
          </a:p>
        </p:txBody>
      </p:sp>
      <p:pic>
        <p:nvPicPr>
          <p:cNvPr id="5" name="Content Placeholder 3" descr="SSATP-Logo_onBlack.jpg"/>
          <p:cNvPicPr>
            <a:picLocks noChangeAspect="1"/>
          </p:cNvPicPr>
          <p:nvPr/>
        </p:nvPicPr>
        <p:blipFill>
          <a:blip r:embed="rId3" cstate="print"/>
          <a:stretch>
            <a:fillRect/>
          </a:stretch>
        </p:blipFill>
        <p:spPr>
          <a:xfrm>
            <a:off x="457200" y="457200"/>
            <a:ext cx="8305800" cy="303770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r>
              <a:rPr lang="en-US" dirty="0" smtClean="0"/>
              <a:t>Theme 1: Road Safety</a:t>
            </a:r>
            <a:endParaRPr lang="en-US" dirty="0"/>
          </a:p>
        </p:txBody>
      </p:sp>
      <p:graphicFrame>
        <p:nvGraphicFramePr>
          <p:cNvPr id="5" name="Content Placeholder 5"/>
          <p:cNvGraphicFramePr>
            <a:graphicFrameLocks/>
          </p:cNvGraphicFramePr>
          <p:nvPr>
            <p:extLst>
              <p:ext uri="{D42A27DB-BD31-4B8C-83A1-F6EECF244321}">
                <p14:modId xmlns:p14="http://schemas.microsoft.com/office/powerpoint/2010/main" val="3501920854"/>
              </p:ext>
            </p:extLst>
          </p:nvPr>
        </p:nvGraphicFramePr>
        <p:xfrm>
          <a:off x="457200" y="1481138"/>
          <a:ext cx="8229600" cy="4124960"/>
        </p:xfrm>
        <a:graphic>
          <a:graphicData uri="http://schemas.openxmlformats.org/drawingml/2006/table">
            <a:tbl>
              <a:tblPr firstRow="1" bandRow="1">
                <a:tableStyleId>{5C22544A-7EE6-4342-B048-85BDC9FD1C3A}</a:tableStyleId>
              </a:tblPr>
              <a:tblGrid>
                <a:gridCol w="1981200"/>
                <a:gridCol w="6248400"/>
              </a:tblGrid>
              <a:tr h="370840">
                <a:tc>
                  <a:txBody>
                    <a:bodyPr/>
                    <a:lstStyle/>
                    <a:p>
                      <a:endParaRPr lang="en-US" dirty="0"/>
                    </a:p>
                  </a:txBody>
                  <a:tcPr/>
                </a:tc>
                <a:tc>
                  <a:txBody>
                    <a:bodyPr/>
                    <a:lstStyle/>
                    <a:p>
                      <a:r>
                        <a:rPr lang="en-US" dirty="0" smtClean="0"/>
                        <a:t>Road safety strategies and policies</a:t>
                      </a:r>
                      <a:endParaRPr lang="en-US" dirty="0"/>
                    </a:p>
                  </a:txBody>
                  <a:tcPr/>
                </a:tc>
              </a:tr>
              <a:tr h="370840">
                <a:tc>
                  <a:txBody>
                    <a:bodyPr/>
                    <a:lstStyle/>
                    <a:p>
                      <a:r>
                        <a:rPr lang="en-US" dirty="0" smtClean="0"/>
                        <a:t>Knowledge creation</a:t>
                      </a:r>
                      <a:endParaRPr lang="en-US" dirty="0"/>
                    </a:p>
                  </a:txBody>
                  <a:tcPr/>
                </a:tc>
                <a:tc>
                  <a:txBody>
                    <a:bodyPr/>
                    <a:lstStyle/>
                    <a:p>
                      <a:endParaRPr lang="en-US" dirty="0"/>
                    </a:p>
                  </a:txBody>
                  <a:tcPr/>
                </a:tc>
              </a:tr>
              <a:tr h="370840">
                <a:tc>
                  <a:txBody>
                    <a:bodyPr/>
                    <a:lstStyle/>
                    <a:p>
                      <a:r>
                        <a:rPr lang="en-US" dirty="0" smtClean="0"/>
                        <a:t>Knowledge</a:t>
                      </a:r>
                      <a:r>
                        <a:rPr lang="en-US" baseline="0" dirty="0" smtClean="0"/>
                        <a:t> dissemination</a:t>
                      </a:r>
                      <a:endParaRPr lang="en-US" dirty="0"/>
                    </a:p>
                  </a:txBody>
                  <a:tcPr/>
                </a:tc>
                <a:tc>
                  <a:txBody>
                    <a:bodyPr/>
                    <a:lstStyle/>
                    <a:p>
                      <a:endParaRPr lang="en-US" dirty="0"/>
                    </a:p>
                  </a:txBody>
                  <a:tcPr/>
                </a:tc>
              </a:tr>
              <a:tr h="370840">
                <a:tc>
                  <a:txBody>
                    <a:bodyPr/>
                    <a:lstStyle/>
                    <a:p>
                      <a:r>
                        <a:rPr lang="en-US" dirty="0" smtClean="0"/>
                        <a:t>Knowledge application</a:t>
                      </a:r>
                      <a:endParaRPr lang="en-US" dirty="0"/>
                    </a:p>
                  </a:txBody>
                  <a:tcPr/>
                </a:tc>
                <a:tc>
                  <a:txBody>
                    <a:bodyPr/>
                    <a:lstStyle/>
                    <a:p>
                      <a:r>
                        <a:rPr lang="en-US" dirty="0" smtClean="0"/>
                        <a:t>Review of status of road safety strategies, institutional capacity, and financing arrangements for road safety and advisory services on the drafting of new strategies (in the case of Cameroon) and in the review of existing ones (Zambia, Ethiopia)</a:t>
                      </a:r>
                      <a:endParaRPr lang="en-US" dirty="0"/>
                    </a:p>
                  </a:txBody>
                  <a:tcPr/>
                </a:tc>
              </a:tr>
              <a:tr h="370840">
                <a:tc>
                  <a:txBody>
                    <a:bodyPr/>
                    <a:lstStyle/>
                    <a:p>
                      <a:r>
                        <a:rPr lang="en-US" dirty="0" smtClean="0"/>
                        <a:t>Advocacy</a:t>
                      </a:r>
                      <a:endParaRPr lang="en-US" dirty="0"/>
                    </a:p>
                  </a:txBody>
                  <a:tcPr/>
                </a:tc>
                <a:tc>
                  <a:txBody>
                    <a:bodyPr/>
                    <a:lstStyle/>
                    <a:p>
                      <a:r>
                        <a:rPr lang="en-US" dirty="0" smtClean="0"/>
                        <a:t>Towards more effective road safety lead agencies</a:t>
                      </a:r>
                      <a:endParaRPr lang="en-US" dirty="0"/>
                    </a:p>
                  </a:txBody>
                  <a:tcPr/>
                </a:tc>
              </a:tr>
              <a:tr h="370840">
                <a:tc>
                  <a:txBody>
                    <a:bodyPr/>
                    <a:lstStyle/>
                    <a:p>
                      <a:r>
                        <a:rPr lang="en-US" dirty="0" smtClean="0"/>
                        <a:t>Support</a:t>
                      </a:r>
                      <a:r>
                        <a:rPr lang="en-US" baseline="0" dirty="0" smtClean="0"/>
                        <a:t> to implementation</a:t>
                      </a:r>
                      <a:endParaRPr lang="en-US" dirty="0"/>
                    </a:p>
                  </a:txBody>
                  <a:tcPr/>
                </a:tc>
                <a:tc>
                  <a:txBody>
                    <a:bodyPr/>
                    <a:lstStyle/>
                    <a:p>
                      <a:r>
                        <a:rPr lang="en-US" dirty="0" smtClean="0"/>
                        <a:t>World Bank project in Zambia</a:t>
                      </a:r>
                      <a:endParaRPr lang="en-US" dirty="0"/>
                    </a:p>
                  </a:txBody>
                  <a:tcPr/>
                </a:tc>
              </a:tr>
            </a:tbl>
          </a:graphicData>
        </a:graphic>
      </p:graphicFrame>
    </p:spTree>
    <p:extLst>
      <p:ext uri="{BB962C8B-B14F-4D97-AF65-F5344CB8AC3E}">
        <p14:creationId xmlns:p14="http://schemas.microsoft.com/office/powerpoint/2010/main" val="3744089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68176150"/>
              </p:ext>
            </p:extLst>
          </p:nvPr>
        </p:nvGraphicFramePr>
        <p:xfrm>
          <a:off x="457200" y="1481138"/>
          <a:ext cx="8229600" cy="4942840"/>
        </p:xfrm>
        <a:graphic>
          <a:graphicData uri="http://schemas.openxmlformats.org/drawingml/2006/table">
            <a:tbl>
              <a:tblPr firstRow="1" bandRow="1">
                <a:tableStyleId>{5C22544A-7EE6-4342-B048-85BDC9FD1C3A}</a:tableStyleId>
              </a:tblPr>
              <a:tblGrid>
                <a:gridCol w="1981200"/>
                <a:gridCol w="3429000"/>
                <a:gridCol w="2819400"/>
              </a:tblGrid>
              <a:tr h="370840">
                <a:tc>
                  <a:txBody>
                    <a:bodyPr/>
                    <a:lstStyle/>
                    <a:p>
                      <a:endParaRPr lang="en-US" dirty="0"/>
                    </a:p>
                  </a:txBody>
                  <a:tcPr/>
                </a:tc>
                <a:tc>
                  <a:txBody>
                    <a:bodyPr/>
                    <a:lstStyle/>
                    <a:p>
                      <a:r>
                        <a:rPr lang="en-US" dirty="0" smtClean="0"/>
                        <a:t>Good Policies and Practices</a:t>
                      </a:r>
                      <a:endParaRPr lang="en-US" dirty="0"/>
                    </a:p>
                  </a:txBody>
                  <a:tcPr/>
                </a:tc>
                <a:tc>
                  <a:txBody>
                    <a:bodyPr/>
                    <a:lstStyle/>
                    <a:p>
                      <a:r>
                        <a:rPr lang="en-US" dirty="0" smtClean="0"/>
                        <a:t>RT strategies</a:t>
                      </a:r>
                      <a:endParaRPr lang="en-US" dirty="0"/>
                    </a:p>
                  </a:txBody>
                  <a:tcPr/>
                </a:tc>
              </a:tr>
              <a:tr h="370840">
                <a:tc>
                  <a:txBody>
                    <a:bodyPr/>
                    <a:lstStyle/>
                    <a:p>
                      <a:r>
                        <a:rPr lang="en-US" dirty="0" smtClean="0"/>
                        <a:t>Knowledge creation</a:t>
                      </a:r>
                      <a:endParaRPr lang="en-US" dirty="0"/>
                    </a:p>
                  </a:txBody>
                  <a:tcPr/>
                </a:tc>
                <a:tc>
                  <a:txBody>
                    <a:bodyPr/>
                    <a:lstStyle/>
                    <a:p>
                      <a:r>
                        <a:rPr lang="en-US" dirty="0" smtClean="0"/>
                        <a:t>Knowledge gaps</a:t>
                      </a:r>
                    </a:p>
                  </a:txBody>
                  <a:tcPr/>
                </a:tc>
                <a:tc>
                  <a:txBody>
                    <a:bodyPr/>
                    <a:lstStyle/>
                    <a:p>
                      <a:endParaRPr lang="en-US" dirty="0"/>
                    </a:p>
                  </a:txBody>
                  <a:tcPr/>
                </a:tc>
              </a:tr>
              <a:tr h="370840">
                <a:tc>
                  <a:txBody>
                    <a:bodyPr/>
                    <a:lstStyle/>
                    <a:p>
                      <a:r>
                        <a:rPr lang="en-US" dirty="0" smtClean="0"/>
                        <a:t>Knowledge</a:t>
                      </a:r>
                      <a:r>
                        <a:rPr lang="en-US" baseline="0" dirty="0" smtClean="0"/>
                        <a:t> dissemination</a:t>
                      </a:r>
                      <a:endParaRPr lang="en-US" dirty="0"/>
                    </a:p>
                  </a:txBody>
                  <a:tcPr/>
                </a:tc>
                <a:tc>
                  <a:txBody>
                    <a:bodyPr/>
                    <a:lstStyle/>
                    <a:p>
                      <a:r>
                        <a:rPr lang="en-US" dirty="0" smtClean="0"/>
                        <a:t>Knowledge gaps</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tx1"/>
                          </a:solidFill>
                          <a:latin typeface="+mn-lt"/>
                          <a:ea typeface="+mn-ea"/>
                          <a:cs typeface="+mn-cs"/>
                        </a:rPr>
                        <a:t>Rural Transport Training Materials</a:t>
                      </a:r>
                      <a:endParaRPr lang="en-US" dirty="0"/>
                    </a:p>
                  </a:txBody>
                  <a:tcPr/>
                </a:tc>
                <a:tc>
                  <a:txBody>
                    <a:bodyPr/>
                    <a:lstStyle/>
                    <a:p>
                      <a:r>
                        <a:rPr lang="en-US" sz="1800" b="0" i="0" u="none" strike="noStrike" kern="1200" baseline="0" dirty="0" smtClean="0">
                          <a:solidFill>
                            <a:schemeClr val="tx1"/>
                          </a:solidFill>
                          <a:latin typeface="+mn-lt"/>
                          <a:ea typeface="+mn-ea"/>
                          <a:cs typeface="+mn-cs"/>
                        </a:rPr>
                        <a:t>RT contribution to Cohesion, Rural Growth and Poverty Reduction </a:t>
                      </a:r>
                      <a:endParaRPr lang="en-US" dirty="0"/>
                    </a:p>
                  </a:txBody>
                  <a:tcPr/>
                </a:tc>
              </a:tr>
              <a:tr h="370840">
                <a:tc>
                  <a:txBody>
                    <a:bodyPr/>
                    <a:lstStyle/>
                    <a:p>
                      <a:r>
                        <a:rPr lang="en-US" dirty="0" smtClean="0"/>
                        <a:t>Knowledge application</a:t>
                      </a:r>
                      <a:endParaRPr lang="en-US" dirty="0"/>
                    </a:p>
                  </a:txBody>
                  <a:tcPr/>
                </a:tc>
                <a:tc>
                  <a:txBody>
                    <a:bodyPr/>
                    <a:lstStyle/>
                    <a:p>
                      <a:r>
                        <a:rPr lang="en-US" dirty="0" smtClean="0"/>
                        <a:t>4 priority areas:</a:t>
                      </a:r>
                    </a:p>
                    <a:p>
                      <a:pPr marL="285750" indent="-285750">
                        <a:buFontTx/>
                        <a:buChar char="-"/>
                      </a:pPr>
                      <a:r>
                        <a:rPr lang="en-US" dirty="0" smtClean="0"/>
                        <a:t>Planning, prioritization</a:t>
                      </a:r>
                    </a:p>
                    <a:p>
                      <a:pPr marL="285750" indent="-285750">
                        <a:buFontTx/>
                        <a:buChar char="-"/>
                      </a:pPr>
                      <a:r>
                        <a:rPr lang="en-US" dirty="0" smtClean="0"/>
                        <a:t>Monitoring and evaluation</a:t>
                      </a:r>
                    </a:p>
                    <a:p>
                      <a:pPr marL="285750" indent="-285750">
                        <a:buFontTx/>
                        <a:buChar char="-"/>
                      </a:pPr>
                      <a:r>
                        <a:rPr lang="en-US" dirty="0" smtClean="0"/>
                        <a:t>Maintenance</a:t>
                      </a:r>
                    </a:p>
                    <a:p>
                      <a:pPr marL="285750" indent="-285750">
                        <a:buFontTx/>
                        <a:buChar char="-"/>
                      </a:pPr>
                      <a:r>
                        <a:rPr lang="en-US" dirty="0" smtClean="0"/>
                        <a:t>Procurement</a:t>
                      </a:r>
                      <a:r>
                        <a:rPr lang="en-US" baseline="0" dirty="0" smtClean="0"/>
                        <a:t> of civil works</a:t>
                      </a:r>
                      <a:endParaRPr lang="en-US" dirty="0"/>
                    </a:p>
                  </a:txBody>
                  <a:tcPr/>
                </a:tc>
                <a:tc>
                  <a:txBody>
                    <a:bodyPr/>
                    <a:lstStyle/>
                    <a:p>
                      <a:r>
                        <a:rPr lang="en-US" dirty="0" smtClean="0"/>
                        <a:t>Rural transport strategies in Uganda and Nigeria</a:t>
                      </a:r>
                      <a:endParaRPr lang="en-US" dirty="0"/>
                    </a:p>
                  </a:txBody>
                  <a:tcPr/>
                </a:tc>
              </a:tr>
              <a:tr h="370840">
                <a:tc>
                  <a:txBody>
                    <a:bodyPr/>
                    <a:lstStyle/>
                    <a:p>
                      <a:r>
                        <a:rPr lang="en-US" dirty="0" smtClean="0"/>
                        <a:t>Advocacy</a:t>
                      </a:r>
                      <a:endParaRPr lang="en-US" dirty="0"/>
                    </a:p>
                  </a:txBody>
                  <a:tcPr/>
                </a:tc>
                <a:tc>
                  <a:txBody>
                    <a:bodyPr/>
                    <a:lstStyle/>
                    <a:p>
                      <a:r>
                        <a:rPr lang="en-US" dirty="0" smtClean="0"/>
                        <a:t>4 priority areas</a:t>
                      </a:r>
                      <a:endParaRPr lang="en-US" dirty="0"/>
                    </a:p>
                  </a:txBody>
                  <a:tcPr/>
                </a:tc>
                <a:tc>
                  <a:txBody>
                    <a:bodyPr/>
                    <a:lstStyle/>
                    <a:p>
                      <a:r>
                        <a:rPr lang="en-US" dirty="0" smtClean="0"/>
                        <a:t>Agreement on strategies and action plans</a:t>
                      </a:r>
                      <a:endParaRPr lang="en-US" dirty="0"/>
                    </a:p>
                  </a:txBody>
                  <a:tcPr/>
                </a:tc>
              </a:tr>
              <a:tr h="370840">
                <a:tc>
                  <a:txBody>
                    <a:bodyPr/>
                    <a:lstStyle/>
                    <a:p>
                      <a:r>
                        <a:rPr lang="en-US" dirty="0" smtClean="0"/>
                        <a:t>Support</a:t>
                      </a:r>
                      <a:r>
                        <a:rPr lang="en-US" baseline="0" dirty="0" smtClean="0"/>
                        <a:t> to implementation</a:t>
                      </a:r>
                      <a:endParaRPr lang="en-US" dirty="0"/>
                    </a:p>
                  </a:txBody>
                  <a:tcPr/>
                </a:tc>
                <a:tc>
                  <a:txBody>
                    <a:bodyPr/>
                    <a:lstStyle/>
                    <a:p>
                      <a:r>
                        <a:rPr lang="en-US" dirty="0" smtClean="0"/>
                        <a:t>Partnership sought</a:t>
                      </a:r>
                      <a:endParaRPr lang="en-US" dirty="0"/>
                    </a:p>
                  </a:txBody>
                  <a:tcPr/>
                </a:tc>
                <a:tc>
                  <a:txBody>
                    <a:bodyPr/>
                    <a:lstStyle/>
                    <a:p>
                      <a:r>
                        <a:rPr lang="en-US" dirty="0" smtClean="0"/>
                        <a:t>Countries, DPs</a:t>
                      </a:r>
                      <a:endParaRPr lang="en-US" dirty="0"/>
                    </a:p>
                  </a:txBody>
                  <a:tcPr/>
                </a:tc>
              </a:tr>
            </a:tbl>
          </a:graphicData>
        </a:graphic>
      </p:graphicFrame>
      <p:sp>
        <p:nvSpPr>
          <p:cNvPr id="3" name="Title 2"/>
          <p:cNvSpPr>
            <a:spLocks noGrp="1"/>
          </p:cNvSpPr>
          <p:nvPr>
            <p:ph type="title"/>
          </p:nvPr>
        </p:nvSpPr>
        <p:spPr/>
        <p:txBody>
          <a:bodyPr/>
          <a:lstStyle/>
          <a:p>
            <a:r>
              <a:rPr lang="en-US" dirty="0" smtClean="0"/>
              <a:t>Theme 2: Rural Transport (RT)</a:t>
            </a:r>
            <a:endParaRPr lang="en-US" dirty="0"/>
          </a:p>
        </p:txBody>
      </p:sp>
    </p:spTree>
    <p:extLst>
      <p:ext uri="{BB962C8B-B14F-4D97-AF65-F5344CB8AC3E}">
        <p14:creationId xmlns:p14="http://schemas.microsoft.com/office/powerpoint/2010/main" val="3554390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526410502"/>
              </p:ext>
            </p:extLst>
          </p:nvPr>
        </p:nvGraphicFramePr>
        <p:xfrm>
          <a:off x="457200" y="1481138"/>
          <a:ext cx="8229600" cy="3840480"/>
        </p:xfrm>
        <a:graphic>
          <a:graphicData uri="http://schemas.openxmlformats.org/drawingml/2006/table">
            <a:tbl>
              <a:tblPr firstRow="1" bandRow="1">
                <a:tableStyleId>{5C22544A-7EE6-4342-B048-85BDC9FD1C3A}</a:tableStyleId>
              </a:tblPr>
              <a:tblGrid>
                <a:gridCol w="1981200"/>
                <a:gridCol w="3505200"/>
                <a:gridCol w="2743200"/>
              </a:tblGrid>
              <a:tr h="370840">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Progress on commercialized road management</a:t>
                      </a:r>
                      <a:endParaRPr lang="en-US" dirty="0"/>
                    </a:p>
                  </a:txBody>
                  <a:tcPr/>
                </a:tc>
                <a:tc>
                  <a:txBody>
                    <a:bodyPr/>
                    <a:lstStyle/>
                    <a:p>
                      <a:r>
                        <a:rPr lang="en-US" dirty="0" smtClean="0"/>
                        <a:t>PPPs</a:t>
                      </a:r>
                      <a:endParaRPr lang="en-US" dirty="0"/>
                    </a:p>
                  </a:txBody>
                  <a:tcPr/>
                </a:tc>
              </a:tr>
              <a:tr h="370840">
                <a:tc>
                  <a:txBody>
                    <a:bodyPr/>
                    <a:lstStyle/>
                    <a:p>
                      <a:r>
                        <a:rPr lang="en-US" dirty="0" smtClean="0"/>
                        <a:t>Knowledge creation</a:t>
                      </a:r>
                      <a:endParaRPr lang="en-US" dirty="0"/>
                    </a:p>
                  </a:txBody>
                  <a:tcPr/>
                </a:tc>
                <a:tc>
                  <a:txBody>
                    <a:bodyPr/>
                    <a:lstStyle/>
                    <a:p>
                      <a:r>
                        <a:rPr lang="en-US" dirty="0" smtClean="0"/>
                        <a:t>Methodology for evaluation of progress</a:t>
                      </a:r>
                      <a:endParaRPr lang="en-US" dirty="0"/>
                    </a:p>
                  </a:txBody>
                  <a:tcPr/>
                </a:tc>
                <a:tc>
                  <a:txBody>
                    <a:bodyPr/>
                    <a:lstStyle/>
                    <a:p>
                      <a:r>
                        <a:rPr lang="en-US" dirty="0" smtClean="0"/>
                        <a:t>Good practices</a:t>
                      </a:r>
                      <a:endParaRPr lang="en-US" dirty="0"/>
                    </a:p>
                  </a:txBody>
                  <a:tcPr/>
                </a:tc>
              </a:tr>
              <a:tr h="370840">
                <a:tc>
                  <a:txBody>
                    <a:bodyPr/>
                    <a:lstStyle/>
                    <a:p>
                      <a:r>
                        <a:rPr lang="en-US" dirty="0" smtClean="0"/>
                        <a:t>Knowledge</a:t>
                      </a:r>
                      <a:r>
                        <a:rPr lang="en-US" baseline="0" dirty="0" smtClean="0"/>
                        <a:t> dissemination</a:t>
                      </a:r>
                      <a:endParaRPr lang="en-US" dirty="0"/>
                    </a:p>
                  </a:txBody>
                  <a:tcPr/>
                </a:tc>
                <a:tc>
                  <a:txBody>
                    <a:bodyPr/>
                    <a:lstStyle/>
                    <a:p>
                      <a:r>
                        <a:rPr lang="en-US" dirty="0" smtClean="0"/>
                        <a:t>Road</a:t>
                      </a:r>
                      <a:r>
                        <a:rPr lang="en-US" baseline="0" dirty="0" smtClean="0"/>
                        <a:t> Network Evaluation Tool (RONET)</a:t>
                      </a:r>
                      <a:endParaRPr lang="en-US" dirty="0"/>
                    </a:p>
                  </a:txBody>
                  <a:tcPr/>
                </a:tc>
                <a:tc>
                  <a:txBody>
                    <a:bodyPr/>
                    <a:lstStyle/>
                    <a:p>
                      <a:r>
                        <a:rPr lang="en-US" dirty="0" smtClean="0"/>
                        <a:t>Good practices</a:t>
                      </a:r>
                      <a:endParaRPr lang="en-US" dirty="0"/>
                    </a:p>
                  </a:txBody>
                  <a:tcPr/>
                </a:tc>
              </a:tr>
              <a:tr h="370840">
                <a:tc>
                  <a:txBody>
                    <a:bodyPr/>
                    <a:lstStyle/>
                    <a:p>
                      <a:r>
                        <a:rPr lang="en-US" dirty="0" smtClean="0"/>
                        <a:t>Knowledge application</a:t>
                      </a:r>
                      <a:endParaRPr lang="en-US" dirty="0"/>
                    </a:p>
                  </a:txBody>
                  <a:tcPr/>
                </a:tc>
                <a:tc>
                  <a:txBody>
                    <a:bodyPr/>
                    <a:lstStyle/>
                    <a:p>
                      <a:r>
                        <a:rPr lang="en-US" dirty="0" smtClean="0"/>
                        <a:t>Self assessment in nine countries of ASANRA</a:t>
                      </a:r>
                      <a:endParaRPr lang="en-US" dirty="0"/>
                    </a:p>
                  </a:txBody>
                  <a:tcPr/>
                </a:tc>
                <a:tc>
                  <a:txBody>
                    <a:bodyPr/>
                    <a:lstStyle/>
                    <a:p>
                      <a:endParaRPr lang="en-US" dirty="0"/>
                    </a:p>
                  </a:txBody>
                  <a:tcPr/>
                </a:tc>
              </a:tr>
              <a:tr h="370840">
                <a:tc>
                  <a:txBody>
                    <a:bodyPr/>
                    <a:lstStyle/>
                    <a:p>
                      <a:r>
                        <a:rPr lang="en-US" dirty="0" smtClean="0"/>
                        <a:t>Advocacy</a:t>
                      </a:r>
                      <a:endParaRPr lang="en-US" dirty="0"/>
                    </a:p>
                  </a:txBody>
                  <a:tcPr/>
                </a:tc>
                <a:tc>
                  <a:txBody>
                    <a:bodyPr/>
                    <a:lstStyle/>
                    <a:p>
                      <a:r>
                        <a:rPr lang="en-US" dirty="0" smtClean="0"/>
                        <a:t>Agreement on action plans</a:t>
                      </a:r>
                    </a:p>
                    <a:p>
                      <a:r>
                        <a:rPr lang="en-US" dirty="0" smtClean="0"/>
                        <a:t>Extend to other regions</a:t>
                      </a:r>
                      <a:endParaRPr lang="en-US" dirty="0"/>
                    </a:p>
                  </a:txBody>
                  <a:tcPr/>
                </a:tc>
                <a:tc>
                  <a:txBody>
                    <a:bodyPr/>
                    <a:lstStyle/>
                    <a:p>
                      <a:r>
                        <a:rPr lang="en-US" dirty="0" smtClean="0"/>
                        <a:t>Road show on good practices</a:t>
                      </a:r>
                      <a:endParaRPr lang="en-US" dirty="0"/>
                    </a:p>
                  </a:txBody>
                  <a:tcPr/>
                </a:tc>
              </a:tr>
              <a:tr h="370840">
                <a:tc>
                  <a:txBody>
                    <a:bodyPr/>
                    <a:lstStyle/>
                    <a:p>
                      <a:r>
                        <a:rPr lang="en-US" dirty="0" smtClean="0"/>
                        <a:t>Support</a:t>
                      </a:r>
                      <a:r>
                        <a:rPr lang="en-US" baseline="0" dirty="0" smtClean="0"/>
                        <a:t> to implementation</a:t>
                      </a:r>
                      <a:endParaRPr lang="en-US" dirty="0"/>
                    </a:p>
                  </a:txBody>
                  <a:tcPr/>
                </a:tc>
                <a:tc>
                  <a:txBody>
                    <a:bodyPr/>
                    <a:lstStyle/>
                    <a:p>
                      <a:r>
                        <a:rPr lang="en-US" dirty="0" smtClean="0"/>
                        <a:t>Countries</a:t>
                      </a:r>
                      <a:endParaRPr lang="en-US" dirty="0"/>
                    </a:p>
                  </a:txBody>
                  <a:tcPr/>
                </a:tc>
                <a:tc>
                  <a:txBody>
                    <a:bodyPr/>
                    <a:lstStyle/>
                    <a:p>
                      <a:endParaRPr lang="en-US" dirty="0"/>
                    </a:p>
                  </a:txBody>
                  <a:tcPr/>
                </a:tc>
              </a:tr>
            </a:tbl>
          </a:graphicData>
        </a:graphic>
      </p:graphicFrame>
      <p:sp>
        <p:nvSpPr>
          <p:cNvPr id="3" name="Title 2"/>
          <p:cNvSpPr>
            <a:spLocks noGrp="1"/>
          </p:cNvSpPr>
          <p:nvPr>
            <p:ph type="title"/>
          </p:nvPr>
        </p:nvSpPr>
        <p:spPr/>
        <p:txBody>
          <a:bodyPr>
            <a:normAutofit/>
          </a:bodyPr>
          <a:lstStyle/>
          <a:p>
            <a:r>
              <a:rPr lang="en-US" sz="3000" dirty="0" smtClean="0"/>
              <a:t>Theme 2: Road Management and Financing</a:t>
            </a:r>
            <a:endParaRPr lang="en-US" sz="3000" dirty="0"/>
          </a:p>
        </p:txBody>
      </p:sp>
    </p:spTree>
    <p:extLst>
      <p:ext uri="{BB962C8B-B14F-4D97-AF65-F5344CB8AC3E}">
        <p14:creationId xmlns:p14="http://schemas.microsoft.com/office/powerpoint/2010/main" val="3694366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500" dirty="0" smtClean="0"/>
              <a:t>Theme 2: Urban Transport, Railways</a:t>
            </a:r>
            <a:endParaRPr lang="en-US" sz="35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1981336"/>
              </p:ext>
            </p:extLst>
          </p:nvPr>
        </p:nvGraphicFramePr>
        <p:xfrm>
          <a:off x="457200" y="1481138"/>
          <a:ext cx="8229600" cy="4394200"/>
        </p:xfrm>
        <a:graphic>
          <a:graphicData uri="http://schemas.openxmlformats.org/drawingml/2006/table">
            <a:tbl>
              <a:tblPr firstRow="1" bandRow="1">
                <a:tableStyleId>{5C22544A-7EE6-4342-B048-85BDC9FD1C3A}</a:tableStyleId>
              </a:tblPr>
              <a:tblGrid>
                <a:gridCol w="1981200"/>
                <a:gridCol w="3276600"/>
                <a:gridCol w="2971800"/>
              </a:tblGrid>
              <a:tr h="370840">
                <a:tc>
                  <a:txBody>
                    <a:bodyPr/>
                    <a:lstStyle/>
                    <a:p>
                      <a:endParaRPr lang="en-US" dirty="0"/>
                    </a:p>
                  </a:txBody>
                  <a:tcPr/>
                </a:tc>
                <a:tc>
                  <a:txBody>
                    <a:bodyPr/>
                    <a:lstStyle/>
                    <a:p>
                      <a:r>
                        <a:rPr lang="en-US" dirty="0" smtClean="0"/>
                        <a:t>Access and mobility  policy framework</a:t>
                      </a:r>
                      <a:endParaRPr lang="en-US" dirty="0"/>
                    </a:p>
                  </a:txBody>
                  <a:tcPr/>
                </a:tc>
                <a:tc>
                  <a:txBody>
                    <a:bodyPr/>
                    <a:lstStyle/>
                    <a:p>
                      <a:r>
                        <a:rPr lang="en-US" dirty="0" smtClean="0"/>
                        <a:t>Railway concessions</a:t>
                      </a:r>
                      <a:endParaRPr lang="en-US" dirty="0"/>
                    </a:p>
                  </a:txBody>
                  <a:tcPr/>
                </a:tc>
              </a:tr>
              <a:tr h="370840">
                <a:tc>
                  <a:txBody>
                    <a:bodyPr/>
                    <a:lstStyle/>
                    <a:p>
                      <a:r>
                        <a:rPr lang="en-US" dirty="0" smtClean="0"/>
                        <a:t>Knowledge creation</a:t>
                      </a:r>
                      <a:endParaRPr lang="en-US" dirty="0"/>
                    </a:p>
                  </a:txBody>
                  <a:tcPr/>
                </a:tc>
                <a:tc>
                  <a:txBody>
                    <a:bodyPr/>
                    <a:lstStyle/>
                    <a:p>
                      <a:r>
                        <a:rPr lang="en-US" dirty="0" smtClean="0"/>
                        <a:t>Methodology for analysis of</a:t>
                      </a:r>
                      <a:r>
                        <a:rPr lang="en-US" baseline="0" dirty="0" smtClean="0"/>
                        <a:t> sector issues, options to address them</a:t>
                      </a:r>
                      <a:endParaRPr lang="en-US" dirty="0"/>
                    </a:p>
                  </a:txBody>
                  <a:tcPr/>
                </a:tc>
                <a:tc>
                  <a:txBody>
                    <a:bodyPr/>
                    <a:lstStyle/>
                    <a:p>
                      <a:r>
                        <a:rPr lang="en-US" dirty="0" smtClean="0"/>
                        <a:t>Framework for improving performance of railways</a:t>
                      </a:r>
                      <a:endParaRPr lang="en-US" dirty="0"/>
                    </a:p>
                  </a:txBody>
                  <a:tcPr/>
                </a:tc>
              </a:tr>
              <a:tr h="370840">
                <a:tc>
                  <a:txBody>
                    <a:bodyPr/>
                    <a:lstStyle/>
                    <a:p>
                      <a:r>
                        <a:rPr lang="en-US" dirty="0" smtClean="0"/>
                        <a:t>Knowledge</a:t>
                      </a:r>
                      <a:r>
                        <a:rPr lang="en-US" baseline="0" dirty="0" smtClean="0"/>
                        <a:t> dissemination</a:t>
                      </a:r>
                      <a:endParaRPr lang="en-US" dirty="0"/>
                    </a:p>
                  </a:txBody>
                  <a:tcPr/>
                </a:tc>
                <a:tc>
                  <a:txBody>
                    <a:bodyPr/>
                    <a:lstStyle/>
                    <a:p>
                      <a:r>
                        <a:rPr lang="en-US" dirty="0" smtClean="0"/>
                        <a:t>Toolkits on Fare collection and Intelligent Transport Systems. Lessons from BRTs</a:t>
                      </a:r>
                      <a:endParaRPr lang="en-US" dirty="0"/>
                    </a:p>
                  </a:txBody>
                  <a:tcPr/>
                </a:tc>
                <a:tc>
                  <a:txBody>
                    <a:bodyPr/>
                    <a:lstStyle/>
                    <a:p>
                      <a:r>
                        <a:rPr lang="en-US" dirty="0" smtClean="0"/>
                        <a:t>Presentations in Tangier, Johannesburg</a:t>
                      </a:r>
                      <a:endParaRPr lang="en-US" dirty="0"/>
                    </a:p>
                  </a:txBody>
                  <a:tcPr/>
                </a:tc>
              </a:tr>
              <a:tr h="370840">
                <a:tc>
                  <a:txBody>
                    <a:bodyPr/>
                    <a:lstStyle/>
                    <a:p>
                      <a:r>
                        <a:rPr lang="en-US" dirty="0" smtClean="0"/>
                        <a:t>Knowledge application</a:t>
                      </a:r>
                      <a:endParaRPr lang="en-US" dirty="0"/>
                    </a:p>
                  </a:txBody>
                  <a:tcPr/>
                </a:tc>
                <a:tc>
                  <a:txBody>
                    <a:bodyPr/>
                    <a:lstStyle/>
                    <a:p>
                      <a:r>
                        <a:rPr lang="en-US" dirty="0" smtClean="0"/>
                        <a:t>Action plans in five cities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Countries, DPs</a:t>
                      </a:r>
                    </a:p>
                    <a:p>
                      <a:endParaRPr lang="en-US" dirty="0"/>
                    </a:p>
                  </a:txBody>
                  <a:tcPr/>
                </a:tc>
              </a:tr>
              <a:tr h="370840">
                <a:tc>
                  <a:txBody>
                    <a:bodyPr/>
                    <a:lstStyle/>
                    <a:p>
                      <a:r>
                        <a:rPr lang="en-US" dirty="0" smtClean="0"/>
                        <a:t>Advocacy</a:t>
                      </a:r>
                      <a:endParaRPr lang="en-US" dirty="0"/>
                    </a:p>
                  </a:txBody>
                  <a:tcPr/>
                </a:tc>
                <a:tc>
                  <a:txBody>
                    <a:bodyPr/>
                    <a:lstStyle/>
                    <a:p>
                      <a:r>
                        <a:rPr lang="en-US" dirty="0" smtClean="0"/>
                        <a:t>Agreement to action plans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Countries, DPs</a:t>
                      </a:r>
                      <a:endParaRPr lang="en-US" dirty="0"/>
                    </a:p>
                  </a:txBody>
                  <a:tcPr/>
                </a:tc>
              </a:tr>
              <a:tr h="370840">
                <a:tc>
                  <a:txBody>
                    <a:bodyPr/>
                    <a:lstStyle/>
                    <a:p>
                      <a:r>
                        <a:rPr lang="en-US" dirty="0" smtClean="0"/>
                        <a:t>Support</a:t>
                      </a:r>
                      <a:r>
                        <a:rPr lang="en-US" baseline="0" dirty="0" smtClean="0"/>
                        <a:t> to implementation</a:t>
                      </a:r>
                      <a:endParaRPr lang="en-US" dirty="0"/>
                    </a:p>
                  </a:txBody>
                  <a:tcPr/>
                </a:tc>
                <a:tc>
                  <a:txBody>
                    <a:bodyPr/>
                    <a:lstStyle/>
                    <a:p>
                      <a:r>
                        <a:rPr lang="en-US" dirty="0" smtClean="0"/>
                        <a:t>Countries, cities</a:t>
                      </a:r>
                      <a:endParaRPr lang="en-US" dirty="0"/>
                    </a:p>
                  </a:txBody>
                  <a:tcPr/>
                </a:tc>
                <a:tc>
                  <a:txBody>
                    <a:bodyPr/>
                    <a:lstStyle/>
                    <a:p>
                      <a:r>
                        <a:rPr lang="en-US" dirty="0" smtClean="0"/>
                        <a:t>Countries, DPs</a:t>
                      </a:r>
                      <a:endParaRPr lang="en-US" dirty="0"/>
                    </a:p>
                  </a:txBody>
                  <a:tcPr/>
                </a:tc>
              </a:tr>
            </a:tbl>
          </a:graphicData>
        </a:graphic>
      </p:graphicFrame>
    </p:spTree>
    <p:extLst>
      <p:ext uri="{BB962C8B-B14F-4D97-AF65-F5344CB8AC3E}">
        <p14:creationId xmlns:p14="http://schemas.microsoft.com/office/powerpoint/2010/main" val="2401274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16114784"/>
              </p:ext>
            </p:extLst>
          </p:nvPr>
        </p:nvGraphicFramePr>
        <p:xfrm>
          <a:off x="457200" y="1481138"/>
          <a:ext cx="8229600" cy="3850640"/>
        </p:xfrm>
        <a:graphic>
          <a:graphicData uri="http://schemas.openxmlformats.org/drawingml/2006/table">
            <a:tbl>
              <a:tblPr firstRow="1" bandRow="1">
                <a:tableStyleId>{5C22544A-7EE6-4342-B048-85BDC9FD1C3A}</a:tableStyleId>
              </a:tblPr>
              <a:tblGrid>
                <a:gridCol w="1981200"/>
                <a:gridCol w="6248400"/>
              </a:tblGrid>
              <a:tr h="370840">
                <a:tc>
                  <a:txBody>
                    <a:bodyPr/>
                    <a:lstStyle/>
                    <a:p>
                      <a:endParaRPr lang="en-US" dirty="0"/>
                    </a:p>
                  </a:txBody>
                  <a:tcPr/>
                </a:tc>
                <a:tc>
                  <a:txBody>
                    <a:bodyPr/>
                    <a:lstStyle/>
                    <a:p>
                      <a:r>
                        <a:rPr lang="en-US" dirty="0" smtClean="0"/>
                        <a:t>Legal frameworks</a:t>
                      </a:r>
                      <a:r>
                        <a:rPr lang="en-US" baseline="0" dirty="0" smtClean="0"/>
                        <a:t> for transit facilitation</a:t>
                      </a:r>
                      <a:endParaRPr lang="en-US" dirty="0"/>
                    </a:p>
                  </a:txBody>
                  <a:tcPr/>
                </a:tc>
              </a:tr>
              <a:tr h="370840">
                <a:tc>
                  <a:txBody>
                    <a:bodyPr/>
                    <a:lstStyle/>
                    <a:p>
                      <a:r>
                        <a:rPr lang="en-US" dirty="0" smtClean="0"/>
                        <a:t>Knowledge creation</a:t>
                      </a:r>
                      <a:endParaRPr lang="en-US" dirty="0"/>
                    </a:p>
                  </a:txBody>
                  <a:tcPr/>
                </a:tc>
                <a:tc>
                  <a:txBody>
                    <a:bodyPr/>
                    <a:lstStyle/>
                    <a:p>
                      <a:endParaRPr lang="en-US"/>
                    </a:p>
                  </a:txBody>
                  <a:tcPr/>
                </a:tc>
              </a:tr>
              <a:tr h="370840">
                <a:tc>
                  <a:txBody>
                    <a:bodyPr/>
                    <a:lstStyle/>
                    <a:p>
                      <a:r>
                        <a:rPr lang="en-US" dirty="0" smtClean="0"/>
                        <a:t>Knowledge</a:t>
                      </a:r>
                      <a:r>
                        <a:rPr lang="en-US" baseline="0" dirty="0" smtClean="0"/>
                        <a:t> dissemination</a:t>
                      </a:r>
                      <a:endParaRPr lang="en-US" dirty="0"/>
                    </a:p>
                  </a:txBody>
                  <a:tcPr/>
                </a:tc>
                <a:tc>
                  <a:txBody>
                    <a:bodyPr/>
                    <a:lstStyle/>
                    <a:p>
                      <a:endParaRPr lang="en-US"/>
                    </a:p>
                  </a:txBody>
                  <a:tcPr/>
                </a:tc>
              </a:tr>
              <a:tr h="370840">
                <a:tc>
                  <a:txBody>
                    <a:bodyPr/>
                    <a:lstStyle/>
                    <a:p>
                      <a:r>
                        <a:rPr lang="en-US" dirty="0" smtClean="0"/>
                        <a:t>Knowledge application</a:t>
                      </a:r>
                      <a:endParaRPr lang="en-US" dirty="0"/>
                    </a:p>
                  </a:txBody>
                  <a:tcPr/>
                </a:tc>
                <a:tc>
                  <a:txBody>
                    <a:bodyPr/>
                    <a:lstStyle/>
                    <a:p>
                      <a:r>
                        <a:rPr lang="en-US" baseline="0" dirty="0" smtClean="0"/>
                        <a:t>Adoption of </a:t>
                      </a:r>
                      <a:r>
                        <a:rPr lang="en-US" dirty="0" smtClean="0"/>
                        <a:t>norms and intergovernmental agreement for the Trans-African Highways including road safety, environmental and social development aspects</a:t>
                      </a:r>
                    </a:p>
                    <a:p>
                      <a:r>
                        <a:rPr lang="en-US" dirty="0" smtClean="0"/>
                        <a:t>Review of Legal Instruments</a:t>
                      </a:r>
                    </a:p>
                  </a:txBody>
                  <a:tcPr/>
                </a:tc>
              </a:tr>
              <a:tr h="370840">
                <a:tc>
                  <a:txBody>
                    <a:bodyPr/>
                    <a:lstStyle/>
                    <a:p>
                      <a:r>
                        <a:rPr lang="en-US" dirty="0" smtClean="0"/>
                        <a:t>Advocacy</a:t>
                      </a:r>
                      <a:endParaRPr lang="en-US" dirty="0"/>
                    </a:p>
                  </a:txBody>
                  <a:tcPr/>
                </a:tc>
                <a:tc>
                  <a:txBody>
                    <a:bodyPr/>
                    <a:lstStyle/>
                    <a:p>
                      <a:endParaRPr lang="en-US"/>
                    </a:p>
                  </a:txBody>
                  <a:tcPr/>
                </a:tc>
              </a:tr>
              <a:tr h="370840">
                <a:tc>
                  <a:txBody>
                    <a:bodyPr/>
                    <a:lstStyle/>
                    <a:p>
                      <a:r>
                        <a:rPr lang="en-US" dirty="0" smtClean="0"/>
                        <a:t>Support</a:t>
                      </a:r>
                      <a:r>
                        <a:rPr lang="en-US" baseline="0" dirty="0" smtClean="0"/>
                        <a:t> to implementation</a:t>
                      </a:r>
                      <a:endParaRPr lang="en-US" dirty="0"/>
                    </a:p>
                  </a:txBody>
                  <a:tcPr/>
                </a:tc>
                <a:tc>
                  <a:txBody>
                    <a:bodyPr/>
                    <a:lstStyle/>
                    <a:p>
                      <a:r>
                        <a:rPr lang="en-US" dirty="0" smtClean="0"/>
                        <a:t>PIDA on</a:t>
                      </a:r>
                      <a:r>
                        <a:rPr lang="en-US" baseline="0" dirty="0" smtClean="0"/>
                        <a:t> </a:t>
                      </a:r>
                      <a:r>
                        <a:rPr lang="en-US" dirty="0" smtClean="0"/>
                        <a:t>Trans-African Highways </a:t>
                      </a:r>
                      <a:endParaRPr lang="en-US" dirty="0"/>
                    </a:p>
                  </a:txBody>
                  <a:tcPr/>
                </a:tc>
              </a:tr>
            </a:tbl>
          </a:graphicData>
        </a:graphic>
      </p:graphicFrame>
      <p:sp>
        <p:nvSpPr>
          <p:cNvPr id="3" name="Title 2"/>
          <p:cNvSpPr>
            <a:spLocks noGrp="1"/>
          </p:cNvSpPr>
          <p:nvPr>
            <p:ph type="title"/>
          </p:nvPr>
        </p:nvSpPr>
        <p:spPr/>
        <p:txBody>
          <a:bodyPr>
            <a:normAutofit fontScale="90000"/>
          </a:bodyPr>
          <a:lstStyle/>
          <a:p>
            <a:r>
              <a:rPr lang="en-US" dirty="0" smtClean="0"/>
              <a:t>Theme 3: Harmonization of legislations</a:t>
            </a:r>
            <a:endParaRPr lang="en-US" dirty="0"/>
          </a:p>
        </p:txBody>
      </p:sp>
    </p:spTree>
    <p:extLst>
      <p:ext uri="{BB962C8B-B14F-4D97-AF65-F5344CB8AC3E}">
        <p14:creationId xmlns:p14="http://schemas.microsoft.com/office/powerpoint/2010/main" val="806512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normAutofit fontScale="90000"/>
          </a:bodyPr>
          <a:lstStyle/>
          <a:p>
            <a:r>
              <a:rPr lang="en-US" dirty="0" smtClean="0"/>
              <a:t>Theme 3: Facilitate cross-border movements</a:t>
            </a:r>
            <a:endParaRPr lang="en-US" dirty="0"/>
          </a:p>
        </p:txBody>
      </p:sp>
      <p:graphicFrame>
        <p:nvGraphicFramePr>
          <p:cNvPr id="4" name="Content Placeholder 5"/>
          <p:cNvGraphicFramePr>
            <a:graphicFrameLocks/>
          </p:cNvGraphicFramePr>
          <p:nvPr>
            <p:extLst>
              <p:ext uri="{D42A27DB-BD31-4B8C-83A1-F6EECF244321}">
                <p14:modId xmlns:p14="http://schemas.microsoft.com/office/powerpoint/2010/main" val="4277005866"/>
              </p:ext>
            </p:extLst>
          </p:nvPr>
        </p:nvGraphicFramePr>
        <p:xfrm>
          <a:off x="457200" y="1481138"/>
          <a:ext cx="8229600" cy="4668520"/>
        </p:xfrm>
        <a:graphic>
          <a:graphicData uri="http://schemas.openxmlformats.org/drawingml/2006/table">
            <a:tbl>
              <a:tblPr firstRow="1" bandRow="1">
                <a:tableStyleId>{5C22544A-7EE6-4342-B048-85BDC9FD1C3A}</a:tableStyleId>
              </a:tblPr>
              <a:tblGrid>
                <a:gridCol w="1981200"/>
                <a:gridCol w="6248400"/>
              </a:tblGrid>
              <a:tr h="370840">
                <a:tc>
                  <a:txBody>
                    <a:bodyPr/>
                    <a:lstStyle/>
                    <a:p>
                      <a:endParaRPr lang="en-US" dirty="0"/>
                    </a:p>
                  </a:txBody>
                  <a:tcPr/>
                </a:tc>
                <a:tc>
                  <a:txBody>
                    <a:bodyPr/>
                    <a:lstStyle/>
                    <a:p>
                      <a:endParaRPr lang="en-US" dirty="0"/>
                    </a:p>
                  </a:txBody>
                  <a:tcPr/>
                </a:tc>
              </a:tr>
              <a:tr h="370840">
                <a:tc>
                  <a:txBody>
                    <a:bodyPr/>
                    <a:lstStyle/>
                    <a:p>
                      <a:r>
                        <a:rPr lang="en-US" dirty="0" smtClean="0"/>
                        <a:t>Knowledge creation</a:t>
                      </a:r>
                      <a:endParaRPr lang="en-US" dirty="0"/>
                    </a:p>
                  </a:txBody>
                  <a:tcPr/>
                </a:tc>
                <a:tc>
                  <a:txBody>
                    <a:bodyPr/>
                    <a:lstStyle/>
                    <a:p>
                      <a:r>
                        <a:rPr lang="en-US" dirty="0" smtClean="0"/>
                        <a:t>Review of Maputo Corridor Logistics Initiative (MCLI)</a:t>
                      </a:r>
                    </a:p>
                    <a:p>
                      <a:r>
                        <a:rPr lang="en-US" dirty="0" smtClean="0"/>
                        <a:t>Baseline for three border</a:t>
                      </a:r>
                      <a:r>
                        <a:rPr lang="en-US" baseline="0" dirty="0" smtClean="0"/>
                        <a:t> posts in West Africa</a:t>
                      </a:r>
                    </a:p>
                    <a:p>
                      <a:r>
                        <a:rPr lang="en-US" baseline="0" dirty="0" smtClean="0"/>
                        <a:t>Options for managing One Stop Border Posts (OSBP)</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Knowledge Dissemination</a:t>
                      </a:r>
                      <a:endParaRPr lang="en-US" dirty="0"/>
                    </a:p>
                  </a:txBody>
                  <a:tcPr/>
                </a:tc>
                <a:tc>
                  <a:txBody>
                    <a:bodyPr/>
                    <a:lstStyle/>
                    <a:p>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Knowledge application</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Revision of the Mozambique Transit Regime</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effectLst/>
                          <a:latin typeface="+mn-lt"/>
                          <a:ea typeface="+mn-ea"/>
                          <a:cs typeface="+mn-cs"/>
                        </a:rPr>
                        <a:t>Completion of Legal Framework and Operational Manuals for one-stop border posts in West Africa</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effectLst/>
                          <a:latin typeface="+mn-lt"/>
                          <a:ea typeface="+mn-ea"/>
                          <a:cs typeface="+mn-cs"/>
                        </a:rPr>
                        <a:t>Development of Bilateral Agreement between Nigeria and Benin regarding the haulage/trucking modalities</a:t>
                      </a:r>
                      <a:endParaRPr lang="en-US" dirty="0"/>
                    </a:p>
                  </a:txBody>
                  <a:tcPr/>
                </a:tc>
              </a:tr>
              <a:tr h="370840">
                <a:tc>
                  <a:txBody>
                    <a:bodyPr/>
                    <a:lstStyle/>
                    <a:p>
                      <a:r>
                        <a:rPr lang="en-US" dirty="0" smtClean="0"/>
                        <a:t>Advocacy</a:t>
                      </a:r>
                      <a:endParaRPr lang="en-US" dirty="0"/>
                    </a:p>
                  </a:txBody>
                  <a:tcPr/>
                </a:tc>
                <a:tc>
                  <a:txBody>
                    <a:bodyPr/>
                    <a:lstStyle/>
                    <a:p>
                      <a:r>
                        <a:rPr kumimoji="0" lang="en-US" sz="1800" kern="1200" dirty="0" smtClean="0">
                          <a:solidFill>
                            <a:schemeClr val="dk1"/>
                          </a:solidFill>
                          <a:effectLst/>
                          <a:latin typeface="+mn-lt"/>
                          <a:ea typeface="+mn-ea"/>
                          <a:cs typeface="+mn-cs"/>
                        </a:rPr>
                        <a:t>Development and implementation</a:t>
                      </a:r>
                      <a:r>
                        <a:rPr kumimoji="0" lang="en-US" sz="1800" kern="1200" baseline="0" dirty="0" smtClean="0">
                          <a:solidFill>
                            <a:schemeClr val="dk1"/>
                          </a:solidFill>
                          <a:effectLst/>
                          <a:latin typeface="+mn-lt"/>
                          <a:ea typeface="+mn-ea"/>
                          <a:cs typeface="+mn-cs"/>
                        </a:rPr>
                        <a:t> of c</a:t>
                      </a:r>
                      <a:r>
                        <a:rPr kumimoji="0" lang="en-US" sz="1800" kern="1200" dirty="0" smtClean="0">
                          <a:solidFill>
                            <a:schemeClr val="dk1"/>
                          </a:solidFill>
                          <a:effectLst/>
                          <a:latin typeface="+mn-lt"/>
                          <a:ea typeface="+mn-ea"/>
                          <a:cs typeface="+mn-cs"/>
                        </a:rPr>
                        <a:t>ommunication and sensitization strategy</a:t>
                      </a:r>
                      <a:endParaRPr lang="en-US" dirty="0"/>
                    </a:p>
                  </a:txBody>
                  <a:tcPr/>
                </a:tc>
              </a:tr>
              <a:tr h="370840">
                <a:tc>
                  <a:txBody>
                    <a:bodyPr/>
                    <a:lstStyle/>
                    <a:p>
                      <a:r>
                        <a:rPr lang="en-US" dirty="0" smtClean="0"/>
                        <a:t>Support</a:t>
                      </a:r>
                      <a:r>
                        <a:rPr lang="en-US" baseline="0" dirty="0" smtClean="0"/>
                        <a:t> to implementation</a:t>
                      </a:r>
                      <a:endParaRPr lang="en-US" dirty="0"/>
                    </a:p>
                  </a:txBody>
                  <a:tcPr/>
                </a:tc>
                <a:tc>
                  <a:txBody>
                    <a:bodyPr/>
                    <a:lstStyle/>
                    <a:p>
                      <a:r>
                        <a:rPr kumimoji="0" lang="en-US" sz="1800" kern="1200" dirty="0" smtClean="0">
                          <a:solidFill>
                            <a:schemeClr val="dk1"/>
                          </a:solidFill>
                          <a:effectLst/>
                          <a:latin typeface="+mn-lt"/>
                          <a:ea typeface="+mn-ea"/>
                          <a:cs typeface="+mn-cs"/>
                        </a:rPr>
                        <a:t>Development of Training manuals and Training of Border Officials </a:t>
                      </a:r>
                      <a:endParaRPr lang="en-US" dirty="0"/>
                    </a:p>
                  </a:txBody>
                  <a:tcPr/>
                </a:tc>
              </a:tr>
            </a:tbl>
          </a:graphicData>
        </a:graphic>
      </p:graphicFrame>
    </p:spTree>
    <p:extLst>
      <p:ext uri="{BB962C8B-B14F-4D97-AF65-F5344CB8AC3E}">
        <p14:creationId xmlns:p14="http://schemas.microsoft.com/office/powerpoint/2010/main" val="21133796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Theme 3: Corridor performance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81384732"/>
              </p:ext>
            </p:extLst>
          </p:nvPr>
        </p:nvGraphicFramePr>
        <p:xfrm>
          <a:off x="457200" y="1481138"/>
          <a:ext cx="8229600" cy="3754120"/>
        </p:xfrm>
        <a:graphic>
          <a:graphicData uri="http://schemas.openxmlformats.org/drawingml/2006/table">
            <a:tbl>
              <a:tblPr firstRow="1" bandRow="1">
                <a:tableStyleId>{5C22544A-7EE6-4342-B048-85BDC9FD1C3A}</a:tableStyleId>
              </a:tblPr>
              <a:tblGrid>
                <a:gridCol w="1981200"/>
                <a:gridCol w="6248400"/>
              </a:tblGrid>
              <a:tr h="370840">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Transport Observatories</a:t>
                      </a:r>
                      <a:endParaRPr lang="en-US" sz="1400" dirty="0"/>
                    </a:p>
                  </a:txBody>
                  <a:tcPr/>
                </a:tc>
              </a:tr>
              <a:tr h="370840">
                <a:tc>
                  <a:txBody>
                    <a:bodyPr/>
                    <a:lstStyle/>
                    <a:p>
                      <a:r>
                        <a:rPr lang="en-US" dirty="0" smtClean="0"/>
                        <a:t>Knowledge creation</a:t>
                      </a:r>
                      <a:endParaRPr lang="en-US" dirty="0"/>
                    </a:p>
                  </a:txBody>
                  <a:tcPr/>
                </a:tc>
                <a:tc>
                  <a:txBody>
                    <a:bodyPr/>
                    <a:lstStyle/>
                    <a:p>
                      <a:r>
                        <a:rPr lang="en-US" sz="1400" dirty="0" smtClean="0"/>
                        <a:t>Harmonized</a:t>
                      </a:r>
                      <a:r>
                        <a:rPr lang="en-US" sz="1400" baseline="0" dirty="0" smtClean="0"/>
                        <a:t> methodology for Transport Observatories:</a:t>
                      </a:r>
                    </a:p>
                    <a:p>
                      <a:pPr marL="285750" indent="-285750">
                        <a:buFontTx/>
                        <a:buChar char="-"/>
                      </a:pPr>
                      <a:r>
                        <a:rPr lang="en-US" sz="1400" baseline="0" dirty="0" smtClean="0"/>
                        <a:t>Core indicators</a:t>
                      </a:r>
                    </a:p>
                    <a:p>
                      <a:pPr marL="285750" indent="-285750">
                        <a:buFontTx/>
                        <a:buChar char="-"/>
                      </a:pPr>
                      <a:r>
                        <a:rPr lang="en-US" sz="1400" baseline="0" dirty="0" smtClean="0"/>
                        <a:t>Survey methodology</a:t>
                      </a:r>
                    </a:p>
                    <a:p>
                      <a:pPr marL="285750" indent="-285750">
                        <a:buFontTx/>
                        <a:buChar char="-"/>
                      </a:pPr>
                      <a:r>
                        <a:rPr lang="en-US" sz="1400" baseline="0" dirty="0" smtClean="0"/>
                        <a:t>Data sources</a:t>
                      </a:r>
                      <a:endParaRPr lang="en-US" sz="1400" dirty="0"/>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Knowledge Dissemination</a:t>
                      </a:r>
                      <a:endParaRPr lang="en-US" dirty="0"/>
                    </a:p>
                  </a:txBody>
                  <a:tcPr/>
                </a:tc>
                <a:tc>
                  <a:txBody>
                    <a:bodyPr/>
                    <a:lstStyle/>
                    <a:p>
                      <a:r>
                        <a:rPr lang="en-US" sz="1400" dirty="0" smtClean="0"/>
                        <a:t>REC TCC</a:t>
                      </a:r>
                      <a:endParaRPr lang="en-US" sz="1400" dirty="0"/>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Knowledge application</a:t>
                      </a:r>
                      <a:endParaRPr lang="en-US" dirty="0"/>
                    </a:p>
                  </a:txBody>
                  <a:tcPr/>
                </a:tc>
                <a:tc>
                  <a:txBody>
                    <a:bodyPr/>
                    <a:lstStyle/>
                    <a:p>
                      <a:r>
                        <a:rPr lang="en-US" sz="1400" dirty="0" smtClean="0"/>
                        <a:t>Road industry surveys</a:t>
                      </a:r>
                    </a:p>
                    <a:p>
                      <a:r>
                        <a:rPr lang="en-US" sz="1400" dirty="0" smtClean="0"/>
                        <a:t>Pilot</a:t>
                      </a:r>
                      <a:r>
                        <a:rPr lang="en-US" sz="1400" baseline="0" dirty="0" smtClean="0"/>
                        <a:t> Transport Observatories</a:t>
                      </a:r>
                      <a:endParaRPr lang="en-US" sz="1400" dirty="0"/>
                    </a:p>
                  </a:txBody>
                  <a:tcPr anchor="ctr"/>
                </a:tc>
              </a:tr>
              <a:tr h="370840">
                <a:tc>
                  <a:txBody>
                    <a:bodyPr/>
                    <a:lstStyle/>
                    <a:p>
                      <a:r>
                        <a:rPr lang="en-US" dirty="0" smtClean="0"/>
                        <a:t>Advocacy</a:t>
                      </a:r>
                      <a:endParaRPr lang="en-US" dirty="0"/>
                    </a:p>
                  </a:txBody>
                  <a:tcPr/>
                </a:tc>
                <a:tc>
                  <a:txBody>
                    <a:bodyPr/>
                    <a:lstStyle/>
                    <a:p>
                      <a:r>
                        <a:rPr lang="en-US" sz="1400" dirty="0" smtClean="0"/>
                        <a:t>Policy papers on findings</a:t>
                      </a:r>
                    </a:p>
                    <a:p>
                      <a:r>
                        <a:rPr lang="en-US" sz="1400" dirty="0" smtClean="0"/>
                        <a:t>Proof of concept</a:t>
                      </a:r>
                      <a:endParaRPr lang="en-US" sz="1400" dirty="0"/>
                    </a:p>
                  </a:txBody>
                  <a:tcPr anchor="ctr"/>
                </a:tc>
              </a:tr>
              <a:tr h="370840">
                <a:tc>
                  <a:txBody>
                    <a:bodyPr/>
                    <a:lstStyle/>
                    <a:p>
                      <a:r>
                        <a:rPr lang="en-US" dirty="0" smtClean="0"/>
                        <a:t>Support</a:t>
                      </a:r>
                      <a:r>
                        <a:rPr lang="en-US" baseline="0" dirty="0" smtClean="0"/>
                        <a:t> to implementation</a:t>
                      </a:r>
                      <a:endParaRPr lang="en-US" dirty="0"/>
                    </a:p>
                  </a:txBody>
                  <a:tcPr/>
                </a:tc>
                <a:tc>
                  <a:txBody>
                    <a:bodyPr/>
                    <a:lstStyle/>
                    <a:p>
                      <a:r>
                        <a:rPr lang="en-US" sz="1400" dirty="0" smtClean="0"/>
                        <a:t>Several Corridors and RECs in SSA</a:t>
                      </a:r>
                      <a:endParaRPr lang="en-US" sz="1400" dirty="0"/>
                    </a:p>
                  </a:txBody>
                  <a:tcPr anchor="ctr"/>
                </a:tc>
              </a:tr>
            </a:tbl>
          </a:graphicData>
        </a:graphic>
      </p:graphicFrame>
    </p:spTree>
    <p:extLst>
      <p:ext uri="{BB962C8B-B14F-4D97-AF65-F5344CB8AC3E}">
        <p14:creationId xmlns:p14="http://schemas.microsoft.com/office/powerpoint/2010/main" val="27600172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CCIs: Governance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943594689"/>
              </p:ext>
            </p:extLst>
          </p:nvPr>
        </p:nvGraphicFramePr>
        <p:xfrm>
          <a:off x="457200" y="1481138"/>
          <a:ext cx="8229600" cy="4124960"/>
        </p:xfrm>
        <a:graphic>
          <a:graphicData uri="http://schemas.openxmlformats.org/drawingml/2006/table">
            <a:tbl>
              <a:tblPr firstRow="1" bandRow="1">
                <a:tableStyleId>{5C22544A-7EE6-4342-B048-85BDC9FD1C3A}</a:tableStyleId>
              </a:tblPr>
              <a:tblGrid>
                <a:gridCol w="1981200"/>
                <a:gridCol w="6248400"/>
              </a:tblGrid>
              <a:tr h="370840">
                <a:tc>
                  <a:txBody>
                    <a:bodyPr/>
                    <a:lstStyle/>
                    <a:p>
                      <a:endParaRPr lang="en-US" dirty="0"/>
                    </a:p>
                  </a:txBody>
                  <a:tcPr/>
                </a:tc>
                <a:tc>
                  <a:txBody>
                    <a:bodyPr/>
                    <a:lstStyle/>
                    <a:p>
                      <a:r>
                        <a:rPr lang="en-US" dirty="0" smtClean="0"/>
                        <a:t>Governance  indicators in the transport sector</a:t>
                      </a:r>
                      <a:endParaRPr lang="en-US" dirty="0"/>
                    </a:p>
                  </a:txBody>
                  <a:tcPr/>
                </a:tc>
              </a:tr>
              <a:tr h="370840">
                <a:tc>
                  <a:txBody>
                    <a:bodyPr/>
                    <a:lstStyle/>
                    <a:p>
                      <a:r>
                        <a:rPr lang="en-US" dirty="0" smtClean="0"/>
                        <a:t>Knowledge creation</a:t>
                      </a:r>
                      <a:endParaRPr lang="en-US" dirty="0"/>
                    </a:p>
                  </a:txBody>
                  <a:tcPr/>
                </a:tc>
                <a:tc>
                  <a:txBody>
                    <a:bodyPr/>
                    <a:lstStyle/>
                    <a:p>
                      <a:r>
                        <a:rPr lang="en-US" dirty="0" smtClean="0"/>
                        <a:t>Identification of 10 </a:t>
                      </a:r>
                      <a:r>
                        <a:rPr lang="en-US" b="0" dirty="0" smtClean="0"/>
                        <a:t>indicators (</a:t>
                      </a:r>
                      <a:r>
                        <a:rPr kumimoji="0" lang="en-GB" sz="1800" b="0" kern="1200" dirty="0" smtClean="0">
                          <a:solidFill>
                            <a:schemeClr val="dk1"/>
                          </a:solidFill>
                          <a:effectLst/>
                          <a:latin typeface="+mn-lt"/>
                          <a:ea typeface="+mn-ea"/>
                          <a:cs typeface="+mn-cs"/>
                        </a:rPr>
                        <a:t>Actionable, Credible,</a:t>
                      </a:r>
                      <a:r>
                        <a:rPr kumimoji="0" lang="en-GB" sz="1800" b="0" kern="1200" baseline="0" dirty="0" smtClean="0">
                          <a:solidFill>
                            <a:schemeClr val="dk1"/>
                          </a:solidFill>
                          <a:effectLst/>
                          <a:latin typeface="+mn-lt"/>
                          <a:ea typeface="+mn-ea"/>
                          <a:cs typeface="+mn-cs"/>
                        </a:rPr>
                        <a:t> </a:t>
                      </a:r>
                      <a:r>
                        <a:rPr kumimoji="0" lang="en-GB" sz="1800" b="0" kern="1200" dirty="0" smtClean="0">
                          <a:solidFill>
                            <a:schemeClr val="dk1"/>
                          </a:solidFill>
                          <a:effectLst/>
                          <a:latin typeface="+mn-lt"/>
                          <a:ea typeface="+mn-ea"/>
                          <a:cs typeface="+mn-cs"/>
                        </a:rPr>
                        <a:t>Nationally </a:t>
                      </a:r>
                      <a:r>
                        <a:rPr kumimoji="0" lang="en-GB" sz="1800" b="0" kern="1200" dirty="0" err="1" smtClean="0">
                          <a:solidFill>
                            <a:schemeClr val="dk1"/>
                          </a:solidFill>
                          <a:effectLst/>
                          <a:latin typeface="+mn-lt"/>
                          <a:ea typeface="+mn-ea"/>
                          <a:cs typeface="+mn-cs"/>
                        </a:rPr>
                        <a:t>Ownable</a:t>
                      </a:r>
                      <a:r>
                        <a:rPr kumimoji="0" lang="en-GB" sz="1800" b="0" kern="1200" dirty="0" smtClean="0">
                          <a:solidFill>
                            <a:schemeClr val="dk1"/>
                          </a:solidFill>
                          <a:effectLst/>
                          <a:latin typeface="+mn-lt"/>
                          <a:ea typeface="+mn-ea"/>
                          <a:cs typeface="+mn-cs"/>
                        </a:rPr>
                        <a:t>, Relevant, Sensitive, Understandable, Available, Reliable)</a:t>
                      </a:r>
                      <a:endParaRPr lang="en-US" b="0" dirty="0" smtClean="0"/>
                    </a:p>
                    <a:p>
                      <a:r>
                        <a:rPr lang="en-US" dirty="0" smtClean="0"/>
                        <a:t>Methodology to rate indicators to be tested in three</a:t>
                      </a:r>
                      <a:r>
                        <a:rPr lang="en-US" baseline="0" dirty="0" smtClean="0"/>
                        <a:t> countries</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Knowledge Dissemination</a:t>
                      </a:r>
                      <a:endParaRPr lang="en-US" dirty="0"/>
                    </a:p>
                  </a:txBody>
                  <a:tcPr/>
                </a:tc>
                <a:tc>
                  <a:txBody>
                    <a:bodyPr/>
                    <a:lstStyle/>
                    <a:p>
                      <a:r>
                        <a:rPr lang="en-US" dirty="0" smtClean="0"/>
                        <a:t>Governance indicators</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Knowledge application</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Use of indicators by countries</a:t>
                      </a:r>
                    </a:p>
                    <a:p>
                      <a:endParaRPr lang="en-US" dirty="0"/>
                    </a:p>
                  </a:txBody>
                  <a:tcPr/>
                </a:tc>
              </a:tr>
              <a:tr h="370840">
                <a:tc>
                  <a:txBody>
                    <a:bodyPr/>
                    <a:lstStyle/>
                    <a:p>
                      <a:r>
                        <a:rPr lang="en-US" dirty="0" smtClean="0"/>
                        <a:t>Advocacy</a:t>
                      </a:r>
                      <a:endParaRPr lang="en-US" dirty="0"/>
                    </a:p>
                  </a:txBody>
                  <a:tcPr/>
                </a:tc>
                <a:tc>
                  <a:txBody>
                    <a:bodyPr/>
                    <a:lstStyle/>
                    <a:p>
                      <a:endParaRPr lang="en-US" dirty="0"/>
                    </a:p>
                  </a:txBody>
                  <a:tcPr/>
                </a:tc>
              </a:tr>
              <a:tr h="370840">
                <a:tc>
                  <a:txBody>
                    <a:bodyPr/>
                    <a:lstStyle/>
                    <a:p>
                      <a:r>
                        <a:rPr lang="en-US" dirty="0" smtClean="0"/>
                        <a:t>Support</a:t>
                      </a:r>
                      <a:r>
                        <a:rPr lang="en-US" baseline="0" dirty="0" smtClean="0"/>
                        <a:t> to implementation</a:t>
                      </a:r>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40987042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CCIs: Climate Change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5358364"/>
              </p:ext>
            </p:extLst>
          </p:nvPr>
        </p:nvGraphicFramePr>
        <p:xfrm>
          <a:off x="457200" y="1481138"/>
          <a:ext cx="8229600" cy="3850640"/>
        </p:xfrm>
        <a:graphic>
          <a:graphicData uri="http://schemas.openxmlformats.org/drawingml/2006/table">
            <a:tbl>
              <a:tblPr firstRow="1" bandRow="1">
                <a:tableStyleId>{5C22544A-7EE6-4342-B048-85BDC9FD1C3A}</a:tableStyleId>
              </a:tblPr>
              <a:tblGrid>
                <a:gridCol w="1981200"/>
                <a:gridCol w="6248400"/>
              </a:tblGrid>
              <a:tr h="370840">
                <a:tc>
                  <a:txBody>
                    <a:bodyPr/>
                    <a:lstStyle/>
                    <a:p>
                      <a:endParaRPr lang="en-US" dirty="0"/>
                    </a:p>
                  </a:txBody>
                  <a:tcPr/>
                </a:tc>
                <a:tc>
                  <a:txBody>
                    <a:bodyPr/>
                    <a:lstStyle/>
                    <a:p>
                      <a:r>
                        <a:rPr lang="en-US" dirty="0" smtClean="0"/>
                        <a:t>Sustainable</a:t>
                      </a:r>
                      <a:r>
                        <a:rPr lang="en-US" baseline="0" dirty="0" smtClean="0"/>
                        <a:t> Transport</a:t>
                      </a:r>
                      <a:endParaRPr lang="en-US" dirty="0"/>
                    </a:p>
                  </a:txBody>
                  <a:tcPr/>
                </a:tc>
              </a:tr>
              <a:tr h="370840">
                <a:tc>
                  <a:txBody>
                    <a:bodyPr/>
                    <a:lstStyle/>
                    <a:p>
                      <a:r>
                        <a:rPr lang="en-US" dirty="0" smtClean="0"/>
                        <a:t>Knowledge creation</a:t>
                      </a:r>
                      <a:endParaRPr lang="en-US" dirty="0"/>
                    </a:p>
                  </a:txBody>
                  <a:tcPr/>
                </a:tc>
                <a:tc>
                  <a:txBody>
                    <a:bodyPr/>
                    <a:lstStyle/>
                    <a:p>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Knowledge Dissemination</a:t>
                      </a:r>
                      <a:endParaRPr lang="en-US" dirty="0"/>
                    </a:p>
                  </a:txBody>
                  <a:tcPr/>
                </a:tc>
                <a:tc>
                  <a:txBody>
                    <a:bodyPr/>
                    <a:lstStyle/>
                    <a:p>
                      <a:r>
                        <a:rPr lang="en-US" dirty="0" smtClean="0"/>
                        <a:t>Experience of Sustainable</a:t>
                      </a:r>
                      <a:r>
                        <a:rPr lang="en-US" baseline="0" dirty="0" smtClean="0"/>
                        <a:t> Transport Forum</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Knowledge application</a:t>
                      </a:r>
                      <a:endParaRPr lang="en-US" dirty="0"/>
                    </a:p>
                  </a:txBody>
                  <a:tcPr/>
                </a:tc>
                <a:tc>
                  <a:txBody>
                    <a:bodyPr/>
                    <a:lstStyle/>
                    <a:p>
                      <a:r>
                        <a:rPr lang="en-US" dirty="0" smtClean="0"/>
                        <a:t>Creation of STF</a:t>
                      </a:r>
                    </a:p>
                    <a:p>
                      <a:r>
                        <a:rPr lang="en-US" dirty="0" smtClean="0"/>
                        <a:t>Capacity development to prepare action plans and request financing</a:t>
                      </a:r>
                    </a:p>
                    <a:p>
                      <a:r>
                        <a:rPr lang="en-US" dirty="0" smtClean="0"/>
                        <a:t>Preparation of action plans and financing requests</a:t>
                      </a:r>
                    </a:p>
                  </a:txBody>
                  <a:tcPr/>
                </a:tc>
              </a:tr>
              <a:tr h="370840">
                <a:tc>
                  <a:txBody>
                    <a:bodyPr/>
                    <a:lstStyle/>
                    <a:p>
                      <a:r>
                        <a:rPr lang="en-US" dirty="0" smtClean="0"/>
                        <a:t>Advocacy</a:t>
                      </a:r>
                      <a:endParaRPr lang="en-US" dirty="0"/>
                    </a:p>
                  </a:txBody>
                  <a:tcPr/>
                </a:tc>
                <a:tc>
                  <a:txBody>
                    <a:bodyPr/>
                    <a:lstStyle/>
                    <a:p>
                      <a:endParaRPr lang="en-US" dirty="0"/>
                    </a:p>
                  </a:txBody>
                  <a:tcPr/>
                </a:tc>
              </a:tr>
              <a:tr h="370840">
                <a:tc>
                  <a:txBody>
                    <a:bodyPr/>
                    <a:lstStyle/>
                    <a:p>
                      <a:r>
                        <a:rPr lang="en-US" dirty="0" smtClean="0"/>
                        <a:t>Support</a:t>
                      </a:r>
                      <a:r>
                        <a:rPr lang="en-US" baseline="0" dirty="0" smtClean="0"/>
                        <a:t> to implementation</a:t>
                      </a:r>
                      <a:endParaRPr lang="en-US" dirty="0"/>
                    </a:p>
                  </a:txBody>
                  <a:tcPr/>
                </a:tc>
                <a:tc>
                  <a:txBody>
                    <a:bodyPr/>
                    <a:lstStyle/>
                    <a:p>
                      <a:r>
                        <a:rPr lang="en-US" dirty="0" smtClean="0"/>
                        <a:t>Development partners </a:t>
                      </a:r>
                      <a:endParaRPr lang="en-US" dirty="0"/>
                    </a:p>
                  </a:txBody>
                  <a:tcPr/>
                </a:tc>
              </a:tr>
            </a:tbl>
          </a:graphicData>
        </a:graphic>
      </p:graphicFrame>
    </p:spTree>
    <p:extLst>
      <p:ext uri="{BB962C8B-B14F-4D97-AF65-F5344CB8AC3E}">
        <p14:creationId xmlns:p14="http://schemas.microsoft.com/office/powerpoint/2010/main" val="22710162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r>
              <a:rPr lang="en-US" dirty="0" smtClean="0"/>
              <a:t>CCIs: Gender</a:t>
            </a:r>
            <a:endParaRPr lang="en-US" dirty="0"/>
          </a:p>
        </p:txBody>
      </p:sp>
      <p:graphicFrame>
        <p:nvGraphicFramePr>
          <p:cNvPr id="4" name="Content Placeholder 5"/>
          <p:cNvGraphicFramePr>
            <a:graphicFrameLocks/>
          </p:cNvGraphicFramePr>
          <p:nvPr>
            <p:extLst>
              <p:ext uri="{D42A27DB-BD31-4B8C-83A1-F6EECF244321}">
                <p14:modId xmlns:p14="http://schemas.microsoft.com/office/powerpoint/2010/main" val="1915202013"/>
              </p:ext>
            </p:extLst>
          </p:nvPr>
        </p:nvGraphicFramePr>
        <p:xfrm>
          <a:off x="457200" y="1481138"/>
          <a:ext cx="8229600" cy="3850640"/>
        </p:xfrm>
        <a:graphic>
          <a:graphicData uri="http://schemas.openxmlformats.org/drawingml/2006/table">
            <a:tbl>
              <a:tblPr firstRow="1" bandRow="1">
                <a:tableStyleId>{5C22544A-7EE6-4342-B048-85BDC9FD1C3A}</a:tableStyleId>
              </a:tblPr>
              <a:tblGrid>
                <a:gridCol w="1981200"/>
                <a:gridCol w="6248400"/>
              </a:tblGrid>
              <a:tr h="370840">
                <a:tc>
                  <a:txBody>
                    <a:bodyPr/>
                    <a:lstStyle/>
                    <a:p>
                      <a:endParaRPr lang="en-US" dirty="0"/>
                    </a:p>
                  </a:txBody>
                  <a:tcPr/>
                </a:tc>
                <a:tc>
                  <a:txBody>
                    <a:bodyPr/>
                    <a:lstStyle/>
                    <a:p>
                      <a:endParaRPr lang="en-US" dirty="0"/>
                    </a:p>
                  </a:txBody>
                  <a:tcPr/>
                </a:tc>
              </a:tr>
              <a:tr h="370840">
                <a:tc>
                  <a:txBody>
                    <a:bodyPr/>
                    <a:lstStyle/>
                    <a:p>
                      <a:r>
                        <a:rPr lang="en-US" dirty="0" smtClean="0"/>
                        <a:t>Knowledge creation</a:t>
                      </a:r>
                      <a:endParaRPr lang="en-US" dirty="0"/>
                    </a:p>
                  </a:txBody>
                  <a:tcPr/>
                </a:tc>
                <a:tc>
                  <a:txBody>
                    <a:bodyPr/>
                    <a:lstStyle/>
                    <a:p>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Knowledge Dissemination</a:t>
                      </a:r>
                      <a:endParaRPr lang="en-US" dirty="0"/>
                    </a:p>
                  </a:txBody>
                  <a:tcPr/>
                </a:tc>
                <a:tc>
                  <a:txBody>
                    <a:bodyPr/>
                    <a:lstStyle/>
                    <a:p>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Knowledge application</a:t>
                      </a:r>
                      <a:endParaRPr lang="en-US" dirty="0"/>
                    </a:p>
                  </a:txBody>
                  <a:tcPr/>
                </a:tc>
                <a:tc>
                  <a:txBody>
                    <a:bodyPr/>
                    <a:lstStyle/>
                    <a:p>
                      <a:r>
                        <a:rPr kumimoji="0" lang="en-US" sz="1800" b="0" i="0" u="none" strike="noStrike" kern="1200" baseline="0" dirty="0" smtClean="0">
                          <a:solidFill>
                            <a:schemeClr val="dk1"/>
                          </a:solidFill>
                          <a:latin typeface="+mn-lt"/>
                          <a:ea typeface="+mn-ea"/>
                          <a:cs typeface="+mn-cs"/>
                        </a:rPr>
                        <a:t>Review to inform the Government of Uganda on the implementation of its national gender policy commitments in relation to the road transport sector. Agreement on future actions </a:t>
                      </a:r>
                      <a:endParaRPr lang="en-US" dirty="0" smtClean="0"/>
                    </a:p>
                  </a:txBody>
                  <a:tcPr/>
                </a:tc>
              </a:tr>
              <a:tr h="370840">
                <a:tc>
                  <a:txBody>
                    <a:bodyPr/>
                    <a:lstStyle/>
                    <a:p>
                      <a:r>
                        <a:rPr lang="en-US" dirty="0" smtClean="0"/>
                        <a:t>Advocacy</a:t>
                      </a:r>
                      <a:endParaRPr lang="en-US" dirty="0"/>
                    </a:p>
                  </a:txBody>
                  <a:tcPr/>
                </a:tc>
                <a:tc>
                  <a:txBody>
                    <a:bodyPr/>
                    <a:lstStyle/>
                    <a:p>
                      <a:r>
                        <a:rPr lang="en-US" dirty="0" smtClean="0"/>
                        <a:t>Support to gender and transport network</a:t>
                      </a:r>
                      <a:endParaRPr lang="en-US" dirty="0"/>
                    </a:p>
                  </a:txBody>
                  <a:tcPr/>
                </a:tc>
              </a:tr>
              <a:tr h="370840">
                <a:tc>
                  <a:txBody>
                    <a:bodyPr/>
                    <a:lstStyle/>
                    <a:p>
                      <a:r>
                        <a:rPr lang="en-US" dirty="0" smtClean="0"/>
                        <a:t>Support</a:t>
                      </a:r>
                      <a:r>
                        <a:rPr lang="en-US" baseline="0" dirty="0" smtClean="0"/>
                        <a:t> to implementation</a:t>
                      </a:r>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546753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u="sng" dirty="0" smtClean="0"/>
              <a:t>Mission</a:t>
            </a:r>
            <a:r>
              <a:rPr lang="en-US" dirty="0" smtClean="0"/>
              <a:t>: Facilitate policy development and related capacity-building in the transport in sub-Saharan Africa</a:t>
            </a:r>
          </a:p>
          <a:p>
            <a:r>
              <a:rPr lang="en-US" b="1" u="sng" dirty="0" smtClean="0"/>
              <a:t>Goal</a:t>
            </a:r>
            <a:r>
              <a:rPr lang="en-US" dirty="0" smtClean="0"/>
              <a:t>: Address the need for sound transport policies and strategies contributing to regional integration, poverty reduction and economic growth</a:t>
            </a:r>
          </a:p>
          <a:p>
            <a:r>
              <a:rPr lang="en-US" b="1" u="sng" dirty="0" smtClean="0"/>
              <a:t>How </a:t>
            </a:r>
            <a:r>
              <a:rPr lang="en-US" dirty="0" smtClean="0"/>
              <a:t>: From knowledge creation and dissemination to knowledge application, advocacy and support to implementation</a:t>
            </a:r>
            <a:endParaRPr lang="en-US" dirty="0"/>
          </a:p>
        </p:txBody>
      </p:sp>
      <p:sp>
        <p:nvSpPr>
          <p:cNvPr id="2" name="Title 1"/>
          <p:cNvSpPr>
            <a:spLocks noGrp="1"/>
          </p:cNvSpPr>
          <p:nvPr>
            <p:ph type="title"/>
          </p:nvPr>
        </p:nvSpPr>
        <p:spPr/>
        <p:txBody>
          <a:bodyPr/>
          <a:lstStyle/>
          <a:p>
            <a:r>
              <a:rPr lang="en-US" dirty="0" smtClean="0"/>
              <a:t>Second Development Plan (DP2)</a:t>
            </a:r>
            <a:endParaRPr lang="en-US" dirty="0"/>
          </a:p>
        </p:txBody>
      </p:sp>
      <p:pic>
        <p:nvPicPr>
          <p:cNvPr id="5" name="Content Placeholder 3" descr="SSATP-Logo_onBlack.jpg"/>
          <p:cNvPicPr>
            <a:picLocks noChangeAspect="1"/>
          </p:cNvPicPr>
          <p:nvPr/>
        </p:nvPicPr>
        <p:blipFill>
          <a:blip r:embed="rId3" cstate="print"/>
          <a:stretch>
            <a:fillRect/>
          </a:stretch>
        </p:blipFill>
        <p:spPr>
          <a:xfrm>
            <a:off x="7391399" y="5890260"/>
            <a:ext cx="1330373" cy="685800"/>
          </a:xfrm>
          <a:prstGeom prst="rect">
            <a:avLst/>
          </a:prstGeom>
        </p:spPr>
      </p:pic>
    </p:spTree>
    <p:extLst>
      <p:ext uri="{BB962C8B-B14F-4D97-AF65-F5344CB8AC3E}">
        <p14:creationId xmlns:p14="http://schemas.microsoft.com/office/powerpoint/2010/main" val="10318364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047466689"/>
              </p:ext>
            </p:extLst>
          </p:nvPr>
        </p:nvGraphicFramePr>
        <p:xfrm>
          <a:off x="457200" y="1481138"/>
          <a:ext cx="8229600" cy="3845560"/>
        </p:xfrm>
        <a:graphic>
          <a:graphicData uri="http://schemas.openxmlformats.org/drawingml/2006/table">
            <a:tbl>
              <a:tblPr firstRow="1" bandRow="1">
                <a:tableStyleId>{5C22544A-7EE6-4342-B048-85BDC9FD1C3A}</a:tableStyleId>
              </a:tblPr>
              <a:tblGrid>
                <a:gridCol w="2057400"/>
                <a:gridCol w="3429000"/>
                <a:gridCol w="2743200"/>
              </a:tblGrid>
              <a:tr h="370840">
                <a:tc>
                  <a:txBody>
                    <a:bodyPr/>
                    <a:lstStyle/>
                    <a:p>
                      <a:endParaRPr lang="en-US" dirty="0"/>
                    </a:p>
                  </a:txBody>
                  <a:tcPr/>
                </a:tc>
                <a:tc>
                  <a:txBody>
                    <a:bodyPr/>
                    <a:lstStyle/>
                    <a:p>
                      <a:r>
                        <a:rPr lang="en-US" dirty="0" smtClean="0"/>
                        <a:t>Transport Sector Data Management Systems</a:t>
                      </a:r>
                      <a:endParaRPr lang="en-US" dirty="0"/>
                    </a:p>
                  </a:txBody>
                  <a:tcPr/>
                </a:tc>
                <a:tc>
                  <a:txBody>
                    <a:bodyPr/>
                    <a:lstStyle/>
                    <a:p>
                      <a:r>
                        <a:rPr lang="en-US" dirty="0" smtClean="0"/>
                        <a:t>Data Management Strategy</a:t>
                      </a:r>
                      <a:endParaRPr lang="en-US" dirty="0"/>
                    </a:p>
                  </a:txBody>
                  <a:tcPr/>
                </a:tc>
              </a:tr>
              <a:tr h="370840">
                <a:tc>
                  <a:txBody>
                    <a:bodyPr/>
                    <a:lstStyle/>
                    <a:p>
                      <a:r>
                        <a:rPr lang="en-US" dirty="0" smtClean="0"/>
                        <a:t>Knowledge creation</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TSDMS Guidelines for improved M&amp;E</a:t>
                      </a:r>
                      <a:endParaRPr lang="en-US" dirty="0"/>
                    </a:p>
                  </a:txBody>
                  <a:tcPr/>
                </a:tc>
                <a:tc>
                  <a:txBody>
                    <a:bodyPr/>
                    <a:lstStyle/>
                    <a:p>
                      <a:r>
                        <a:rPr lang="en-US" dirty="0" smtClean="0"/>
                        <a:t>Define strategic direction for</a:t>
                      </a:r>
                      <a:r>
                        <a:rPr lang="en-US" baseline="0" dirty="0" smtClean="0"/>
                        <a:t> DP3</a:t>
                      </a:r>
                      <a:endParaRPr lang="en-US" dirty="0"/>
                    </a:p>
                  </a:txBody>
                  <a:tcPr/>
                </a:tc>
              </a:tr>
              <a:tr h="370840">
                <a:tc>
                  <a:txBody>
                    <a:bodyPr/>
                    <a:lstStyle/>
                    <a:p>
                      <a:r>
                        <a:rPr lang="en-US" dirty="0" smtClean="0"/>
                        <a:t>Knowledge</a:t>
                      </a:r>
                      <a:r>
                        <a:rPr lang="en-US" baseline="0" dirty="0" smtClean="0"/>
                        <a:t> dissemination</a:t>
                      </a:r>
                      <a:endParaRPr lang="en-US" dirty="0"/>
                    </a:p>
                  </a:txBody>
                  <a:tcPr/>
                </a:tc>
                <a:tc>
                  <a:txBody>
                    <a:bodyPr/>
                    <a:lstStyle/>
                    <a:p>
                      <a:endParaRPr lang="en-US" dirty="0"/>
                    </a:p>
                  </a:txBody>
                  <a:tcPr/>
                </a:tc>
                <a:tc>
                  <a:txBody>
                    <a:bodyPr/>
                    <a:lstStyle/>
                    <a:p>
                      <a:endParaRPr lang="en-US"/>
                    </a:p>
                  </a:txBody>
                  <a:tcPr/>
                </a:tc>
              </a:tr>
              <a:tr h="370840">
                <a:tc>
                  <a:txBody>
                    <a:bodyPr/>
                    <a:lstStyle/>
                    <a:p>
                      <a:r>
                        <a:rPr lang="en-US" dirty="0" smtClean="0"/>
                        <a:t>Knowledge application</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Institutional assessment in Uganda, Zambia, Swaziland and Burkina Faso</a:t>
                      </a:r>
                      <a:endParaRPr lang="en-US" dirty="0"/>
                    </a:p>
                  </a:txBody>
                  <a:tcPr/>
                </a:tc>
                <a:tc>
                  <a:txBody>
                    <a:bodyPr/>
                    <a:lstStyle/>
                    <a:p>
                      <a:r>
                        <a:rPr lang="en-US" dirty="0" smtClean="0"/>
                        <a:t>Strategic framework partnership with AIKP in </a:t>
                      </a:r>
                      <a:r>
                        <a:rPr lang="en-US" dirty="0" err="1" smtClean="0"/>
                        <a:t>AfDB</a:t>
                      </a:r>
                      <a:endParaRPr lang="en-US" dirty="0"/>
                    </a:p>
                  </a:txBody>
                  <a:tcPr/>
                </a:tc>
              </a:tr>
              <a:tr h="370840">
                <a:tc>
                  <a:txBody>
                    <a:bodyPr/>
                    <a:lstStyle/>
                    <a:p>
                      <a:r>
                        <a:rPr lang="en-US" dirty="0" smtClean="0"/>
                        <a:t>Advocacy</a:t>
                      </a:r>
                      <a:endParaRPr lang="en-US" dirty="0"/>
                    </a:p>
                  </a:txBody>
                  <a:tcPr/>
                </a:tc>
                <a:tc>
                  <a:txBody>
                    <a:bodyPr/>
                    <a:lstStyle/>
                    <a:p>
                      <a:r>
                        <a:rPr lang="en-US" dirty="0" smtClean="0"/>
                        <a:t>Agreement</a:t>
                      </a:r>
                      <a:r>
                        <a:rPr lang="en-US" baseline="0" dirty="0" smtClean="0"/>
                        <a:t> on action plan</a:t>
                      </a:r>
                      <a:endParaRPr lang="en-US" dirty="0"/>
                    </a:p>
                  </a:txBody>
                  <a:tcPr/>
                </a:tc>
                <a:tc>
                  <a:txBody>
                    <a:bodyPr/>
                    <a:lstStyle/>
                    <a:p>
                      <a:endParaRPr lang="en-US" dirty="0"/>
                    </a:p>
                  </a:txBody>
                  <a:tcPr/>
                </a:tc>
              </a:tr>
              <a:tr h="370840">
                <a:tc>
                  <a:txBody>
                    <a:bodyPr/>
                    <a:lstStyle/>
                    <a:p>
                      <a:r>
                        <a:rPr lang="en-US" dirty="0" smtClean="0"/>
                        <a:t>Support</a:t>
                      </a:r>
                      <a:r>
                        <a:rPr lang="en-US" baseline="0" dirty="0" smtClean="0"/>
                        <a:t> to implementation</a:t>
                      </a:r>
                      <a:endParaRPr lang="en-US" dirty="0"/>
                    </a:p>
                  </a:txBody>
                  <a:tcPr/>
                </a:tc>
                <a:tc>
                  <a:txBody>
                    <a:bodyPr/>
                    <a:lstStyle/>
                    <a:p>
                      <a:r>
                        <a:rPr lang="en-US" dirty="0" smtClean="0"/>
                        <a:t>Partnership</a:t>
                      </a:r>
                      <a:r>
                        <a:rPr lang="en-US" baseline="0" dirty="0" smtClean="0"/>
                        <a:t> sought</a:t>
                      </a:r>
                      <a:endParaRPr lang="en-US" dirty="0"/>
                    </a:p>
                  </a:txBody>
                  <a:tcPr/>
                </a:tc>
                <a:tc>
                  <a:txBody>
                    <a:bodyPr/>
                    <a:lstStyle/>
                    <a:p>
                      <a:endParaRPr lang="en-US" dirty="0"/>
                    </a:p>
                  </a:txBody>
                  <a:tcPr/>
                </a:tc>
              </a:tr>
            </a:tbl>
          </a:graphicData>
        </a:graphic>
      </p:graphicFrame>
      <p:sp>
        <p:nvSpPr>
          <p:cNvPr id="3" name="Title 2"/>
          <p:cNvSpPr>
            <a:spLocks noGrp="1"/>
          </p:cNvSpPr>
          <p:nvPr>
            <p:ph type="title"/>
          </p:nvPr>
        </p:nvSpPr>
        <p:spPr/>
        <p:txBody>
          <a:bodyPr/>
          <a:lstStyle/>
          <a:p>
            <a:r>
              <a:rPr lang="en-US" dirty="0" smtClean="0"/>
              <a:t> CCIs: Data Management</a:t>
            </a:r>
            <a:endParaRPr lang="en-US" dirty="0"/>
          </a:p>
        </p:txBody>
      </p:sp>
    </p:spTree>
    <p:extLst>
      <p:ext uri="{BB962C8B-B14F-4D97-AF65-F5344CB8AC3E}">
        <p14:creationId xmlns:p14="http://schemas.microsoft.com/office/powerpoint/2010/main" val="3689203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SATP-Logo_onBlack.jpg"/>
          <p:cNvPicPr>
            <a:picLocks noGrp="1" noChangeAspect="1"/>
          </p:cNvPicPr>
          <p:nvPr>
            <p:ph idx="1"/>
          </p:nvPr>
        </p:nvPicPr>
        <p:blipFill>
          <a:blip r:embed="rId2" cstate="print"/>
          <a:stretch>
            <a:fillRect/>
          </a:stretch>
        </p:blipFill>
        <p:spPr>
          <a:xfrm>
            <a:off x="457200" y="1057275"/>
            <a:ext cx="8229600" cy="3133725"/>
          </a:xfrm>
          <a:prstGeom prst="rect">
            <a:avLst/>
          </a:prstGeom>
        </p:spPr>
      </p:pic>
      <p:sp>
        <p:nvSpPr>
          <p:cNvPr id="2" name="Title 1"/>
          <p:cNvSpPr>
            <a:spLocks noGrp="1"/>
          </p:cNvSpPr>
          <p:nvPr>
            <p:ph type="title"/>
          </p:nvPr>
        </p:nvSpPr>
        <p:spPr/>
        <p:txBody>
          <a:bodyPr/>
          <a:lstStyle/>
          <a:p>
            <a:r>
              <a:rPr lang="en-US" dirty="0" smtClean="0"/>
              <a:t>Connecting Africa</a:t>
            </a:r>
            <a:endParaRPr lang="en-US" dirty="0"/>
          </a:p>
        </p:txBody>
      </p:sp>
      <p:sp>
        <p:nvSpPr>
          <p:cNvPr id="3" name="TextBox 2"/>
          <p:cNvSpPr txBox="1"/>
          <p:nvPr/>
        </p:nvSpPr>
        <p:spPr>
          <a:xfrm>
            <a:off x="2209800" y="4648200"/>
            <a:ext cx="4724400" cy="830997"/>
          </a:xfrm>
          <a:prstGeom prst="rect">
            <a:avLst/>
          </a:prstGeom>
          <a:noFill/>
        </p:spPr>
        <p:txBody>
          <a:bodyPr wrap="square" rtlCol="0">
            <a:spAutoFit/>
          </a:bodyPr>
          <a:lstStyle/>
          <a:p>
            <a:pPr algn="ctr"/>
            <a:r>
              <a:rPr lang="en-US" sz="4800" dirty="0" smtClean="0">
                <a:effectLst>
                  <a:outerShdw blurRad="38100" dist="38100" dir="2700000" algn="tl">
                    <a:srgbClr val="000000">
                      <a:alpha val="43137"/>
                    </a:srgbClr>
                  </a:outerShdw>
                </a:effectLst>
                <a:latin typeface="+mj-lt"/>
              </a:rPr>
              <a:t>THANK YOU</a:t>
            </a:r>
            <a:endParaRPr lang="en-US" sz="4800" dirty="0">
              <a:effectLst>
                <a:outerShdw blurRad="38100" dist="38100" dir="2700000" algn="tl">
                  <a:srgbClr val="000000">
                    <a:alpha val="43137"/>
                  </a:srgbClr>
                </a:outerShdw>
              </a:effectLst>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SSATP Funding Partners</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3680383803"/>
              </p:ext>
            </p:extLst>
          </p:nvPr>
        </p:nvGraphicFramePr>
        <p:xfrm>
          <a:off x="1524000" y="1524000"/>
          <a:ext cx="6477000" cy="4495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02770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Structure of DP2</a:t>
            </a:r>
            <a:endParaRPr lang="en-US" dirty="0"/>
          </a:p>
        </p:txBody>
      </p:sp>
      <p:sp>
        <p:nvSpPr>
          <p:cNvPr id="6" name="Rounded Rectangle 5"/>
          <p:cNvSpPr/>
          <p:nvPr/>
        </p:nvSpPr>
        <p:spPr>
          <a:xfrm rot="5400000">
            <a:off x="960636" y="2397302"/>
            <a:ext cx="2025253" cy="1955056"/>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anchor="ctr">
            <a:spAutoFit/>
          </a:bodyPr>
          <a:lstStyle/>
          <a:p>
            <a:pPr algn="ctr">
              <a:defRPr/>
            </a:pPr>
            <a:r>
              <a:rPr lang="en-US" b="1" dirty="0" smtClean="0">
                <a:solidFill>
                  <a:schemeClr val="accent2">
                    <a:lumMod val="75000"/>
                  </a:schemeClr>
                </a:solidFill>
                <a:latin typeface="Myriad Pro" pitchFamily="34" charset="0"/>
                <a:ea typeface="Calibri" pitchFamily="34" charset="0"/>
                <a:cs typeface="Sylfaen" pitchFamily="18" charset="0"/>
              </a:rPr>
              <a:t>Theme 1</a:t>
            </a:r>
          </a:p>
          <a:p>
            <a:pPr algn="ctr">
              <a:defRPr/>
            </a:pPr>
            <a:r>
              <a:rPr lang="en-US" dirty="0" smtClean="0">
                <a:solidFill>
                  <a:schemeClr val="bg1"/>
                </a:solidFill>
                <a:latin typeface="Myriad Pro" pitchFamily="34" charset="0"/>
              </a:rPr>
              <a:t>Comprehensive pro-poor pro-growth  transport sector policies adopted</a:t>
            </a:r>
            <a:endParaRPr lang="en-US" dirty="0">
              <a:solidFill>
                <a:schemeClr val="tx1"/>
              </a:solidFill>
              <a:latin typeface="Myriad Pro" pitchFamily="34" charset="0"/>
            </a:endParaRPr>
          </a:p>
        </p:txBody>
      </p:sp>
      <p:sp>
        <p:nvSpPr>
          <p:cNvPr id="7" name="Rounded Rectangle 6"/>
          <p:cNvSpPr/>
          <p:nvPr/>
        </p:nvSpPr>
        <p:spPr>
          <a:xfrm rot="5400000">
            <a:off x="3478038" y="2397301"/>
            <a:ext cx="2025253" cy="1955056"/>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anchor="ctr">
            <a:spAutoFit/>
          </a:bodyPr>
          <a:lstStyle/>
          <a:p>
            <a:pPr algn="ctr">
              <a:defRPr/>
            </a:pPr>
            <a:r>
              <a:rPr lang="en-US" b="1" dirty="0" smtClean="0">
                <a:solidFill>
                  <a:schemeClr val="accent2">
                    <a:lumMod val="75000"/>
                  </a:schemeClr>
                </a:solidFill>
                <a:latin typeface="Myriad Pro" pitchFamily="34" charset="0"/>
                <a:ea typeface="Calibri" pitchFamily="34" charset="0"/>
                <a:cs typeface="Sylfaen" pitchFamily="18" charset="0"/>
              </a:rPr>
              <a:t>Theme 2</a:t>
            </a:r>
          </a:p>
          <a:p>
            <a:pPr algn="ctr">
              <a:defRPr/>
            </a:pPr>
            <a:r>
              <a:rPr lang="en-US" dirty="0" smtClean="0">
                <a:solidFill>
                  <a:schemeClr val="bg1"/>
                </a:solidFill>
                <a:latin typeface="Myriad Pro" pitchFamily="34" charset="0"/>
              </a:rPr>
              <a:t>Effective institutional and financial</a:t>
            </a:r>
          </a:p>
          <a:p>
            <a:pPr algn="ctr">
              <a:defRPr/>
            </a:pPr>
            <a:r>
              <a:rPr lang="en-US" dirty="0" smtClean="0">
                <a:solidFill>
                  <a:schemeClr val="bg1"/>
                </a:solidFill>
                <a:latin typeface="Myriad Pro" pitchFamily="34" charset="0"/>
              </a:rPr>
              <a:t>arrangements adopted</a:t>
            </a:r>
            <a:endParaRPr lang="en-US" dirty="0">
              <a:solidFill>
                <a:schemeClr val="tx1"/>
              </a:solidFill>
              <a:latin typeface="Myriad Pro" pitchFamily="34" charset="0"/>
            </a:endParaRPr>
          </a:p>
        </p:txBody>
      </p:sp>
      <p:sp>
        <p:nvSpPr>
          <p:cNvPr id="8" name="Rounded Rectangle 7"/>
          <p:cNvSpPr/>
          <p:nvPr/>
        </p:nvSpPr>
        <p:spPr>
          <a:xfrm rot="5400000">
            <a:off x="5997773" y="2382059"/>
            <a:ext cx="2025253" cy="1955056"/>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anchor="ctr">
            <a:spAutoFit/>
          </a:bodyPr>
          <a:lstStyle/>
          <a:p>
            <a:pPr algn="ctr">
              <a:defRPr/>
            </a:pPr>
            <a:r>
              <a:rPr lang="en-US" b="1" dirty="0" smtClean="0">
                <a:solidFill>
                  <a:schemeClr val="accent2">
                    <a:lumMod val="75000"/>
                  </a:schemeClr>
                </a:solidFill>
                <a:latin typeface="Myriad Pro" pitchFamily="34" charset="0"/>
                <a:ea typeface="Calibri" pitchFamily="34" charset="0"/>
                <a:cs typeface="Sylfaen" pitchFamily="18" charset="0"/>
              </a:rPr>
              <a:t>Theme 3</a:t>
            </a:r>
          </a:p>
          <a:p>
            <a:pPr algn="ctr" fontAlgn="auto">
              <a:spcBef>
                <a:spcPts val="0"/>
              </a:spcBef>
              <a:spcAft>
                <a:spcPts val="0"/>
              </a:spcAft>
              <a:defRPr/>
            </a:pPr>
            <a:r>
              <a:rPr lang="en-US" dirty="0" smtClean="0">
                <a:solidFill>
                  <a:schemeClr val="bg1"/>
                </a:solidFill>
                <a:latin typeface="Myriad Pro" pitchFamily="34" charset="0"/>
              </a:rPr>
              <a:t>Trade facilitation measures adopted for better regional integration</a:t>
            </a:r>
            <a:endParaRPr lang="en-US" dirty="0">
              <a:solidFill>
                <a:schemeClr val="bg1"/>
              </a:solidFill>
              <a:latin typeface="Myriad Pro" pitchFamily="34" charset="0"/>
            </a:endParaRPr>
          </a:p>
        </p:txBody>
      </p:sp>
      <p:sp>
        <p:nvSpPr>
          <p:cNvPr id="9" name="Rounded Rectangle 8"/>
          <p:cNvSpPr/>
          <p:nvPr/>
        </p:nvSpPr>
        <p:spPr>
          <a:xfrm>
            <a:off x="533400" y="4495800"/>
            <a:ext cx="1439863" cy="720725"/>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Climate Change</a:t>
            </a:r>
          </a:p>
        </p:txBody>
      </p:sp>
      <p:sp>
        <p:nvSpPr>
          <p:cNvPr id="10" name="Rounded Rectangle 9"/>
          <p:cNvSpPr/>
          <p:nvPr/>
        </p:nvSpPr>
        <p:spPr>
          <a:xfrm>
            <a:off x="2057400" y="4495800"/>
            <a:ext cx="1584325" cy="685800"/>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Road Safety</a:t>
            </a:r>
          </a:p>
        </p:txBody>
      </p:sp>
      <p:sp>
        <p:nvSpPr>
          <p:cNvPr id="11" name="Rounded Rectangle 10"/>
          <p:cNvSpPr/>
          <p:nvPr/>
        </p:nvSpPr>
        <p:spPr>
          <a:xfrm>
            <a:off x="3720727" y="4480560"/>
            <a:ext cx="1653540" cy="720725"/>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Governance and Integrity</a:t>
            </a:r>
          </a:p>
        </p:txBody>
      </p:sp>
      <p:sp>
        <p:nvSpPr>
          <p:cNvPr id="12" name="Rounded Rectangle 11"/>
          <p:cNvSpPr/>
          <p:nvPr/>
        </p:nvSpPr>
        <p:spPr>
          <a:xfrm>
            <a:off x="5468193" y="4495800"/>
            <a:ext cx="1439863" cy="720725"/>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Gender and Inclusion</a:t>
            </a:r>
          </a:p>
        </p:txBody>
      </p:sp>
      <p:sp>
        <p:nvSpPr>
          <p:cNvPr id="13" name="Rounded Rectangle 12"/>
          <p:cNvSpPr/>
          <p:nvPr/>
        </p:nvSpPr>
        <p:spPr>
          <a:xfrm>
            <a:off x="3742739" y="5334000"/>
            <a:ext cx="1652588" cy="6858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t>Data Management</a:t>
            </a:r>
          </a:p>
        </p:txBody>
      </p:sp>
      <p:sp>
        <p:nvSpPr>
          <p:cNvPr id="15" name="Rounded Rectangle 14"/>
          <p:cNvSpPr/>
          <p:nvPr/>
        </p:nvSpPr>
        <p:spPr>
          <a:xfrm>
            <a:off x="7010399" y="4495800"/>
            <a:ext cx="1439863" cy="720725"/>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smtClean="0">
                <a:solidFill>
                  <a:schemeClr val="tx1"/>
                </a:solidFill>
              </a:rPr>
              <a:t>HIV AIDS</a:t>
            </a:r>
            <a:endParaRPr lang="en-US" sz="1600" b="1" dirty="0">
              <a:solidFill>
                <a:schemeClr val="tx1"/>
              </a:solidFill>
            </a:endParaRPr>
          </a:p>
        </p:txBody>
      </p:sp>
    </p:spTree>
    <p:extLst>
      <p:ext uri="{BB962C8B-B14F-4D97-AF65-F5344CB8AC3E}">
        <p14:creationId xmlns:p14="http://schemas.microsoft.com/office/powerpoint/2010/main" val="3276443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Mid-term review concluded that results were too ambitious, resources were inadequate and not adjusted to results</a:t>
            </a:r>
          </a:p>
          <a:p>
            <a:r>
              <a:rPr lang="en-US" dirty="0" smtClean="0"/>
              <a:t>Results were difficult to monitor</a:t>
            </a:r>
          </a:p>
          <a:p>
            <a:r>
              <a:rPr lang="en-US" dirty="0" smtClean="0"/>
              <a:t>At the same time, the program remained focused on outputs without enough emphasis on results</a:t>
            </a:r>
          </a:p>
          <a:p>
            <a:r>
              <a:rPr lang="en-US" dirty="0" smtClean="0"/>
              <a:t>Results framework was revised to add advocacy and more work on achieving results on the ground</a:t>
            </a:r>
          </a:p>
          <a:p>
            <a:r>
              <a:rPr lang="en-US" dirty="0" smtClean="0"/>
              <a:t>Use of five pronged approach to better link results to SSATP activities</a:t>
            </a:r>
            <a:endParaRPr lang="en-US" dirty="0"/>
          </a:p>
        </p:txBody>
      </p:sp>
      <p:sp>
        <p:nvSpPr>
          <p:cNvPr id="3" name="Title 2"/>
          <p:cNvSpPr>
            <a:spLocks noGrp="1"/>
          </p:cNvSpPr>
          <p:nvPr>
            <p:ph type="title"/>
          </p:nvPr>
        </p:nvSpPr>
        <p:spPr/>
        <p:txBody>
          <a:bodyPr/>
          <a:lstStyle/>
          <a:p>
            <a:r>
              <a:rPr lang="en-US" dirty="0" smtClean="0"/>
              <a:t>Results framework</a:t>
            </a:r>
            <a:endParaRPr lang="en-US" dirty="0"/>
          </a:p>
        </p:txBody>
      </p:sp>
    </p:spTree>
    <p:extLst>
      <p:ext uri="{BB962C8B-B14F-4D97-AF65-F5344CB8AC3E}">
        <p14:creationId xmlns:p14="http://schemas.microsoft.com/office/powerpoint/2010/main" val="341811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551328470"/>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en-US" dirty="0" smtClean="0"/>
              <a:t>Five-step approach and results</a:t>
            </a:r>
            <a:endParaRPr lang="en-US" dirty="0"/>
          </a:p>
        </p:txBody>
      </p:sp>
    </p:spTree>
    <p:extLst>
      <p:ext uri="{BB962C8B-B14F-4D97-AF65-F5344CB8AC3E}">
        <p14:creationId xmlns:p14="http://schemas.microsoft.com/office/powerpoint/2010/main" val="177855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Theme 1: Transport strategies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58516565"/>
              </p:ext>
            </p:extLst>
          </p:nvPr>
        </p:nvGraphicFramePr>
        <p:xfrm>
          <a:off x="457200" y="1481138"/>
          <a:ext cx="8229600" cy="4399280"/>
        </p:xfrm>
        <a:graphic>
          <a:graphicData uri="http://schemas.openxmlformats.org/drawingml/2006/table">
            <a:tbl>
              <a:tblPr firstRow="1" bandRow="1">
                <a:tableStyleId>{5C22544A-7EE6-4342-B048-85BDC9FD1C3A}</a:tableStyleId>
              </a:tblPr>
              <a:tblGrid>
                <a:gridCol w="1981200"/>
                <a:gridCol w="6248400"/>
              </a:tblGrid>
              <a:tr h="370840">
                <a:tc>
                  <a:txBody>
                    <a:bodyPr/>
                    <a:lstStyle/>
                    <a:p>
                      <a:endParaRPr lang="en-US" dirty="0"/>
                    </a:p>
                  </a:txBody>
                  <a:tcPr/>
                </a:tc>
                <a:tc>
                  <a:txBody>
                    <a:bodyPr/>
                    <a:lstStyle/>
                    <a:p>
                      <a:endParaRPr lang="en-US" dirty="0"/>
                    </a:p>
                  </a:txBody>
                  <a:tcPr/>
                </a:tc>
              </a:tr>
              <a:tr h="370840">
                <a:tc>
                  <a:txBody>
                    <a:bodyPr/>
                    <a:lstStyle/>
                    <a:p>
                      <a:r>
                        <a:rPr lang="en-US" dirty="0" smtClean="0"/>
                        <a:t>Knowledge creation</a:t>
                      </a:r>
                      <a:endParaRPr lang="en-US" dirty="0"/>
                    </a:p>
                  </a:txBody>
                  <a:tcPr/>
                </a:tc>
                <a:tc>
                  <a:txBody>
                    <a:bodyPr/>
                    <a:lstStyle/>
                    <a:p>
                      <a:r>
                        <a:rPr lang="en-US" dirty="0" smtClean="0"/>
                        <a:t>Application and Impact Review to assess the application of PRTSR outcomes on the formulation of the national transport strategies and 2nd Generation Poverty Reduction Strategies.</a:t>
                      </a:r>
                    </a:p>
                    <a:p>
                      <a:r>
                        <a:rPr lang="en-US" dirty="0" smtClean="0"/>
                        <a:t>Policy Performance Review in Ethiopia, Ghana, Zambia, Benin, Gabon and Mali</a:t>
                      </a:r>
                      <a:endParaRPr lang="en-US" dirty="0"/>
                    </a:p>
                  </a:txBody>
                  <a:tcPr/>
                </a:tc>
              </a:tr>
              <a:tr h="370840">
                <a:tc>
                  <a:txBody>
                    <a:bodyPr/>
                    <a:lstStyle/>
                    <a:p>
                      <a:r>
                        <a:rPr lang="en-US" dirty="0" smtClean="0"/>
                        <a:t>Knowledge</a:t>
                      </a:r>
                      <a:r>
                        <a:rPr lang="en-US" baseline="0" dirty="0" smtClean="0"/>
                        <a:t> dissemination</a:t>
                      </a:r>
                      <a:endParaRPr lang="en-US" dirty="0"/>
                    </a:p>
                  </a:txBody>
                  <a:tcPr/>
                </a:tc>
                <a:tc>
                  <a:txBody>
                    <a:bodyPr/>
                    <a:lstStyle/>
                    <a:p>
                      <a:r>
                        <a:rPr lang="en-US" dirty="0" smtClean="0"/>
                        <a:t>Policy Performance Review</a:t>
                      </a:r>
                      <a:endParaRPr lang="en-US" dirty="0"/>
                    </a:p>
                  </a:txBody>
                  <a:tcPr/>
                </a:tc>
              </a:tr>
              <a:tr h="370840">
                <a:tc>
                  <a:txBody>
                    <a:bodyPr/>
                    <a:lstStyle/>
                    <a:p>
                      <a:r>
                        <a:rPr lang="en-US" dirty="0" smtClean="0"/>
                        <a:t>Knowledge application</a:t>
                      </a:r>
                      <a:endParaRPr lang="en-US" dirty="0"/>
                    </a:p>
                  </a:txBody>
                  <a:tcPr/>
                </a:tc>
                <a:tc>
                  <a:txBody>
                    <a:bodyPr/>
                    <a:lstStyle/>
                    <a:p>
                      <a:r>
                        <a:rPr lang="en-US" dirty="0" smtClean="0"/>
                        <a:t>Update of transport strategies in Sierra Leone and Burkina Faso</a:t>
                      </a:r>
                      <a:endParaRPr lang="en-US" dirty="0"/>
                    </a:p>
                  </a:txBody>
                  <a:tcPr/>
                </a:tc>
              </a:tr>
              <a:tr h="370840">
                <a:tc>
                  <a:txBody>
                    <a:bodyPr/>
                    <a:lstStyle/>
                    <a:p>
                      <a:r>
                        <a:rPr lang="en-US" dirty="0" smtClean="0"/>
                        <a:t>Advocacy</a:t>
                      </a:r>
                      <a:endParaRPr lang="en-US" dirty="0"/>
                    </a:p>
                  </a:txBody>
                  <a:tcPr/>
                </a:tc>
                <a:tc>
                  <a:txBody>
                    <a:bodyPr/>
                    <a:lstStyle/>
                    <a:p>
                      <a:endParaRPr lang="en-US" dirty="0"/>
                    </a:p>
                  </a:txBody>
                  <a:tcPr/>
                </a:tc>
              </a:tr>
              <a:tr h="370840">
                <a:tc>
                  <a:txBody>
                    <a:bodyPr/>
                    <a:lstStyle/>
                    <a:p>
                      <a:r>
                        <a:rPr lang="en-US" dirty="0" smtClean="0"/>
                        <a:t>Support</a:t>
                      </a:r>
                      <a:r>
                        <a:rPr lang="en-US" baseline="0" dirty="0" smtClean="0"/>
                        <a:t> to implementation</a:t>
                      </a:r>
                      <a:endParaRPr lang="en-US" dirty="0"/>
                    </a:p>
                  </a:txBody>
                  <a:tcPr/>
                </a:tc>
                <a:tc>
                  <a:txBody>
                    <a:bodyPr/>
                    <a:lstStyle/>
                    <a:p>
                      <a:r>
                        <a:rPr lang="en-US" dirty="0" smtClean="0"/>
                        <a:t>Round</a:t>
                      </a:r>
                      <a:r>
                        <a:rPr lang="en-US" baseline="0" dirty="0" smtClean="0"/>
                        <a:t> tables of donors in Sierra Leone and Burkina Faso</a:t>
                      </a:r>
                      <a:endParaRPr lang="en-US" dirty="0"/>
                    </a:p>
                  </a:txBody>
                  <a:tcPr/>
                </a:tc>
              </a:tr>
            </a:tbl>
          </a:graphicData>
        </a:graphic>
      </p:graphicFrame>
    </p:spTree>
    <p:extLst>
      <p:ext uri="{BB962C8B-B14F-4D97-AF65-F5344CB8AC3E}">
        <p14:creationId xmlns:p14="http://schemas.microsoft.com/office/powerpoint/2010/main" val="546313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r>
              <a:rPr lang="en-US" dirty="0" smtClean="0"/>
              <a:t>Theme 1: Road Safety</a:t>
            </a:r>
            <a:endParaRPr lang="en-US" dirty="0"/>
          </a:p>
        </p:txBody>
      </p:sp>
      <p:graphicFrame>
        <p:nvGraphicFramePr>
          <p:cNvPr id="4" name="Content Placeholder 5"/>
          <p:cNvGraphicFramePr>
            <a:graphicFrameLocks/>
          </p:cNvGraphicFramePr>
          <p:nvPr>
            <p:extLst>
              <p:ext uri="{D42A27DB-BD31-4B8C-83A1-F6EECF244321}">
                <p14:modId xmlns:p14="http://schemas.microsoft.com/office/powerpoint/2010/main" val="1659110738"/>
              </p:ext>
            </p:extLst>
          </p:nvPr>
        </p:nvGraphicFramePr>
        <p:xfrm>
          <a:off x="457200" y="1481138"/>
          <a:ext cx="8229600" cy="3586480"/>
        </p:xfrm>
        <a:graphic>
          <a:graphicData uri="http://schemas.openxmlformats.org/drawingml/2006/table">
            <a:tbl>
              <a:tblPr firstRow="1" bandRow="1">
                <a:tableStyleId>{5C22544A-7EE6-4342-B048-85BDC9FD1C3A}</a:tableStyleId>
              </a:tblPr>
              <a:tblGrid>
                <a:gridCol w="3291840"/>
                <a:gridCol w="4937760"/>
              </a:tblGrid>
              <a:tr h="370840">
                <a:tc>
                  <a:txBody>
                    <a:bodyPr/>
                    <a:lstStyle/>
                    <a:p>
                      <a:endParaRPr lang="en-US" dirty="0"/>
                    </a:p>
                  </a:txBody>
                  <a:tcPr/>
                </a:tc>
                <a:tc>
                  <a:txBody>
                    <a:bodyPr/>
                    <a:lstStyle/>
                    <a:p>
                      <a:r>
                        <a:rPr lang="en-US" dirty="0" smtClean="0"/>
                        <a:t>Decade of Action for Road Safety</a:t>
                      </a:r>
                      <a:endParaRPr lang="en-US" dirty="0"/>
                    </a:p>
                  </a:txBody>
                  <a:tcPr/>
                </a:tc>
              </a:tr>
              <a:tr h="370840">
                <a:tc>
                  <a:txBody>
                    <a:bodyPr/>
                    <a:lstStyle/>
                    <a:p>
                      <a:r>
                        <a:rPr lang="en-US" dirty="0" smtClean="0"/>
                        <a:t>Knowledge creation</a:t>
                      </a:r>
                      <a:endParaRPr lang="en-US" dirty="0"/>
                    </a:p>
                  </a:txBody>
                  <a:tcPr/>
                </a:tc>
                <a:tc>
                  <a:txBody>
                    <a:bodyPr/>
                    <a:lstStyle/>
                    <a:p>
                      <a:endParaRPr lang="en-US" dirty="0"/>
                    </a:p>
                  </a:txBody>
                  <a:tcPr/>
                </a:tc>
              </a:tr>
              <a:tr h="370840">
                <a:tc>
                  <a:txBody>
                    <a:bodyPr/>
                    <a:lstStyle/>
                    <a:p>
                      <a:r>
                        <a:rPr lang="en-US" dirty="0" smtClean="0"/>
                        <a:t>Knowledge</a:t>
                      </a:r>
                      <a:r>
                        <a:rPr lang="en-US" baseline="0" dirty="0" smtClean="0"/>
                        <a:t> dissemination</a:t>
                      </a:r>
                      <a:endParaRPr lang="en-US" dirty="0"/>
                    </a:p>
                  </a:txBody>
                  <a:tcPr/>
                </a:tc>
                <a:tc>
                  <a:txBody>
                    <a:bodyPr/>
                    <a:lstStyle/>
                    <a:p>
                      <a:endParaRPr lang="en-US" dirty="0"/>
                    </a:p>
                  </a:txBody>
                  <a:tcPr/>
                </a:tc>
              </a:tr>
              <a:tr h="370840">
                <a:tc>
                  <a:txBody>
                    <a:bodyPr/>
                    <a:lstStyle/>
                    <a:p>
                      <a:r>
                        <a:rPr lang="en-US" dirty="0" smtClean="0"/>
                        <a:t>Knowledge application</a:t>
                      </a:r>
                      <a:endParaRPr lang="en-US" dirty="0"/>
                    </a:p>
                  </a:txBody>
                  <a:tcPr/>
                </a:tc>
                <a:tc>
                  <a:txBody>
                    <a:bodyPr/>
                    <a:lstStyle/>
                    <a:p>
                      <a:r>
                        <a:rPr lang="en-US" dirty="0" smtClean="0"/>
                        <a:t>Preparation of Decade of Action with UNECA which resulted in adoption of Decade of Action by Heads of State in January 2012</a:t>
                      </a:r>
                      <a:endParaRPr lang="en-US" dirty="0"/>
                    </a:p>
                  </a:txBody>
                  <a:tcPr/>
                </a:tc>
              </a:tr>
              <a:tr h="370840">
                <a:tc>
                  <a:txBody>
                    <a:bodyPr/>
                    <a:lstStyle/>
                    <a:p>
                      <a:r>
                        <a:rPr lang="en-US" dirty="0" smtClean="0"/>
                        <a:t>Advocacy</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way forward (workshop</a:t>
                      </a:r>
                      <a:r>
                        <a:rPr lang="en-US" baseline="0" dirty="0" smtClean="0"/>
                        <a:t> in Addis on countries’ experiences and Lusaka on road safety in cities)</a:t>
                      </a:r>
                      <a:endParaRPr lang="en-US" dirty="0"/>
                    </a:p>
                  </a:txBody>
                  <a:tcPr/>
                </a:tc>
              </a:tr>
              <a:tr h="370840">
                <a:tc>
                  <a:txBody>
                    <a:bodyPr/>
                    <a:lstStyle/>
                    <a:p>
                      <a:r>
                        <a:rPr lang="en-US" dirty="0" smtClean="0"/>
                        <a:t>Support</a:t>
                      </a:r>
                      <a:r>
                        <a:rPr lang="en-US" baseline="0" dirty="0" smtClean="0"/>
                        <a:t> to implementation</a:t>
                      </a:r>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421313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r>
              <a:rPr lang="en-US" dirty="0" smtClean="0"/>
              <a:t>Theme 1: Road Safety</a:t>
            </a:r>
            <a:endParaRPr lang="en-US" dirty="0"/>
          </a:p>
        </p:txBody>
      </p:sp>
      <p:graphicFrame>
        <p:nvGraphicFramePr>
          <p:cNvPr id="5" name="Content Placeholder 5"/>
          <p:cNvGraphicFramePr>
            <a:graphicFrameLocks/>
          </p:cNvGraphicFramePr>
          <p:nvPr>
            <p:extLst>
              <p:ext uri="{D42A27DB-BD31-4B8C-83A1-F6EECF244321}">
                <p14:modId xmlns:p14="http://schemas.microsoft.com/office/powerpoint/2010/main" val="183926319"/>
              </p:ext>
            </p:extLst>
          </p:nvPr>
        </p:nvGraphicFramePr>
        <p:xfrm>
          <a:off x="457200" y="1481138"/>
          <a:ext cx="8229600" cy="4124960"/>
        </p:xfrm>
        <a:graphic>
          <a:graphicData uri="http://schemas.openxmlformats.org/drawingml/2006/table">
            <a:tbl>
              <a:tblPr firstRow="1" bandRow="1">
                <a:tableStyleId>{5C22544A-7EE6-4342-B048-85BDC9FD1C3A}</a:tableStyleId>
              </a:tblPr>
              <a:tblGrid>
                <a:gridCol w="1981200"/>
                <a:gridCol w="6248400"/>
              </a:tblGrid>
              <a:tr h="370840">
                <a:tc>
                  <a:txBody>
                    <a:bodyPr/>
                    <a:lstStyle/>
                    <a:p>
                      <a:endParaRPr lang="en-US" dirty="0"/>
                    </a:p>
                  </a:txBody>
                  <a:tcPr/>
                </a:tc>
                <a:tc>
                  <a:txBody>
                    <a:bodyPr/>
                    <a:lstStyle/>
                    <a:p>
                      <a:r>
                        <a:rPr lang="en-US" dirty="0" smtClean="0"/>
                        <a:t>Road safety along corridors</a:t>
                      </a:r>
                      <a:endParaRPr lang="en-US" dirty="0"/>
                    </a:p>
                  </a:txBody>
                  <a:tcPr/>
                </a:tc>
              </a:tr>
              <a:tr h="370840">
                <a:tc>
                  <a:txBody>
                    <a:bodyPr/>
                    <a:lstStyle/>
                    <a:p>
                      <a:r>
                        <a:rPr lang="en-US" dirty="0" smtClean="0"/>
                        <a:t>Knowledge creation</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Good practices (global review and lessons from on-going SSATP activity on Central Corridor)</a:t>
                      </a:r>
                      <a:endParaRPr lang="en-US" dirty="0"/>
                    </a:p>
                  </a:txBody>
                  <a:tcPr/>
                </a:tc>
              </a:tr>
              <a:tr h="370840">
                <a:tc>
                  <a:txBody>
                    <a:bodyPr/>
                    <a:lstStyle/>
                    <a:p>
                      <a:r>
                        <a:rPr lang="en-US" dirty="0" smtClean="0"/>
                        <a:t>Knowledge</a:t>
                      </a:r>
                      <a:r>
                        <a:rPr lang="en-US" baseline="0" dirty="0" smtClean="0"/>
                        <a:t> dissemination</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Good practices</a:t>
                      </a:r>
                    </a:p>
                    <a:p>
                      <a:endParaRPr lang="en-US" dirty="0"/>
                    </a:p>
                  </a:txBody>
                  <a:tcPr/>
                </a:tc>
              </a:tr>
              <a:tr h="370840">
                <a:tc>
                  <a:txBody>
                    <a:bodyPr/>
                    <a:lstStyle/>
                    <a:p>
                      <a:r>
                        <a:rPr lang="en-US" dirty="0" smtClean="0"/>
                        <a:t>Knowledge application</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Training of drivers and capacity building of road transport industry on the Central Corridor</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Agreement on action plan for high impact interventions in</a:t>
                      </a:r>
                      <a:r>
                        <a:rPr lang="en-US" baseline="0" dirty="0" smtClean="0"/>
                        <a:t> Ghana, Benin and Nigeria along the Abidjan Lagos corridor</a:t>
                      </a:r>
                      <a:endParaRPr lang="en-US" dirty="0"/>
                    </a:p>
                  </a:txBody>
                  <a:tcPr/>
                </a:tc>
              </a:tr>
              <a:tr h="370840">
                <a:tc>
                  <a:txBody>
                    <a:bodyPr/>
                    <a:lstStyle/>
                    <a:p>
                      <a:r>
                        <a:rPr lang="en-US" dirty="0" smtClean="0"/>
                        <a:t>Advocacy</a:t>
                      </a:r>
                      <a:endParaRPr lang="en-US" dirty="0"/>
                    </a:p>
                  </a:txBody>
                  <a:tcPr/>
                </a:tc>
                <a:tc>
                  <a:txBody>
                    <a:bodyPr/>
                    <a:lstStyle/>
                    <a:p>
                      <a:endParaRPr lang="en-US" dirty="0"/>
                    </a:p>
                  </a:txBody>
                  <a:tcPr/>
                </a:tc>
              </a:tr>
              <a:tr h="370840">
                <a:tc>
                  <a:txBody>
                    <a:bodyPr/>
                    <a:lstStyle/>
                    <a:p>
                      <a:r>
                        <a:rPr lang="en-US" dirty="0" smtClean="0"/>
                        <a:t>Support</a:t>
                      </a:r>
                      <a:r>
                        <a:rPr lang="en-US" baseline="0" dirty="0" smtClean="0"/>
                        <a:t> to implementation</a:t>
                      </a:r>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41361815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4660</TotalTime>
  <Words>1419</Words>
  <Application>Microsoft Office PowerPoint</Application>
  <PresentationFormat>On-screen Show (4:3)</PresentationFormat>
  <Paragraphs>241</Paragraphs>
  <Slides>21</Slides>
  <Notes>7</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Concourse</vt:lpstr>
      <vt:lpstr> </vt:lpstr>
      <vt:lpstr>Second Development Plan (DP2)</vt:lpstr>
      <vt:lpstr>SSATP Funding Partners</vt:lpstr>
      <vt:lpstr>Structure of DP2</vt:lpstr>
      <vt:lpstr>Results framework</vt:lpstr>
      <vt:lpstr>Five-step approach and results</vt:lpstr>
      <vt:lpstr>Theme 1: Transport strategies</vt:lpstr>
      <vt:lpstr>Theme 1: Road Safety</vt:lpstr>
      <vt:lpstr>Theme 1: Road Safety</vt:lpstr>
      <vt:lpstr>Theme 1: Road Safety</vt:lpstr>
      <vt:lpstr>Theme 2: Rural Transport (RT)</vt:lpstr>
      <vt:lpstr>Theme 2: Road Management and Financing</vt:lpstr>
      <vt:lpstr>Theme 2: Urban Transport, Railways</vt:lpstr>
      <vt:lpstr>Theme 3: Harmonization of legislations</vt:lpstr>
      <vt:lpstr>Theme 3: Facilitate cross-border movements</vt:lpstr>
      <vt:lpstr>Theme 3: Corridor performance</vt:lpstr>
      <vt:lpstr>CCIs: Governance</vt:lpstr>
      <vt:lpstr>CCIs: Climate Change</vt:lpstr>
      <vt:lpstr>CCIs: Gender</vt:lpstr>
      <vt:lpstr> CCIs: Data Management</vt:lpstr>
      <vt:lpstr>Connecting Africa</vt:lpstr>
    </vt:vector>
  </TitlesOfParts>
  <Company>The World Bank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Sub-Saharan Africa Transport Policy Program (SSATP)</dc:title>
  <dc:creator>wb22005</dc:creator>
  <cp:lastModifiedBy>Monique S. Desthuis-Francis</cp:lastModifiedBy>
  <cp:revision>305</cp:revision>
  <dcterms:created xsi:type="dcterms:W3CDTF">2012-02-02T21:50:07Z</dcterms:created>
  <dcterms:modified xsi:type="dcterms:W3CDTF">2013-01-28T18:22:23Z</dcterms:modified>
</cp:coreProperties>
</file>