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21" r:id="rId2"/>
    <p:sldId id="257" r:id="rId3"/>
    <p:sldId id="401" r:id="rId4"/>
    <p:sldId id="397" r:id="rId5"/>
    <p:sldId id="419" r:id="rId6"/>
    <p:sldId id="437" r:id="rId7"/>
    <p:sldId id="425" r:id="rId8"/>
    <p:sldId id="426" r:id="rId9"/>
    <p:sldId id="448" r:id="rId10"/>
    <p:sldId id="449" r:id="rId11"/>
    <p:sldId id="450" r:id="rId12"/>
    <p:sldId id="451" r:id="rId13"/>
    <p:sldId id="452" r:id="rId14"/>
    <p:sldId id="453" r:id="rId15"/>
    <p:sldId id="422" r:id="rId16"/>
    <p:sldId id="423" r:id="rId17"/>
    <p:sldId id="424" r:id="rId18"/>
    <p:sldId id="447" r:id="rId19"/>
    <p:sldId id="395" r:id="rId20"/>
    <p:sldId id="394" r:id="rId21"/>
    <p:sldId id="414" r:id="rId22"/>
    <p:sldId id="413" r:id="rId23"/>
    <p:sldId id="412" r:id="rId24"/>
    <p:sldId id="411" r:id="rId25"/>
    <p:sldId id="454" r:id="rId26"/>
    <p:sldId id="428" r:id="rId27"/>
    <p:sldId id="430" r:id="rId28"/>
    <p:sldId id="429" r:id="rId29"/>
    <p:sldId id="436" r:id="rId30"/>
    <p:sldId id="291" r:id="rId3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1" autoAdjust="0"/>
    <p:restoredTop sz="81326" autoAdjust="0"/>
  </p:normalViewPr>
  <p:slideViewPr>
    <p:cSldViewPr>
      <p:cViewPr varScale="1">
        <p:scale>
          <a:sx n="68" d="100"/>
          <a:sy n="68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10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World comparison -Vehicles</a:t>
            </a:r>
            <a:r>
              <a:rPr lang="en-US" baseline="0" dirty="0" smtClean="0"/>
              <a:t> and Accidents </a:t>
            </a:r>
            <a:endParaRPr lang="en-US" dirty="0"/>
          </a:p>
        </c:rich>
      </c:tx>
      <c:layout>
        <c:manualLayout>
          <c:xMode val="edge"/>
          <c:yMode val="edge"/>
          <c:x val="0.133422652525577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4551663184959"/>
          <c:y val="0.17317255037491142"/>
          <c:w val="0.45333976110129093"/>
          <c:h val="0.77125152952417364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Vehicles %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SUB-SAHARAN AFRICA</c:v>
                </c:pt>
                <c:pt idx="1">
                  <c:v>Middle East and North Africa </c:v>
                </c:pt>
                <c:pt idx="2">
                  <c:v>Latin America </c:v>
                </c:pt>
                <c:pt idx="3">
                  <c:v>South Asia </c:v>
                </c:pt>
                <c:pt idx="4">
                  <c:v>East Asia and Pacific </c:v>
                </c:pt>
                <c:pt idx="5">
                  <c:v>North America</c:v>
                </c:pt>
                <c:pt idx="6">
                  <c:v>Europe and Central Asia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24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Persons Killed %</c:v>
                </c:pt>
              </c:strCache>
            </c:strRef>
          </c:tx>
          <c:spPr>
            <a:ln w="6032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SUB-SAHARAN AFRICA</c:v>
                </c:pt>
                <c:pt idx="1">
                  <c:v>Middle East and North Africa </c:v>
                </c:pt>
                <c:pt idx="2">
                  <c:v>Latin America </c:v>
                </c:pt>
                <c:pt idx="3">
                  <c:v>South Asia </c:v>
                </c:pt>
                <c:pt idx="4">
                  <c:v>East Asia and Pacific </c:v>
                </c:pt>
                <c:pt idx="5">
                  <c:v>North America</c:v>
                </c:pt>
                <c:pt idx="6">
                  <c:v>Europe and Central Asia 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27</c:v>
                </c:pt>
                <c:pt idx="4">
                  <c:v>24</c:v>
                </c:pt>
                <c:pt idx="5">
                  <c:v>7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233472"/>
        <c:axId val="194235008"/>
      </c:radarChart>
      <c:catAx>
        <c:axId val="194233472"/>
        <c:scaling>
          <c:orientation val="minMax"/>
        </c:scaling>
        <c:delete val="0"/>
        <c:axPos val="b"/>
        <c:majorGridlines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94235008"/>
        <c:crosses val="autoZero"/>
        <c:auto val="1"/>
        <c:lblAlgn val="ctr"/>
        <c:lblOffset val="100"/>
        <c:noMultiLvlLbl val="0"/>
      </c:catAx>
      <c:valAx>
        <c:axId val="194235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23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43483850233003"/>
          <c:y val="0.81516034972138796"/>
          <c:w val="0.27295971932079915"/>
          <c:h val="0.152658369779194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5348880-6CFF-4166-B836-FA4496033A04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BB93BA0-F2D4-4DF8-B449-D82177E27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41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B533ED5-F558-4BFA-9EF7-B692FEBF575A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4ADE805E-354A-4E92-954D-B3805D4C4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3DC5B-AF8B-4876-AF86-411F831080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5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3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E805E-354A-4E92-954D-B3805D4C4F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53C0-55FF-4792-BF4C-CAB97696B25B}" type="datetime1">
              <a:rPr lang="en-US" smtClean="0"/>
              <a:t>12/10/2012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5D73-D1A5-48A3-A496-581C0DB342DA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F5B2-EABB-4155-843E-2F5D59C95493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57AA-DC44-471A-95C0-1037E15024A6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86BB-C229-4B59-AFD5-5FD619176B22}" type="datetime1">
              <a:rPr lang="en-US" smtClean="0"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E5CD-AAAF-49AB-95D7-E0E66B9A9A43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DB1F-0EB6-458E-9350-4A85F72562BB}" type="datetime1">
              <a:rPr lang="en-US" smtClean="0"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3BB7-2DDE-4F7E-AFF3-ABC932E5E80F}" type="datetime1">
              <a:rPr lang="en-US" smtClean="0"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F541-0CC2-4B6C-A9CA-F8F749DAC5D0}" type="datetime1">
              <a:rPr lang="en-US" smtClean="0"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B3E5-C6DA-4FE1-B09A-5B265C114872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D1C3-0B8C-4A54-B979-9CFDD1915930}" type="datetime1">
              <a:rPr lang="en-US" smtClean="0"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C51E9-6D1F-4BB6-B100-2206CDCBC2F6}" type="datetime1">
              <a:rPr lang="en-US" smtClean="0"/>
              <a:t>12/10/2012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279D91-CDEB-4A58-A0A5-AB32729A77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runji@worlbank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ssatp@worldbank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satp@worldbank.org" TargetMode="External"/><Relationship Id="rId2" Type="http://schemas.openxmlformats.org/officeDocument/2006/relationships/hyperlink" Target="mailto:jrunji@worldbank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ohartmann@worldbank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943600"/>
            <a:ext cx="7772400" cy="685800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SSATP Annual Meeting Dec 11-12, 2012 Addis Ababa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Justin </a:t>
            </a:r>
            <a:r>
              <a:rPr lang="en-US" sz="1400" dirty="0" err="1">
                <a:solidFill>
                  <a:schemeClr val="bg1"/>
                </a:solidFill>
              </a:rPr>
              <a:t>Runji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jrunji@worldbank.org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SSATP – 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ssatp@worldbank.org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35726" y="3668130"/>
            <a:ext cx="7696200" cy="604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7600" b="1" dirty="0" smtClean="0">
                <a:solidFill>
                  <a:srgbClr val="FFC000"/>
                </a:solidFill>
              </a:rPr>
              <a:t>Road Safety</a:t>
            </a:r>
            <a:endParaRPr lang="en-US" sz="176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3" descr="SSATP-Logo_onBl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3999" cy="320040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12270" y="4848876"/>
            <a:ext cx="8719457" cy="544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000" b="1" dirty="0" smtClean="0"/>
              <a:t>SSATP CONTRIBUTION </a:t>
            </a:r>
            <a:endParaRPr kumimoji="0" lang="en-US" sz="3200" b="0" i="0" u="sng" strike="noStrike" kern="1200" cap="small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Results of good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SSATP, GRSP, RTSA, WB - Lusaka “Cities Conference” in Lusaka Oct. 2012</a:t>
            </a:r>
          </a:p>
          <a:p>
            <a:pPr lvl="1"/>
            <a:r>
              <a:rPr lang="en-US" dirty="0" smtClean="0"/>
              <a:t>Focus on pedestrian safety</a:t>
            </a:r>
          </a:p>
          <a:p>
            <a:r>
              <a:rPr lang="en-US" dirty="0" smtClean="0"/>
              <a:t>SSATP, WHO, UNECA, AU – Data and UN Decade Pillars Conference in Addis Ababa Nov. 2012</a:t>
            </a:r>
          </a:p>
          <a:p>
            <a:pPr lvl="1"/>
            <a:r>
              <a:rPr lang="en-US" dirty="0" smtClean="0"/>
              <a:t>Focus on better reporting and Pillar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5400" b="1" dirty="0" smtClean="0"/>
              <a:t>2. Sharing good practice</a:t>
            </a:r>
            <a:endParaRPr lang="en-US" sz="5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8862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Nigeria’s Federal Road Safety Corps </a:t>
            </a:r>
          </a:p>
          <a:p>
            <a:r>
              <a:rPr lang="en-US" sz="2000" dirty="0" smtClean="0"/>
              <a:t>18,000 Regular  Marshals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19812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18,000 Special </a:t>
            </a:r>
            <a:r>
              <a:rPr lang="en-US" sz="2000" dirty="0"/>
              <a:t>Marshals </a:t>
            </a:r>
            <a:r>
              <a:rPr lang="en-US" sz="2000" dirty="0" smtClean="0"/>
              <a:t>(voluntary)</a:t>
            </a:r>
            <a:endParaRPr lang="en-US" sz="2000" dirty="0"/>
          </a:p>
          <a:p>
            <a:r>
              <a:rPr lang="en-US" sz="2000" dirty="0"/>
              <a:t>Youth </a:t>
            </a:r>
            <a:r>
              <a:rPr lang="en-US" sz="2000" dirty="0" smtClean="0"/>
              <a:t>Clubs (voluntary)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599"/>
            <a:ext cx="4179710" cy="309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352925" cy="305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5400" b="1" dirty="0"/>
              <a:t>2. Sharing good </a:t>
            </a:r>
            <a:r>
              <a:rPr lang="en-US" sz="5400" b="1" dirty="0" smtClean="0"/>
              <a:t>practice…</a:t>
            </a:r>
            <a:endParaRPr lang="en-US" sz="5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3886200" cy="152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Toll-free emergency number</a:t>
            </a:r>
          </a:p>
          <a:p>
            <a:r>
              <a:rPr lang="en-US" sz="2000" dirty="0" smtClean="0"/>
              <a:t>Call center open 24/7 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3074" name="Picture 2" descr="C:\Users\Per Mathiasen\Pictures\Abuja August 2012\VISIT TO THE CALL CENTRE\DSC_8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4419600" cy="293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95945" y="14478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Free assistance 24/7</a:t>
            </a:r>
          </a:p>
          <a:p>
            <a:r>
              <a:rPr lang="en-US" sz="2000" dirty="0"/>
              <a:t>Roadside clinics supplement existing emergency wards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7" name="Picture 3" descr="C:\Users\Per Mathiasen\Pictures\Abuja August 2012\VISIT TO RESCURE POINTS AND HOSPITAL\DSC_8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361595" cy="28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4000" b="1" dirty="0" smtClean="0"/>
              <a:t>3. Good practice – Better resourced RS</a:t>
            </a:r>
            <a:endParaRPr lang="en-US" sz="4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0" y="1957080"/>
            <a:ext cx="8153400" cy="44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0" y="1905000"/>
            <a:ext cx="2209800" cy="646331"/>
          </a:xfrm>
          <a:prstGeom prst="rect">
            <a:avLst/>
          </a:prstGeom>
          <a:solidFill>
            <a:srgbClr val="ECFEB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the tenfold funding increase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810500" y="2551331"/>
            <a:ext cx="45719" cy="26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Emerging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frameworks for RS</a:t>
            </a:r>
          </a:p>
          <a:p>
            <a:r>
              <a:rPr lang="en-US" dirty="0" smtClean="0"/>
              <a:t>Capacity enhancement in Enforcement</a:t>
            </a:r>
          </a:p>
          <a:p>
            <a:r>
              <a:rPr lang="en-US" dirty="0" smtClean="0"/>
              <a:t>Mainstreaming RS in ODA projects </a:t>
            </a:r>
          </a:p>
          <a:p>
            <a:r>
              <a:rPr lang="en-US" dirty="0" smtClean="0"/>
              <a:t>Focus on Pedestrian Safety </a:t>
            </a:r>
          </a:p>
          <a:p>
            <a:r>
              <a:rPr lang="en-US" dirty="0" smtClean="0"/>
              <a:t>Institutionalization of Road </a:t>
            </a:r>
            <a:r>
              <a:rPr lang="en-US" dirty="0"/>
              <a:t>S</a:t>
            </a:r>
            <a:r>
              <a:rPr lang="en-US" dirty="0" smtClean="0"/>
              <a:t>afety audit</a:t>
            </a:r>
          </a:p>
          <a:p>
            <a:r>
              <a:rPr lang="en-US" dirty="0" smtClean="0"/>
              <a:t>Promotion of high impact interventions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SSATP can make a </a:t>
            </a:r>
            <a:r>
              <a:rPr lang="en-US" dirty="0" smtClean="0"/>
              <a:t>d</a:t>
            </a:r>
            <a:r>
              <a:rPr lang="en-US" cap="none" dirty="0" smtClean="0"/>
              <a:t>ifference?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839200" cy="819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In policy, capacity &amp; coordination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SSATP has only two mandates –  offering potential for focus and clarity </a:t>
            </a:r>
          </a:p>
          <a:p>
            <a:pPr lvl="1"/>
            <a:r>
              <a:rPr lang="en-US" dirty="0" smtClean="0"/>
              <a:t>Transport Policy Development</a:t>
            </a:r>
          </a:p>
          <a:p>
            <a:pPr lvl="1"/>
            <a:r>
              <a:rPr lang="en-US" dirty="0" smtClean="0"/>
              <a:t>Capacity Development 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A need for a continent-wide coordination has already been expressed </a:t>
            </a:r>
          </a:p>
          <a:p>
            <a:pPr lvl="1"/>
            <a:r>
              <a:rPr lang="en-US" dirty="0" smtClean="0"/>
              <a:t>Ref. 2</a:t>
            </a:r>
            <a:r>
              <a:rPr lang="en-US" baseline="30000" dirty="0" smtClean="0"/>
              <a:t>nd</a:t>
            </a:r>
            <a:r>
              <a:rPr lang="en-US" dirty="0" smtClean="0"/>
              <a:t> African Road Safety Conference Nov. 9-11</a:t>
            </a:r>
            <a:r>
              <a:rPr lang="en-US" dirty="0"/>
              <a:t>, </a:t>
            </a:r>
            <a:r>
              <a:rPr lang="en-US" dirty="0" smtClean="0"/>
              <a:t>2011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SSATP </a:t>
            </a:r>
            <a:r>
              <a:rPr lang="en-US" dirty="0"/>
              <a:t>has demonstrated its “Change Agent” potential</a:t>
            </a:r>
          </a:p>
          <a:p>
            <a:pPr lvl="1"/>
            <a:r>
              <a:rPr lang="en-US" dirty="0"/>
              <a:t>RMI </a:t>
            </a:r>
          </a:p>
          <a:p>
            <a:pPr lvl="1"/>
            <a:r>
              <a:rPr lang="en-US" dirty="0"/>
              <a:t>Rural </a:t>
            </a: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SSATP has a RS strategy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partner with other development partners (WB’s AFTTR, HD, GRSF; GRSP, UNECA, WHO, and Corporates </a:t>
            </a:r>
            <a:r>
              <a:rPr lang="en-US" dirty="0" err="1" smtClean="0"/>
              <a:t>eg</a:t>
            </a:r>
            <a:r>
              <a:rPr lang="en-US" dirty="0" smtClean="0"/>
              <a:t>. TOTAL)</a:t>
            </a:r>
          </a:p>
          <a:p>
            <a:r>
              <a:rPr lang="en-US" dirty="0" smtClean="0"/>
              <a:t>To work with REC’s, Regional Corridor Groups, Countries, and Cities. </a:t>
            </a:r>
          </a:p>
          <a:p>
            <a:r>
              <a:rPr lang="en-US" dirty="0" smtClean="0"/>
              <a:t>To support UN </a:t>
            </a:r>
            <a:r>
              <a:rPr lang="en-US" dirty="0"/>
              <a:t>Decade of Action </a:t>
            </a:r>
            <a:r>
              <a:rPr lang="en-US" dirty="0" smtClean="0"/>
              <a:t>and Africa </a:t>
            </a:r>
            <a:r>
              <a:rPr lang="en-US" dirty="0"/>
              <a:t>Plan of Action </a:t>
            </a:r>
            <a:r>
              <a:rPr lang="en-US" dirty="0" smtClean="0"/>
              <a:t>by working with selected countries at </a:t>
            </a:r>
            <a:r>
              <a:rPr lang="en-US" dirty="0"/>
              <a:t>country level address </a:t>
            </a:r>
          </a:p>
          <a:p>
            <a:pPr lvl="1"/>
            <a:r>
              <a:rPr lang="en-US" dirty="0"/>
              <a:t>Policy and strategy development, capacity building and promotion of high impact interventions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Outside opinion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en-US" sz="2800" b="1" dirty="0"/>
              <a:t>Despite recent challenges, SSATP continues to be a strategically well placed, respected and potentially powerful </a:t>
            </a:r>
            <a:r>
              <a:rPr lang="en-US" sz="2800" b="1" dirty="0" err="1"/>
              <a:t>programme</a:t>
            </a:r>
            <a:r>
              <a:rPr lang="en-US" sz="2800" b="1" dirty="0"/>
              <a:t> through which to influence national and regional transport policy in Africa”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100" i="1" u="sng" dirty="0"/>
              <a:t>Independent Review Opinion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772400" cy="1362456"/>
          </a:xfrm>
        </p:spPr>
        <p:txBody>
          <a:bodyPr/>
          <a:lstStyle/>
          <a:p>
            <a:r>
              <a:rPr lang="en-US" dirty="0"/>
              <a:t>What is SSATP doing differently?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Africa Road Safety – What are the fundamental issues?</a:t>
            </a:r>
          </a:p>
          <a:p>
            <a:r>
              <a:rPr lang="en-US" dirty="0"/>
              <a:t>Are there success areas to build upon? </a:t>
            </a:r>
          </a:p>
          <a:p>
            <a:r>
              <a:rPr lang="en-US" dirty="0" smtClean="0"/>
              <a:t>There are many players - Can SSATP make a difference?  </a:t>
            </a:r>
          </a:p>
          <a:p>
            <a:r>
              <a:rPr lang="en-US" dirty="0" smtClean="0"/>
              <a:t>What is SSATP doing differently? </a:t>
            </a:r>
          </a:p>
          <a:p>
            <a:r>
              <a:rPr lang="en-US" dirty="0" smtClean="0"/>
              <a:t>How would countries benefit? </a:t>
            </a:r>
          </a:p>
          <a:p>
            <a:r>
              <a:rPr lang="en-US" dirty="0" smtClean="0"/>
              <a:t>What impact on UN and Africa Decade of Action Plan?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 dirty="0" smtClean="0"/>
              <a:t>KEY Objectives</a:t>
            </a:r>
            <a:endParaRPr lang="en-US" dirty="0"/>
          </a:p>
          <a:p>
            <a:pPr lvl="0"/>
            <a:r>
              <a:rPr lang="en-US" dirty="0" smtClean="0"/>
              <a:t>Strengthen Policy Formulation </a:t>
            </a:r>
          </a:p>
          <a:p>
            <a:pPr lvl="0"/>
            <a:r>
              <a:rPr lang="en-US" dirty="0" smtClean="0"/>
              <a:t>Strengthening </a:t>
            </a:r>
            <a:r>
              <a:rPr lang="en-US" dirty="0"/>
              <a:t>of </a:t>
            </a:r>
            <a:r>
              <a:rPr lang="en-US" i="1" dirty="0"/>
              <a:t>Road Safety Lead </a:t>
            </a:r>
            <a:r>
              <a:rPr lang="en-US" i="1" dirty="0" smtClean="0"/>
              <a:t>Agencies  </a:t>
            </a:r>
            <a:endParaRPr lang="en-US" dirty="0"/>
          </a:p>
          <a:p>
            <a:pPr lvl="0"/>
            <a:r>
              <a:rPr lang="en-US" dirty="0"/>
              <a:t>Strengthening of </a:t>
            </a:r>
            <a:r>
              <a:rPr lang="en-US" i="1" dirty="0"/>
              <a:t>Road Safety </a:t>
            </a:r>
            <a:r>
              <a:rPr lang="en-US" i="1" dirty="0" smtClean="0"/>
              <a:t>Strategies</a:t>
            </a:r>
            <a:endParaRPr lang="en-US" dirty="0"/>
          </a:p>
          <a:p>
            <a:pPr lvl="0"/>
            <a:r>
              <a:rPr lang="en-US" dirty="0" smtClean="0"/>
              <a:t>Promote implementation </a:t>
            </a:r>
            <a:r>
              <a:rPr lang="en-US" dirty="0"/>
              <a:t>of </a:t>
            </a:r>
            <a:r>
              <a:rPr lang="en-US" i="1" dirty="0"/>
              <a:t>High-Impact </a:t>
            </a:r>
            <a:r>
              <a:rPr lang="en-US" i="1" dirty="0" smtClean="0"/>
              <a:t>Interventions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Working </a:t>
            </a:r>
            <a:r>
              <a:rPr lang="en-US" b="1" dirty="0"/>
              <a:t>w</a:t>
            </a:r>
            <a:r>
              <a:rPr lang="en-US" b="1" dirty="0" smtClean="0"/>
              <a:t>ith </a:t>
            </a:r>
            <a:r>
              <a:rPr lang="en-US" b="1" dirty="0"/>
              <a:t>c</a:t>
            </a:r>
            <a:r>
              <a:rPr lang="en-US" b="1" dirty="0" smtClean="0"/>
              <a:t>ountries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136D-5B6F-4322-9357-1069E12382C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Ethiopia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 National Road Safety Council</a:t>
            </a:r>
          </a:p>
          <a:p>
            <a:r>
              <a:rPr lang="en-US" dirty="0" smtClean="0"/>
              <a:t>Capacity </a:t>
            </a:r>
            <a:r>
              <a:rPr lang="en-US" dirty="0"/>
              <a:t>review of the NRSC and suggestions for strengthening</a:t>
            </a:r>
          </a:p>
          <a:p>
            <a:r>
              <a:rPr lang="en-US" dirty="0" smtClean="0"/>
              <a:t>Facilitate </a:t>
            </a:r>
            <a:r>
              <a:rPr lang="en-US" dirty="0"/>
              <a:t>strengthening and resource mobilization for </a:t>
            </a:r>
            <a:r>
              <a:rPr lang="en-US" dirty="0" smtClean="0"/>
              <a:t>NRSC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Ethiopia </a:t>
            </a:r>
            <a:r>
              <a:rPr lang="en-US" b="1" dirty="0"/>
              <a:t>Road Authority </a:t>
            </a:r>
          </a:p>
          <a:p>
            <a:r>
              <a:rPr lang="en-US" dirty="0"/>
              <a:t>Institutionalization of road safety audit and integration of safety in </a:t>
            </a:r>
            <a:r>
              <a:rPr lang="en-US" dirty="0" smtClean="0"/>
              <a:t>design </a:t>
            </a:r>
          </a:p>
          <a:p>
            <a:r>
              <a:rPr lang="en-US" dirty="0" smtClean="0"/>
              <a:t>Procedure for integration </a:t>
            </a:r>
            <a:r>
              <a:rPr lang="en-US" dirty="0"/>
              <a:t>of road safety in </a:t>
            </a:r>
            <a:r>
              <a:rPr lang="en-US" dirty="0" smtClean="0"/>
              <a:t>transport </a:t>
            </a:r>
            <a:r>
              <a:rPr lang="en-US" dirty="0"/>
              <a:t>projects </a:t>
            </a:r>
          </a:p>
          <a:p>
            <a:r>
              <a:rPr lang="en-US" dirty="0" smtClean="0"/>
              <a:t>Development of design </a:t>
            </a:r>
            <a:r>
              <a:rPr lang="en-US" dirty="0"/>
              <a:t>standards for road safety measures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Federal </a:t>
            </a:r>
            <a:r>
              <a:rPr lang="en-US" b="1" dirty="0"/>
              <a:t>Traffic Police</a:t>
            </a:r>
          </a:p>
          <a:p>
            <a:r>
              <a:rPr lang="en-US" dirty="0"/>
              <a:t>Facilitate training for police</a:t>
            </a:r>
          </a:p>
          <a:p>
            <a:r>
              <a:rPr lang="en-US" dirty="0"/>
              <a:t>Prepare enforcement pilot </a:t>
            </a:r>
            <a:r>
              <a:rPr lang="en-US" dirty="0" smtClean="0"/>
              <a:t>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Ethiopia Road Fund</a:t>
            </a:r>
          </a:p>
          <a:p>
            <a:r>
              <a:rPr lang="en-US" dirty="0"/>
              <a:t>Framework and criteria for allocation of funding for road safety.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Zambia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Road </a:t>
            </a:r>
            <a:r>
              <a:rPr lang="en-US" b="1" dirty="0"/>
              <a:t>Transport and Safety Agency</a:t>
            </a:r>
          </a:p>
          <a:p>
            <a:r>
              <a:rPr lang="en-US" dirty="0"/>
              <a:t>Cross-cutting Safe </a:t>
            </a:r>
            <a:r>
              <a:rPr lang="en-US" dirty="0" smtClean="0"/>
              <a:t>Road Section Project </a:t>
            </a:r>
            <a:r>
              <a:rPr lang="en-US" dirty="0"/>
              <a:t>Lusaka – </a:t>
            </a:r>
            <a:r>
              <a:rPr lang="en-US" dirty="0" err="1"/>
              <a:t>Kabwe</a:t>
            </a:r>
            <a:r>
              <a:rPr lang="en-US" dirty="0"/>
              <a:t> </a:t>
            </a:r>
          </a:p>
          <a:p>
            <a:r>
              <a:rPr lang="en-US" dirty="0"/>
              <a:t>Capacity review of RTSA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University Teaching Hospital </a:t>
            </a:r>
            <a:endParaRPr lang="en-US" dirty="0" smtClean="0"/>
          </a:p>
          <a:p>
            <a:r>
              <a:rPr lang="en-US" dirty="0" smtClean="0"/>
              <a:t>Support to Post-crash </a:t>
            </a:r>
            <a:r>
              <a:rPr lang="en-US" dirty="0"/>
              <a:t>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City </a:t>
            </a:r>
            <a:r>
              <a:rPr lang="en-US" b="1" dirty="0"/>
              <a:t>of Lusaka</a:t>
            </a:r>
          </a:p>
          <a:p>
            <a:r>
              <a:rPr lang="en-US" dirty="0" smtClean="0"/>
              <a:t>Planning </a:t>
            </a:r>
            <a:r>
              <a:rPr lang="en-US" dirty="0"/>
              <a:t>and interventions for pedestrian </a:t>
            </a:r>
            <a:r>
              <a:rPr lang="en-US" dirty="0" smtClean="0"/>
              <a:t>safety </a:t>
            </a:r>
            <a:endParaRPr lang="en-US" dirty="0"/>
          </a:p>
          <a:p>
            <a:r>
              <a:rPr lang="en-US" dirty="0" smtClean="0"/>
              <a:t>Collaboration with corporates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Traffic Police</a:t>
            </a:r>
          </a:p>
          <a:p>
            <a:r>
              <a:rPr lang="en-US" dirty="0"/>
              <a:t>Training, PC’s and equipment for field control.</a:t>
            </a:r>
          </a:p>
          <a:p>
            <a:r>
              <a:rPr lang="en-US" dirty="0"/>
              <a:t>Coordination of data and reporting with health sector.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Road </a:t>
            </a:r>
            <a:r>
              <a:rPr lang="en-US" b="1" dirty="0"/>
              <a:t>Development Agency</a:t>
            </a:r>
          </a:p>
          <a:p>
            <a:r>
              <a:rPr lang="en-US" dirty="0"/>
              <a:t>Safe Corridor Project (see RTSA) to include road safety audits and safety measures.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Road </a:t>
            </a:r>
            <a:r>
              <a:rPr lang="en-US" b="1" dirty="0"/>
              <a:t>Safety Department (in </a:t>
            </a:r>
            <a:r>
              <a:rPr lang="en-US" b="1" dirty="0" err="1"/>
              <a:t>MoT</a:t>
            </a:r>
            <a:r>
              <a:rPr lang="en-US" b="1" dirty="0"/>
              <a:t>)</a:t>
            </a:r>
          </a:p>
          <a:p>
            <a:r>
              <a:rPr lang="en-US" dirty="0"/>
              <a:t>Road Safety Management Capacity Review and prioritization of steps to strengthen lead agency capacity and national action plan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Assistance to build capacity for RSD and other main </a:t>
            </a:r>
            <a:r>
              <a:rPr lang="en-US" dirty="0" smtClean="0"/>
              <a:t>stakeholders</a:t>
            </a:r>
            <a:endParaRPr lang="en-US" dirty="0"/>
          </a:p>
          <a:p>
            <a:r>
              <a:rPr lang="en-US" dirty="0"/>
              <a:t>Assistance for National Road Safety Strategy/ Action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Abidjan-Lagos Corridor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Consultations with Corridor countries through lead agencies to identify major stakeholders and issues along the corridor </a:t>
            </a:r>
          </a:p>
          <a:p>
            <a:r>
              <a:rPr lang="en-US" dirty="0" smtClean="0"/>
              <a:t>Collaboration with ALCO </a:t>
            </a:r>
            <a:r>
              <a:rPr lang="en-US" dirty="0"/>
              <a:t>for coordination of activities across borders</a:t>
            </a:r>
          </a:p>
          <a:p>
            <a:r>
              <a:rPr lang="en-US" dirty="0" smtClean="0"/>
              <a:t>Contact </a:t>
            </a:r>
            <a:r>
              <a:rPr lang="en-US" dirty="0"/>
              <a:t>country corridor committees to address road safety in cooperation with lead </a:t>
            </a:r>
            <a:r>
              <a:rPr lang="en-US" dirty="0" smtClean="0"/>
              <a:t>agencies</a:t>
            </a:r>
          </a:p>
          <a:p>
            <a:r>
              <a:rPr lang="en-US" dirty="0" smtClean="0"/>
              <a:t>A detailed study is underway, to be completed in March 2013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Corridor (East Africa)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road safety practices by commercial freight transport companies on the Central Corridor (on the section Tanzania / Rwanda / Burundi)</a:t>
            </a:r>
          </a:p>
          <a:p>
            <a:r>
              <a:rPr lang="en-US" dirty="0" smtClean="0"/>
              <a:t>Active involvement of road transport companies (management and drivers) and regulatory authorities to apply best industry practices and improve driver preparedness and qualification</a:t>
            </a:r>
          </a:p>
          <a:p>
            <a:r>
              <a:rPr lang="en-US" dirty="0" smtClean="0"/>
              <a:t>Identification of challenges linked to switching driving sides along the corridor route</a:t>
            </a:r>
          </a:p>
          <a:p>
            <a:r>
              <a:rPr lang="en-US" dirty="0" smtClean="0"/>
              <a:t>Implementation through capacity building for the Central Corridor authority (CCTTFA)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9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countries benefit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779520"/>
          </a:xfrm>
        </p:spPr>
        <p:txBody>
          <a:bodyPr>
            <a:normAutofit/>
          </a:bodyPr>
          <a:lstStyle/>
          <a:p>
            <a:r>
              <a:rPr lang="en-US" dirty="0" smtClean="0"/>
              <a:t>Policy and strategy formulation and/or review</a:t>
            </a:r>
            <a:endParaRPr lang="en-US" dirty="0"/>
          </a:p>
          <a:p>
            <a:r>
              <a:rPr lang="en-US" dirty="0"/>
              <a:t>Capacity building </a:t>
            </a:r>
            <a:r>
              <a:rPr lang="en-US" dirty="0" smtClean="0"/>
              <a:t>of agencies and around Pillars</a:t>
            </a:r>
            <a:endParaRPr lang="en-US" dirty="0"/>
          </a:p>
          <a:p>
            <a:r>
              <a:rPr lang="en-US" dirty="0" smtClean="0"/>
              <a:t>Knowledge creation and sharing </a:t>
            </a:r>
          </a:p>
          <a:p>
            <a:r>
              <a:rPr lang="en-US" dirty="0" smtClean="0"/>
              <a:t>Share and/or replicate good practices </a:t>
            </a:r>
          </a:p>
          <a:p>
            <a:r>
              <a:rPr lang="en-US" dirty="0" smtClean="0"/>
              <a:t>Peer </a:t>
            </a:r>
            <a:r>
              <a:rPr lang="en-US" dirty="0"/>
              <a:t>pressure and peer reviews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“There is strength in numbers”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136D-5B6F-4322-9357-1069E12382C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UN and Africa Decade of Action Plan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Addis Conference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u="sng" dirty="0"/>
              <a:t>Recommendation: </a:t>
            </a:r>
            <a:r>
              <a:rPr lang="en-US" sz="2800" dirty="0"/>
              <a:t>SSATP to support and facilitate the attainment of the UN Decade of Action for road safety and the implementation of the Africa Plan of </a:t>
            </a:r>
            <a:r>
              <a:rPr lang="en-US" sz="2800" dirty="0" smtClean="0"/>
              <a:t>Action by:</a:t>
            </a:r>
            <a:endParaRPr lang="en-US" sz="2800" dirty="0"/>
          </a:p>
          <a:p>
            <a:pPr lvl="1"/>
            <a:r>
              <a:rPr lang="en-US" dirty="0" smtClean="0"/>
              <a:t>Facilitating </a:t>
            </a:r>
            <a:r>
              <a:rPr lang="en-US" dirty="0"/>
              <a:t>the formulation of RS strategies at country level </a:t>
            </a:r>
          </a:p>
          <a:p>
            <a:pPr lvl="1"/>
            <a:r>
              <a:rPr lang="en-US" dirty="0" smtClean="0"/>
              <a:t>Facilitating </a:t>
            </a:r>
            <a:r>
              <a:rPr lang="en-US" dirty="0"/>
              <a:t>creation of strong lead agencies </a:t>
            </a:r>
          </a:p>
          <a:p>
            <a:pPr lvl="1"/>
            <a:r>
              <a:rPr lang="en-US" dirty="0" smtClean="0"/>
              <a:t>Facilitating </a:t>
            </a:r>
            <a:r>
              <a:rPr lang="en-US" dirty="0"/>
              <a:t>the formation of regional associations of lead agencies </a:t>
            </a:r>
          </a:p>
          <a:p>
            <a:pPr lvl="1"/>
            <a:r>
              <a:rPr lang="en-US" dirty="0"/>
              <a:t>Assist (with AU) in raising </a:t>
            </a:r>
            <a:r>
              <a:rPr lang="en-US" dirty="0" smtClean="0"/>
              <a:t>political profile and convening </a:t>
            </a:r>
            <a:r>
              <a:rPr lang="en-US" dirty="0"/>
              <a:t>powers of lead agencies </a:t>
            </a:r>
          </a:p>
          <a:p>
            <a:pPr lvl="1"/>
            <a:r>
              <a:rPr lang="en-US" dirty="0"/>
              <a:t>Promote better funding for 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fundamental issues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Thank you 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Justin </a:t>
            </a:r>
            <a:r>
              <a:rPr lang="en-US" sz="2400" dirty="0" err="1">
                <a:solidFill>
                  <a:schemeClr val="bg1"/>
                </a:solidFill>
              </a:rPr>
              <a:t>Runji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jrunji@worldbank.org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SSATP –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ssatp@worldbank.org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RS situation is .. disheartening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Basic Accident Prediction Model</a:t>
            </a:r>
          </a:p>
          <a:p>
            <a:pPr marL="0" indent="0">
              <a:buNone/>
            </a:pPr>
            <a:r>
              <a:rPr lang="en-US" i="1" u="sng" dirty="0" smtClean="0"/>
              <a:t>Number of Accidents </a:t>
            </a:r>
            <a:r>
              <a:rPr lang="en-US" i="1" dirty="0" smtClean="0"/>
              <a:t>= F(Traffic Volume, Road Length, Other Risks)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But</a:t>
            </a:r>
            <a:r>
              <a:rPr lang="en-US" dirty="0" smtClean="0"/>
              <a:t> </a:t>
            </a:r>
          </a:p>
          <a:p>
            <a:r>
              <a:rPr lang="en-US" dirty="0"/>
              <a:t>SSA has the </a:t>
            </a:r>
            <a:r>
              <a:rPr lang="en-US" u="sng" dirty="0"/>
              <a:t>lowest</a:t>
            </a:r>
            <a:r>
              <a:rPr lang="en-US" dirty="0"/>
              <a:t> motor vehicle population in the world at 2% *</a:t>
            </a:r>
          </a:p>
          <a:p>
            <a:r>
              <a:rPr lang="en-US" dirty="0" smtClean="0"/>
              <a:t>SSA has the </a:t>
            </a:r>
            <a:r>
              <a:rPr lang="en-US" u="sng" dirty="0" smtClean="0"/>
              <a:t>lowest </a:t>
            </a:r>
            <a:r>
              <a:rPr lang="en-US" dirty="0" smtClean="0"/>
              <a:t>road density in the world at </a:t>
            </a:r>
            <a:r>
              <a:rPr lang="en-US" dirty="0"/>
              <a:t>0.08 km /sq. </a:t>
            </a:r>
            <a:r>
              <a:rPr lang="en-US" dirty="0" smtClean="0"/>
              <a:t>km*</a:t>
            </a:r>
          </a:p>
          <a:p>
            <a:r>
              <a:rPr lang="en-US" dirty="0"/>
              <a:t>Total road accident deaths Africa stands at 9% of world </a:t>
            </a:r>
            <a:r>
              <a:rPr lang="en-US" dirty="0" smtClean="0"/>
              <a:t>total*</a:t>
            </a:r>
            <a:endParaRPr lang="en-US" dirty="0"/>
          </a:p>
          <a:p>
            <a:r>
              <a:rPr lang="en-US" dirty="0" smtClean="0"/>
              <a:t>SSA has </a:t>
            </a:r>
            <a:r>
              <a:rPr lang="en-US" u="sng" dirty="0" smtClean="0"/>
              <a:t>highest</a:t>
            </a:r>
            <a:r>
              <a:rPr lang="en-US" dirty="0" smtClean="0"/>
              <a:t> fatality per capita at 32.2 deaths per 100,000 people**</a:t>
            </a:r>
            <a:endParaRPr lang="en-US" dirty="0"/>
          </a:p>
          <a:p>
            <a:pPr lvl="1"/>
            <a:endParaRPr lang="en-US" dirty="0" smtClean="0"/>
          </a:p>
          <a:p>
            <a:pPr marL="429768" lvl="1" indent="0">
              <a:buNone/>
            </a:pPr>
            <a:endParaRPr lang="en-US" sz="1600" i="1" dirty="0" smtClean="0"/>
          </a:p>
          <a:p>
            <a:pPr marL="429768" lvl="1" indent="0" algn="r">
              <a:buNone/>
            </a:pPr>
            <a:r>
              <a:rPr lang="en-US" sz="1600" i="1" u="sng" dirty="0" smtClean="0"/>
              <a:t>Sources:  *IRF World Road Statistics 2012  &amp; **WHO Global Status Report 2009</a:t>
            </a:r>
            <a:r>
              <a:rPr lang="en-US" i="1" dirty="0"/>
              <a:t>	</a:t>
            </a:r>
            <a:r>
              <a:rPr lang="en-US" i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594781"/>
              </p:ext>
            </p:extLst>
          </p:nvPr>
        </p:nvGraphicFramePr>
        <p:xfrm>
          <a:off x="457200" y="914400"/>
          <a:ext cx="8305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86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Negative </a:t>
            </a:r>
            <a:r>
              <a:rPr lang="en-US" b="1" dirty="0"/>
              <a:t>d</a:t>
            </a:r>
            <a:r>
              <a:rPr lang="en-US" b="1" dirty="0" smtClean="0"/>
              <a:t>evelopmental </a:t>
            </a:r>
            <a:r>
              <a:rPr lang="en-US" b="1" dirty="0"/>
              <a:t>s</a:t>
            </a:r>
            <a:r>
              <a:rPr lang="en-US" b="1" dirty="0" smtClean="0"/>
              <a:t>pin-offs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Expansion in traffic volume </a:t>
            </a:r>
          </a:p>
          <a:p>
            <a:pPr lvl="1"/>
            <a:r>
              <a:rPr lang="en-US" dirty="0" smtClean="0"/>
              <a:t>Africa’s own success with sustained average GDP growth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Average vehicle operating speeds will increase</a:t>
            </a:r>
          </a:p>
          <a:p>
            <a:pPr lvl="1"/>
            <a:r>
              <a:rPr lang="en-US" dirty="0" smtClean="0"/>
              <a:t>Overall </a:t>
            </a:r>
            <a:r>
              <a:rPr lang="en-US" dirty="0"/>
              <a:t>road pavements are improving in </a:t>
            </a:r>
            <a:r>
              <a:rPr lang="en-US" dirty="0" smtClean="0"/>
              <a:t>Africa</a:t>
            </a:r>
          </a:p>
          <a:p>
            <a:pPr lvl="2"/>
            <a:r>
              <a:rPr lang="en-US" dirty="0" smtClean="0"/>
              <a:t>Emphasis on road infrastructure rehabilitation and maintenance</a:t>
            </a:r>
          </a:p>
          <a:p>
            <a:pPr lvl="2"/>
            <a:r>
              <a:rPr lang="en-US" dirty="0" smtClean="0"/>
              <a:t>Stable road funding through road user charges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Road transportation dominance projected to continue </a:t>
            </a:r>
          </a:p>
          <a:p>
            <a:pPr lvl="1"/>
            <a:r>
              <a:rPr lang="en-US" dirty="0" smtClean="0"/>
              <a:t>Close to 90% of passenger and freight traffic – higher than in other continents</a:t>
            </a:r>
          </a:p>
          <a:p>
            <a:pPr lvl="1"/>
            <a:r>
              <a:rPr lang="en-US" dirty="0" smtClean="0"/>
              <a:t>Dangerous mix in traffic on the roads</a:t>
            </a:r>
          </a:p>
          <a:p>
            <a:pPr lvl="2"/>
            <a:r>
              <a:rPr lang="en-US" dirty="0" smtClean="0"/>
              <a:t>Goods and passenger traffic</a:t>
            </a:r>
          </a:p>
          <a:p>
            <a:pPr lvl="2"/>
            <a:r>
              <a:rPr lang="en-US" dirty="0" smtClean="0"/>
              <a:t>Long and short haul traffic</a:t>
            </a:r>
          </a:p>
          <a:p>
            <a:pPr lvl="2"/>
            <a:r>
              <a:rPr lang="en-US" dirty="0" smtClean="0"/>
              <a:t>Motorized and non-motorized</a:t>
            </a:r>
            <a:r>
              <a:rPr lang="en-US" i="1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RS management is not robust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Only a few countries have truly addressed the First Pillar on Road Safety Management</a:t>
            </a:r>
          </a:p>
          <a:p>
            <a:r>
              <a:rPr lang="en-US" dirty="0" smtClean="0"/>
              <a:t>Without a robust First Pillar, The other Four Pillars are difficult to achieve</a:t>
            </a:r>
          </a:p>
          <a:p>
            <a:r>
              <a:rPr lang="en-US" dirty="0" smtClean="0"/>
              <a:t>Road Safety data is still not well managed … so Africa cannot bench mark or assess progress with precision  </a:t>
            </a:r>
          </a:p>
          <a:p>
            <a:r>
              <a:rPr lang="en-US" dirty="0" smtClean="0"/>
              <a:t>Support wings are weak - enforcement, regulatory, education,</a:t>
            </a:r>
          </a:p>
          <a:p>
            <a:r>
              <a:rPr lang="en-US" dirty="0" smtClean="0"/>
              <a:t>Other underlying factors  -   funding, mandate, political profile </a:t>
            </a:r>
            <a:endParaRPr lang="en-US" dirty="0"/>
          </a:p>
          <a:p>
            <a:r>
              <a:rPr lang="en-US" i="1" dirty="0" smtClean="0"/>
              <a:t>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dirty="0"/>
              <a:t>there success areas to build upon?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9D91-CDEB-4A58-A0A5-AB32729A77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3998</TotalTime>
  <Words>1123</Words>
  <Application>Microsoft Office PowerPoint</Application>
  <PresentationFormat>On-screen Show (4:3)</PresentationFormat>
  <Paragraphs>214</Paragraphs>
  <Slides>30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 </vt:lpstr>
      <vt:lpstr>Content</vt:lpstr>
      <vt:lpstr>Three fundamental issues </vt:lpstr>
      <vt:lpstr>1. RS situation is .. disheartening</vt:lpstr>
      <vt:lpstr>PowerPoint Presentation</vt:lpstr>
      <vt:lpstr>PowerPoint Presentation</vt:lpstr>
      <vt:lpstr>2. Negative developmental spin-offs </vt:lpstr>
      <vt:lpstr>3. RS management is not robust </vt:lpstr>
      <vt:lpstr> Are there success areas to build upon? </vt:lpstr>
      <vt:lpstr>1. Results of good collaboration</vt:lpstr>
      <vt:lpstr>2. Sharing good practice</vt:lpstr>
      <vt:lpstr>2. Sharing good practice…</vt:lpstr>
      <vt:lpstr>3. Good practice – Better resourced RS</vt:lpstr>
      <vt:lpstr>4. Emerging initiatives</vt:lpstr>
      <vt:lpstr>SSATP can make a difference?</vt:lpstr>
      <vt:lpstr>1. In policy, capacity &amp; coordination </vt:lpstr>
      <vt:lpstr>2. SSATP has a RS strategy </vt:lpstr>
      <vt:lpstr>4. Outside opinion </vt:lpstr>
      <vt:lpstr>What is SSATP doing differently? </vt:lpstr>
      <vt:lpstr>Working with countries </vt:lpstr>
      <vt:lpstr>Ethiopia </vt:lpstr>
      <vt:lpstr>Zambia </vt:lpstr>
      <vt:lpstr>Cameroon</vt:lpstr>
      <vt:lpstr>Abidjan-Lagos Corridor </vt:lpstr>
      <vt:lpstr>Central Corridor (East Africa)</vt:lpstr>
      <vt:lpstr>How will countries benefit </vt:lpstr>
      <vt:lpstr>“There is strength in numbers”</vt:lpstr>
      <vt:lpstr>Impact on UN and Africa Decade of Action Plan </vt:lpstr>
      <vt:lpstr>From the Addis Conference </vt:lpstr>
      <vt:lpstr>Thank you 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wb288421</dc:creator>
  <cp:lastModifiedBy>Justin Runji</cp:lastModifiedBy>
  <cp:revision>321</cp:revision>
  <cp:lastPrinted>2012-12-05T14:46:03Z</cp:lastPrinted>
  <dcterms:created xsi:type="dcterms:W3CDTF">2011-09-20T14:02:57Z</dcterms:created>
  <dcterms:modified xsi:type="dcterms:W3CDTF">2012-12-10T06:27:47Z</dcterms:modified>
</cp:coreProperties>
</file>