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21" r:id="rId2"/>
    <p:sldId id="257" r:id="rId3"/>
    <p:sldId id="401" r:id="rId4"/>
    <p:sldId id="397" r:id="rId5"/>
    <p:sldId id="419" r:id="rId6"/>
    <p:sldId id="437" r:id="rId7"/>
    <p:sldId id="425" r:id="rId8"/>
    <p:sldId id="426" r:id="rId9"/>
    <p:sldId id="448" r:id="rId10"/>
    <p:sldId id="449" r:id="rId11"/>
    <p:sldId id="450" r:id="rId12"/>
    <p:sldId id="451" r:id="rId13"/>
    <p:sldId id="452" r:id="rId14"/>
    <p:sldId id="453" r:id="rId15"/>
    <p:sldId id="422" r:id="rId16"/>
    <p:sldId id="423" r:id="rId17"/>
    <p:sldId id="424" r:id="rId18"/>
    <p:sldId id="447" r:id="rId19"/>
    <p:sldId id="395" r:id="rId20"/>
    <p:sldId id="394" r:id="rId21"/>
    <p:sldId id="414" r:id="rId22"/>
    <p:sldId id="413" r:id="rId23"/>
    <p:sldId id="412" r:id="rId24"/>
    <p:sldId id="411" r:id="rId25"/>
    <p:sldId id="454" r:id="rId26"/>
    <p:sldId id="428" r:id="rId27"/>
    <p:sldId id="430" r:id="rId28"/>
    <p:sldId id="429" r:id="rId29"/>
    <p:sldId id="436" r:id="rId30"/>
    <p:sldId id="455" r:id="rId31"/>
    <p:sldId id="291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1" autoAdjust="0"/>
    <p:restoredTop sz="97143" autoAdjust="0"/>
  </p:normalViewPr>
  <p:slideViewPr>
    <p:cSldViewPr>
      <p:cViewPr varScale="1">
        <p:scale>
          <a:sx n="76" d="100"/>
          <a:sy n="76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10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lang="fr-FR" noProof="0"/>
            </a:pPr>
            <a:r>
              <a:rPr lang="fr-FR" noProof="0" dirty="0" smtClean="0"/>
              <a:t>Comparaison mondiale-véhicules</a:t>
            </a:r>
            <a:r>
              <a:rPr lang="fr-FR" baseline="0" noProof="0" dirty="0" smtClean="0"/>
              <a:t> et accidents </a:t>
            </a:r>
            <a:endParaRPr lang="fr-FR" noProof="0" dirty="0"/>
          </a:p>
        </c:rich>
      </c:tx>
      <c:layout>
        <c:manualLayout>
          <c:xMode val="edge"/>
          <c:yMode val="edge"/>
          <c:x val="0.13342265252557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4551663184959"/>
          <c:y val="0.17317255037491142"/>
          <c:w val="0.45333976110129093"/>
          <c:h val="0.7712515295241736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véh %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Afrique subsaharienne</c:v>
                </c:pt>
                <c:pt idx="1">
                  <c:v>Moyen-Orient et Afrique du Nord </c:v>
                </c:pt>
                <c:pt idx="2">
                  <c:v>Amérique latine</c:v>
                </c:pt>
                <c:pt idx="3">
                  <c:v>Asie du Sud</c:v>
                </c:pt>
                <c:pt idx="4">
                  <c:v>Asie de l'Est et Pacifique </c:v>
                </c:pt>
                <c:pt idx="5">
                  <c:v>Amérique du Nord</c:v>
                </c:pt>
                <c:pt idx="6">
                  <c:v>Europe et Asie centrale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24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Tués %</c:v>
                </c:pt>
              </c:strCache>
            </c:strRef>
          </c:tx>
          <c:spPr>
            <a:ln w="603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Afrique subsaharienne</c:v>
                </c:pt>
                <c:pt idx="1">
                  <c:v>Moyen-Orient et Afrique du Nord </c:v>
                </c:pt>
                <c:pt idx="2">
                  <c:v>Amérique latine</c:v>
                </c:pt>
                <c:pt idx="3">
                  <c:v>Asie du Sud</c:v>
                </c:pt>
                <c:pt idx="4">
                  <c:v>Asie de l'Est et Pacifique </c:v>
                </c:pt>
                <c:pt idx="5">
                  <c:v>Amérique du Nord</c:v>
                </c:pt>
                <c:pt idx="6">
                  <c:v>Europe et Asie centrale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27</c:v>
                </c:pt>
                <c:pt idx="4">
                  <c:v>24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92800"/>
        <c:axId val="25294336"/>
      </c:radarChart>
      <c:catAx>
        <c:axId val="25292800"/>
        <c:scaling>
          <c:orientation val="minMax"/>
        </c:scaling>
        <c:delete val="0"/>
        <c:axPos val="b"/>
        <c:majorGridlines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5294336"/>
        <c:crosses val="autoZero"/>
        <c:auto val="1"/>
        <c:lblAlgn val="ctr"/>
        <c:lblOffset val="100"/>
        <c:noMultiLvlLbl val="0"/>
      </c:catAx>
      <c:valAx>
        <c:axId val="25294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29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43483850233003"/>
          <c:y val="0.81516034972138796"/>
          <c:w val="0.27295971932079915"/>
          <c:h val="0.152658369779194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5348880-6CFF-4166-B836-FA4496033A0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BB93BA0-F2D4-4DF8-B449-D82177E2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B533ED5-F558-4BFA-9EF7-B692FEBF575A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4ADE805E-354A-4E92-954D-B3805D4C4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DC5B-AF8B-4876-AF86-411F831080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3C0-55FF-4792-BF4C-CAB97696B25B}" type="datetime1">
              <a:rPr lang="en-US" smtClean="0"/>
              <a:t>12/10/2012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D73-D1A5-48A3-A496-581C0DB342DA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F5B2-EABB-4155-843E-2F5D59C95493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57AA-DC44-471A-95C0-1037E15024A6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6BB-C229-4B59-AFD5-5FD619176B22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5CD-AAAF-49AB-95D7-E0E66B9A9A43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B1F-0EB6-458E-9350-4A85F72562BB}" type="datetime1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BB7-2DDE-4F7E-AFF3-ABC932E5E80F}" type="datetime1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F541-0CC2-4B6C-A9CA-F8F749DAC5D0}" type="datetime1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B3E5-C6DA-4FE1-B09A-5B265C114872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1C3-0B8C-4A54-B979-9CFDD1915930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C51E9-6D1F-4BB6-B100-2206CDCBC2F6}" type="datetime1">
              <a:rPr lang="en-US" smtClean="0"/>
              <a:t>12/10/2012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runji@worlban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ssatp@worldbank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satp@worldbank.org" TargetMode="External"/><Relationship Id="rId2" Type="http://schemas.openxmlformats.org/officeDocument/2006/relationships/hyperlink" Target="mailto:jrunji@worldbank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hartmann@worldban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943600"/>
            <a:ext cx="7772400" cy="685800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Réunion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annuelle</a:t>
            </a:r>
            <a:r>
              <a:rPr lang="en-US" sz="1400" dirty="0" smtClean="0">
                <a:solidFill>
                  <a:schemeClr val="bg1"/>
                </a:solidFill>
              </a:rPr>
              <a:t> du SSATP, 11-12 </a:t>
            </a:r>
            <a:r>
              <a:rPr lang="en-US" sz="1400" dirty="0" err="1" smtClean="0">
                <a:solidFill>
                  <a:schemeClr val="bg1"/>
                </a:solidFill>
              </a:rPr>
              <a:t>déc</a:t>
            </a:r>
            <a:r>
              <a:rPr lang="en-US" sz="1400" dirty="0" smtClean="0">
                <a:solidFill>
                  <a:schemeClr val="bg1"/>
                </a:solidFill>
              </a:rPr>
              <a:t> 2012 Addis Ababa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Justin </a:t>
            </a:r>
            <a:r>
              <a:rPr lang="en-US" sz="1400" dirty="0" err="1">
                <a:solidFill>
                  <a:schemeClr val="bg1"/>
                </a:solidFill>
              </a:rPr>
              <a:t>Runji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jrunji@worldbank.org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SSATP –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ssatp@worldbank.org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5726" y="3668130"/>
            <a:ext cx="7696200" cy="604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7600" b="1" dirty="0" err="1" smtClean="0">
                <a:solidFill>
                  <a:srgbClr val="FFC000"/>
                </a:solidFill>
              </a:rPr>
              <a:t>Sécurité</a:t>
            </a:r>
            <a:r>
              <a:rPr lang="en-US" sz="17600" b="1" dirty="0" smtClean="0">
                <a:solidFill>
                  <a:srgbClr val="FFC000"/>
                </a:solidFill>
              </a:rPr>
              <a:t> </a:t>
            </a:r>
            <a:r>
              <a:rPr lang="en-US" sz="17600" b="1" dirty="0" err="1" smtClean="0">
                <a:solidFill>
                  <a:srgbClr val="FFC000"/>
                </a:solidFill>
              </a:rPr>
              <a:t>routière</a:t>
            </a:r>
            <a:endParaRPr lang="en-US" sz="17600" b="1" dirty="0">
              <a:solidFill>
                <a:srgbClr val="FFC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2270" y="4848876"/>
            <a:ext cx="8719457" cy="544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b="1" dirty="0" smtClean="0"/>
              <a:t>CONTRIBUTION DU SSATP </a:t>
            </a:r>
            <a:endParaRPr kumimoji="0" lang="en-US" sz="3200" b="0" i="0" u="sng" strike="noStrike" kern="1200" cap="small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2" y="0"/>
            <a:ext cx="9144000" cy="32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 smtClean="0"/>
              <a:t>1. </a:t>
            </a:r>
            <a:r>
              <a:rPr lang="fr-FR" sz="4300" b="1" dirty="0" smtClean="0"/>
              <a:t>Effets d’une bonne collaboration</a:t>
            </a:r>
            <a:endParaRPr lang="fr-FR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SSATP, GRSP, RTSA, BM - Lusaka “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” à Lusaka en </a:t>
            </a:r>
            <a:r>
              <a:rPr lang="fr-FR" dirty="0" err="1" smtClean="0"/>
              <a:t>oct</a:t>
            </a:r>
            <a:r>
              <a:rPr lang="fr-FR" dirty="0" smtClean="0"/>
              <a:t> 2012</a:t>
            </a:r>
          </a:p>
          <a:p>
            <a:pPr lvl="1"/>
            <a:r>
              <a:rPr lang="fr-FR" dirty="0" smtClean="0"/>
              <a:t>Centrée sur la sécurité des piétons </a:t>
            </a:r>
          </a:p>
          <a:p>
            <a:r>
              <a:rPr lang="fr-FR" dirty="0" smtClean="0"/>
              <a:t>SSATP, OMS, CEA, UA – Données et Conférence sur les piliers de la décennies à </a:t>
            </a:r>
            <a:r>
              <a:rPr lang="fr-FR" dirty="0" err="1" smtClean="0"/>
              <a:t>Addis</a:t>
            </a:r>
            <a:r>
              <a:rPr lang="fr-FR" dirty="0" smtClean="0"/>
              <a:t> </a:t>
            </a:r>
            <a:r>
              <a:rPr lang="fr-FR" dirty="0" err="1" smtClean="0"/>
              <a:t>Abeba</a:t>
            </a:r>
            <a:r>
              <a:rPr lang="fr-FR" dirty="0" smtClean="0"/>
              <a:t> </a:t>
            </a:r>
            <a:r>
              <a:rPr lang="fr-FR" dirty="0" smtClean="0"/>
              <a:t>Nov. 2012</a:t>
            </a:r>
          </a:p>
          <a:p>
            <a:pPr lvl="1"/>
            <a:r>
              <a:rPr lang="fr-FR" dirty="0" smtClean="0"/>
              <a:t>Accent sur l’amélioration de la collecte et le Pilier 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5400" b="1" dirty="0" smtClean="0"/>
              <a:t>2. </a:t>
            </a:r>
            <a:r>
              <a:rPr lang="fr-FR" sz="5400" b="1" dirty="0" smtClean="0"/>
              <a:t>Partage des bonnes pratiques </a:t>
            </a:r>
            <a:endParaRPr lang="fr-FR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114800" cy="990600"/>
          </a:xfrm>
        </p:spPr>
        <p:txBody>
          <a:bodyPr>
            <a:noAutofit/>
          </a:bodyPr>
          <a:lstStyle/>
          <a:p>
            <a:r>
              <a:rPr lang="fr-FR" sz="1800" dirty="0" smtClean="0"/>
              <a:t>La </a:t>
            </a:r>
            <a:r>
              <a:rPr lang="fr-FR" sz="1800" i="1" dirty="0" err="1" smtClean="0"/>
              <a:t>Federal</a:t>
            </a:r>
            <a:r>
              <a:rPr lang="fr-FR" sz="1800" i="1" dirty="0" smtClean="0"/>
              <a:t> Road </a:t>
            </a:r>
            <a:r>
              <a:rPr lang="fr-FR" sz="1800" i="1" dirty="0" err="1" smtClean="0"/>
              <a:t>Safety</a:t>
            </a:r>
            <a:r>
              <a:rPr lang="fr-FR" sz="1800" i="1" dirty="0" smtClean="0"/>
              <a:t> Corps </a:t>
            </a:r>
            <a:r>
              <a:rPr lang="fr-FR" sz="1800" dirty="0" smtClean="0"/>
              <a:t>du Nigéria</a:t>
            </a:r>
          </a:p>
          <a:p>
            <a:r>
              <a:rPr lang="fr-FR" sz="1800" dirty="0" smtClean="0"/>
              <a:t>18,000 capitaines en poste</a:t>
            </a:r>
            <a:endParaRPr lang="fr-FR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19812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18,000 </a:t>
            </a:r>
            <a:r>
              <a:rPr lang="en-US" sz="2000" dirty="0" err="1" smtClean="0"/>
              <a:t>capitaines</a:t>
            </a:r>
            <a:r>
              <a:rPr lang="en-US" sz="2000" dirty="0" smtClean="0"/>
              <a:t> </a:t>
            </a:r>
            <a:r>
              <a:rPr lang="en-US" sz="2000" dirty="0" err="1" smtClean="0"/>
              <a:t>bénévoles</a:t>
            </a:r>
            <a:endParaRPr lang="en-US" sz="2000" dirty="0"/>
          </a:p>
          <a:p>
            <a:r>
              <a:rPr lang="en-US" sz="2000" dirty="0" smtClean="0"/>
              <a:t>Clubs de </a:t>
            </a:r>
            <a:r>
              <a:rPr lang="en-US" sz="2000" dirty="0" err="1" smtClean="0"/>
              <a:t>jeunesse</a:t>
            </a:r>
            <a:r>
              <a:rPr lang="en-US" sz="2000" dirty="0" smtClean="0"/>
              <a:t> (</a:t>
            </a:r>
            <a:r>
              <a:rPr lang="en-US" sz="2000" dirty="0" err="1" smtClean="0"/>
              <a:t>bénévoles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599"/>
            <a:ext cx="4179710" cy="309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352925" cy="305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5400" b="1" dirty="0"/>
              <a:t>2. </a:t>
            </a:r>
            <a:r>
              <a:rPr lang="fr-FR" sz="5400" b="1" dirty="0"/>
              <a:t>Partage des bonnes pratiques </a:t>
            </a:r>
            <a:r>
              <a:rPr lang="en-US" sz="5400" b="1" dirty="0" smtClean="0"/>
              <a:t>…</a:t>
            </a:r>
            <a:endParaRPr lang="en-US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2022" y="1676400"/>
            <a:ext cx="3886200" cy="1524000"/>
          </a:xfrm>
        </p:spPr>
        <p:txBody>
          <a:bodyPr>
            <a:noAutofit/>
          </a:bodyPr>
          <a:lstStyle/>
          <a:p>
            <a:r>
              <a:rPr lang="fr-FR" sz="2000" dirty="0" smtClean="0"/>
              <a:t>Numéro d’appel gratuit</a:t>
            </a:r>
          </a:p>
          <a:p>
            <a:r>
              <a:rPr lang="fr-FR" sz="2000" dirty="0" smtClean="0"/>
              <a:t>Centre d’appels ouvert 24/7 </a:t>
            </a:r>
          </a:p>
          <a:p>
            <a:pPr marL="0" indent="0" algn="ctr">
              <a:buNone/>
            </a:pPr>
            <a:endParaRPr lang="fr-FR" sz="2000" dirty="0"/>
          </a:p>
        </p:txBody>
      </p:sp>
      <p:pic>
        <p:nvPicPr>
          <p:cNvPr id="3074" name="Picture 2" descr="C:\Users\Per Mathiasen\Pictures\Abuja August 2012\VISIT TO THE CALL CENTRE\DSC_8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4419600" cy="29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95945" y="14478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Assistance gratuite 24/7</a:t>
            </a:r>
          </a:p>
          <a:p>
            <a:r>
              <a:rPr lang="fr-FR" sz="2000" dirty="0" smtClean="0"/>
              <a:t>Dispensaires en bord de route s’ajoutent aux services d’urgence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7" name="Picture 3" descr="C:\Users\Per Mathiasen\Pictures\Abuja August 2012\VISIT TO RESCURE POINTS AND HOSPITAL\DSC_8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361595" cy="28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4000" b="1" dirty="0" smtClean="0"/>
              <a:t>3. </a:t>
            </a:r>
            <a:r>
              <a:rPr lang="fr-FR" sz="4000" b="1" dirty="0" smtClean="0"/>
              <a:t>Bonne pratique– Amélioration des ressources consacrées à la SR</a:t>
            </a:r>
            <a:endParaRPr lang="fr-FR" sz="4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0" y="1957080"/>
            <a:ext cx="8153400" cy="44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1905000"/>
            <a:ext cx="2209800" cy="646331"/>
          </a:xfrm>
          <a:prstGeom prst="rect">
            <a:avLst/>
          </a:prstGeom>
          <a:solidFill>
            <a:srgbClr val="ECFEB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the tenfold funding increase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810500" y="2551331"/>
            <a:ext cx="45719" cy="26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Nouvelles</a:t>
            </a:r>
            <a:r>
              <a:rPr lang="en-US" dirty="0" smtClean="0"/>
              <a:t>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Cadres de financement de la SR</a:t>
            </a:r>
          </a:p>
          <a:p>
            <a:r>
              <a:rPr lang="fr-FR" dirty="0" smtClean="0"/>
              <a:t>Renforcement des capacités policières </a:t>
            </a:r>
          </a:p>
          <a:p>
            <a:r>
              <a:rPr lang="fr-FR" dirty="0" smtClean="0"/>
              <a:t>Prise en compte de la SR dans les projets APD</a:t>
            </a:r>
          </a:p>
          <a:p>
            <a:r>
              <a:rPr lang="fr-FR" dirty="0" smtClean="0"/>
              <a:t>Concentration sur la sécurité des piétons  </a:t>
            </a:r>
          </a:p>
          <a:p>
            <a:r>
              <a:rPr lang="fr-FR" dirty="0" smtClean="0"/>
              <a:t>Institutionnalisation d’audits de sécurité routière </a:t>
            </a:r>
          </a:p>
          <a:p>
            <a:r>
              <a:rPr lang="fr-FR" dirty="0" smtClean="0"/>
              <a:t>Promotion d’interventions à impact élevé 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Le SSATP peut-il faire une différence ?</a:t>
            </a:r>
            <a:endParaRPr lang="fr-FR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8392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</a:t>
            </a:r>
            <a:r>
              <a:rPr lang="fr-FR" b="1" dirty="0" smtClean="0"/>
              <a:t>Actions, capacité &amp; coordination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SSATP n’a que deux mandats –  offrir des perspectives mieux centrées et plus claires   </a:t>
            </a:r>
          </a:p>
          <a:p>
            <a:pPr lvl="1"/>
            <a:r>
              <a:rPr lang="fr-FR" dirty="0" smtClean="0"/>
              <a:t>Formulation de politiques de transport </a:t>
            </a:r>
          </a:p>
          <a:p>
            <a:pPr lvl="1"/>
            <a:r>
              <a:rPr lang="fr-FR" dirty="0" smtClean="0"/>
              <a:t>Développement des capacités</a:t>
            </a:r>
          </a:p>
          <a:p>
            <a:pPr marL="393192" lvl="1" indent="0">
              <a:buNone/>
            </a:pPr>
            <a:endParaRPr lang="fr-FR" dirty="0" smtClean="0"/>
          </a:p>
          <a:p>
            <a:r>
              <a:rPr lang="fr-FR" dirty="0" smtClean="0"/>
              <a:t>Besoin d’une coordination à l’échelle continentale s’est déjà manifesté  </a:t>
            </a:r>
          </a:p>
          <a:p>
            <a:pPr lvl="1"/>
            <a:r>
              <a:rPr lang="fr-FR" dirty="0" smtClean="0"/>
              <a:t>Réf. 2</a:t>
            </a:r>
            <a:r>
              <a:rPr lang="fr-FR" baseline="30000" dirty="0" smtClean="0"/>
              <a:t>e</a:t>
            </a:r>
            <a:r>
              <a:rPr lang="fr-FR" dirty="0" smtClean="0"/>
              <a:t> Conférence africaine sur la sécurité routière 9-11 nov. 2011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SSATP a montré son rôle de “catalyseur de réformes”</a:t>
            </a:r>
          </a:p>
          <a:p>
            <a:pPr lvl="1"/>
            <a:r>
              <a:rPr lang="fr-FR" dirty="0" smtClean="0"/>
              <a:t>IGR</a:t>
            </a:r>
          </a:p>
          <a:p>
            <a:pPr lvl="1"/>
            <a:r>
              <a:rPr lang="fr-FR" dirty="0" smtClean="0"/>
              <a:t>Mobilité rurale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Le SSATP a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stratégie</a:t>
            </a:r>
            <a:r>
              <a:rPr lang="en-US" b="1" dirty="0" smtClean="0"/>
              <a:t> de 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S’associer aux partenaires du développement (BM,  HD, GRSF; GRSP, CEA, OMS, and compagnies telles que TOTAL)</a:t>
            </a:r>
          </a:p>
          <a:p>
            <a:r>
              <a:rPr lang="fr-FR" dirty="0" smtClean="0"/>
              <a:t>Collaborer avec les CER, les groupes régionaux de corridors, les pays et les villes. </a:t>
            </a:r>
          </a:p>
          <a:p>
            <a:r>
              <a:rPr lang="fr-FR" dirty="0" smtClean="0"/>
              <a:t>Appuyer la Décennie d’action de l’ONU et le Plan d’action pour l’ Afrique en travaillant avec quelques pays au niveau national sur</a:t>
            </a:r>
          </a:p>
          <a:p>
            <a:pPr lvl="1"/>
            <a:r>
              <a:rPr lang="fr-FR" dirty="0" smtClean="0"/>
              <a:t>La définition d’une politique et stratégie de SR, le renforcement des capacités et la promotion d’intervention à haut niveau d’impact 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Opinion </a:t>
            </a:r>
            <a:r>
              <a:rPr lang="en-US" dirty="0" err="1" smtClean="0"/>
              <a:t>extérieure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“</a:t>
            </a:r>
            <a:r>
              <a:rPr lang="fr-FR" sz="2800" b="1" dirty="0" smtClean="0"/>
              <a:t>Face aux nouveaux enjeux, le SSATP reste un programme stratégiquement bien positionné, respecté et potentiellement puissant qui pourra influer sur les politiques de transport régionales et nationales en Afrique”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100" i="1" u="sng" dirty="0"/>
              <a:t>Independent Review Opinion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72400" cy="1362456"/>
          </a:xfrm>
        </p:spPr>
        <p:txBody>
          <a:bodyPr/>
          <a:lstStyle/>
          <a:p>
            <a:r>
              <a:rPr lang="fr-FR" dirty="0" smtClean="0"/>
              <a:t>Comment le SSATP peut apporter une différence ? 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>
            <a:normAutofit/>
          </a:bodyPr>
          <a:lstStyle/>
          <a:p>
            <a:r>
              <a:rPr lang="fr-FR" dirty="0" smtClean="0"/>
              <a:t>Sécurité routière en Afrique – Quels sont les enjeux ? </a:t>
            </a:r>
          </a:p>
          <a:p>
            <a:r>
              <a:rPr lang="fr-FR" dirty="0" smtClean="0"/>
              <a:t>Quels sont les domaines dans lesquels on peut capitaliser ? </a:t>
            </a:r>
          </a:p>
          <a:p>
            <a:r>
              <a:rPr lang="fr-FR" dirty="0" smtClean="0"/>
              <a:t>Nombreux sont les acteurs  - Le SSATP peut-il faire une différence ?  </a:t>
            </a:r>
          </a:p>
          <a:p>
            <a:r>
              <a:rPr lang="fr-FR" dirty="0" smtClean="0"/>
              <a:t>Comment le SSATP peut apporter une différence ? </a:t>
            </a:r>
          </a:p>
          <a:p>
            <a:r>
              <a:rPr lang="fr-FR" dirty="0" smtClean="0"/>
              <a:t>Comment les pays peuvent en bénéficier ? </a:t>
            </a:r>
          </a:p>
          <a:p>
            <a:r>
              <a:rPr lang="fr-FR" dirty="0" smtClean="0"/>
              <a:t>Quel impact sur l’ONU et le Plan d’action pour la décennie sur la sécurité routière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cap="all" dirty="0" err="1" smtClean="0"/>
              <a:t>ObjectiFS</a:t>
            </a:r>
            <a:r>
              <a:rPr lang="fr-FR" b="1" cap="all" dirty="0" smtClean="0"/>
              <a:t> PRINCIPAUX </a:t>
            </a:r>
            <a:endParaRPr lang="fr-FR" dirty="0" smtClean="0"/>
          </a:p>
          <a:p>
            <a:pPr lvl="0"/>
            <a:r>
              <a:rPr lang="fr-FR" dirty="0" smtClean="0"/>
              <a:t>Renforcer la formulation des politiques  </a:t>
            </a:r>
          </a:p>
          <a:p>
            <a:pPr lvl="0"/>
            <a:r>
              <a:rPr lang="fr-FR" dirty="0" smtClean="0"/>
              <a:t>Renforcer les </a:t>
            </a:r>
            <a:r>
              <a:rPr lang="fr-FR" i="1" dirty="0" smtClean="0"/>
              <a:t>agences de sécurité routière</a:t>
            </a:r>
            <a:r>
              <a:rPr lang="fr-FR" dirty="0" smtClean="0"/>
              <a:t> </a:t>
            </a:r>
            <a:r>
              <a:rPr lang="fr-FR" i="1" dirty="0" smtClean="0"/>
              <a:t>  </a:t>
            </a:r>
            <a:endParaRPr lang="fr-FR" dirty="0" smtClean="0"/>
          </a:p>
          <a:p>
            <a:pPr lvl="0"/>
            <a:r>
              <a:rPr lang="fr-FR" dirty="0" smtClean="0"/>
              <a:t>Consolider les </a:t>
            </a:r>
            <a:r>
              <a:rPr lang="fr-FR" i="1" dirty="0" smtClean="0"/>
              <a:t>stratégies de sécurité routière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Promouvoir la mise en œuvre d’</a:t>
            </a:r>
            <a:r>
              <a:rPr lang="fr-FR" i="1" dirty="0" smtClean="0"/>
              <a:t>interventions à impact élevé </a:t>
            </a:r>
            <a:endParaRPr lang="fr-FR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Collaborer avec les pays 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136D-5B6F-4322-9357-1069E12382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Ethiopie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fr-FR" b="1" dirty="0" smtClean="0"/>
              <a:t>Conseil national de sécurité routière </a:t>
            </a:r>
          </a:p>
          <a:p>
            <a:r>
              <a:rPr lang="fr-FR" dirty="0" smtClean="0"/>
              <a:t>Examen des capacités du CNSR et propositions de renforcement </a:t>
            </a:r>
          </a:p>
          <a:p>
            <a:r>
              <a:rPr lang="fr-FR" dirty="0" smtClean="0"/>
              <a:t>Faciliter le renforcement et la mobilisation des ressources nécessaires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Autorité routière éthiopienne  </a:t>
            </a:r>
          </a:p>
          <a:p>
            <a:r>
              <a:rPr lang="fr-FR" dirty="0" smtClean="0"/>
              <a:t>Institutionnalisation  d audit de sécurité routière et intégration de mesures de prévention dans la conception des routes  </a:t>
            </a:r>
          </a:p>
          <a:p>
            <a:r>
              <a:rPr lang="fr-FR" dirty="0" smtClean="0"/>
              <a:t>Procédure d’intégration de la sécurité routière dans les projets de transport</a:t>
            </a:r>
          </a:p>
          <a:p>
            <a:r>
              <a:rPr lang="fr-FR" dirty="0" smtClean="0"/>
              <a:t>Mise en place de normes techniques de sécurité routière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Police fédérale de la circulation </a:t>
            </a:r>
          </a:p>
          <a:p>
            <a:r>
              <a:rPr lang="fr-FR" dirty="0" smtClean="0"/>
              <a:t>Favoriser la formation des agents de police</a:t>
            </a:r>
          </a:p>
          <a:p>
            <a:r>
              <a:rPr lang="fr-FR" dirty="0" smtClean="0"/>
              <a:t>Préparer un projet pilote d’application de la loi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Fonds routier éthiopien</a:t>
            </a:r>
          </a:p>
          <a:p>
            <a:r>
              <a:rPr lang="fr-FR" dirty="0" smtClean="0"/>
              <a:t>Cadre et critères d’allocation de fonds pour la sécurité routière 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  <a:endParaRPr lang="fr-FR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Zambie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Agence des routes et de sécurité routière </a:t>
            </a:r>
          </a:p>
          <a:p>
            <a:r>
              <a:rPr lang="fr-FR" dirty="0" smtClean="0"/>
              <a:t>Projet de sécurité routière sur la section Lusaka – Kabwe </a:t>
            </a:r>
          </a:p>
          <a:p>
            <a:r>
              <a:rPr lang="fr-FR" dirty="0" smtClean="0"/>
              <a:t>Examen des capacités de l’agence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Hôpital universitaire  </a:t>
            </a:r>
            <a:endParaRPr lang="fr-FR" dirty="0" smtClean="0"/>
          </a:p>
          <a:p>
            <a:r>
              <a:rPr lang="fr-FR" dirty="0" smtClean="0"/>
              <a:t>Équipé d’un service d’urgence aux accidentés de la route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Ville de Lusaka</a:t>
            </a:r>
          </a:p>
          <a:p>
            <a:r>
              <a:rPr lang="fr-FR" dirty="0" smtClean="0"/>
              <a:t>Planification et mise en place d’installations pour la sécurité des piétons  </a:t>
            </a:r>
          </a:p>
          <a:p>
            <a:r>
              <a:rPr lang="fr-FR" dirty="0" smtClean="0"/>
              <a:t>Collaboration avec le secteur privé  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Agents de la circulation </a:t>
            </a:r>
          </a:p>
          <a:p>
            <a:r>
              <a:rPr lang="fr-FR" dirty="0" smtClean="0"/>
              <a:t>Formation, ordinateurs et matériels de contrôle </a:t>
            </a:r>
          </a:p>
          <a:p>
            <a:r>
              <a:rPr lang="fr-FR" dirty="0" smtClean="0"/>
              <a:t>Coordination des données à remettre au secteur de la santé </a:t>
            </a:r>
          </a:p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Agence de développement routière </a:t>
            </a:r>
          </a:p>
          <a:p>
            <a:r>
              <a:rPr lang="fr-FR" dirty="0" smtClean="0"/>
              <a:t>Projet de corridor (voir ARSR) comprenant des audits et mesures de sécurité routière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Bureau de la sécurité routière (au sein du </a:t>
            </a:r>
            <a:r>
              <a:rPr lang="fr-FR" b="1" dirty="0" err="1" smtClean="0"/>
              <a:t>MdT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Examen des capacités de gestion de la sécurité routière et définition des priorités pour le renforcement de l’agence chef de file et d’un plan d’action national</a:t>
            </a:r>
          </a:p>
          <a:p>
            <a:r>
              <a:rPr lang="fr-FR" dirty="0" smtClean="0"/>
              <a:t>Appui au renforcement des capacités du Bureau et des autres intervenants </a:t>
            </a:r>
          </a:p>
          <a:p>
            <a:r>
              <a:rPr lang="fr-FR" dirty="0" smtClean="0"/>
              <a:t>Assistance à la définition d’une stratégie nationale de sécurité routière et d’un plan d’action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 Abidjan-Lagos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Consultation avec les pays par le canal des agences chef de file en vue d’identifier les principales parties prenantes et les problèmes rencontrés le long du corridor </a:t>
            </a:r>
          </a:p>
          <a:p>
            <a:r>
              <a:rPr lang="fr-FR" dirty="0" smtClean="0"/>
              <a:t>Collaboration avec ALCO pour coordonner les activités transfrontalières </a:t>
            </a:r>
          </a:p>
          <a:p>
            <a:r>
              <a:rPr lang="fr-FR" dirty="0" smtClean="0"/>
              <a:t>Contact avec les comités nationaux de corridor pour répondre aux problèmes de sécurité routière en coopération avec les agences chef de file </a:t>
            </a:r>
          </a:p>
          <a:p>
            <a:r>
              <a:rPr lang="fr-FR" dirty="0" smtClean="0"/>
              <a:t>Étude détaillée en cours et menée à bien en mars 2013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Corridor central (</a:t>
            </a:r>
            <a:r>
              <a:rPr lang="en-US" dirty="0" err="1" smtClean="0"/>
              <a:t>Afrique</a:t>
            </a:r>
            <a:r>
              <a:rPr lang="en-US" dirty="0" smtClean="0"/>
              <a:t> de </a:t>
            </a:r>
            <a:r>
              <a:rPr lang="en-US" dirty="0" err="1" smtClean="0"/>
              <a:t>l’est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Accent sur les pratiques de sécurité routière par les entreprises de transport de marchandises le long du  Corridor (sur la section Tanzanie/Rwanda/Burundi)</a:t>
            </a:r>
          </a:p>
          <a:p>
            <a:r>
              <a:rPr lang="fr-FR" dirty="0" smtClean="0"/>
              <a:t>Participation active des entreprises de transport routier (gestion et conducteurs) et des autorités de régulation en vue d’appliquer des pratiques optimales et améliorer  la conduite et la qualification des conducteurs </a:t>
            </a:r>
          </a:p>
          <a:p>
            <a:r>
              <a:rPr lang="fr-FR" dirty="0" smtClean="0"/>
              <a:t>Identification des problèmes liés au changement de côté de la conduite le long du </a:t>
            </a:r>
            <a:r>
              <a:rPr lang="fr-FR" dirty="0" smtClean="0"/>
              <a:t>corridor</a:t>
            </a:r>
            <a:endParaRPr lang="fr-FR" dirty="0" smtClean="0"/>
          </a:p>
          <a:p>
            <a:r>
              <a:rPr lang="fr-FR" dirty="0" smtClean="0"/>
              <a:t>Mise en œuvre grâce au renforcement des capacités de l’autorité du Central Corridor (CCTTFA)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</a:t>
            </a:r>
            <a:r>
              <a:rPr lang="fr-FR" dirty="0"/>
              <a:t>les pays peuvent en bénéficier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779520"/>
          </a:xfrm>
        </p:spPr>
        <p:txBody>
          <a:bodyPr>
            <a:normAutofit/>
          </a:bodyPr>
          <a:lstStyle/>
          <a:p>
            <a:r>
              <a:rPr lang="fr-FR" dirty="0" smtClean="0"/>
              <a:t>Formulation ou revue d’une politique et d’une stratégie de sécurité routière </a:t>
            </a:r>
          </a:p>
          <a:p>
            <a:r>
              <a:rPr lang="fr-FR" dirty="0" smtClean="0"/>
              <a:t>Renforcement des capacités des agences articulé autour des piliers </a:t>
            </a:r>
          </a:p>
          <a:p>
            <a:r>
              <a:rPr lang="fr-FR" dirty="0" smtClean="0"/>
              <a:t>Création et partage des connaissances  </a:t>
            </a:r>
          </a:p>
          <a:p>
            <a:r>
              <a:rPr lang="fr-FR" dirty="0" smtClean="0"/>
              <a:t>Diffuser et/ou répliquer les exemples de bonnes pratiques  </a:t>
            </a:r>
          </a:p>
          <a:p>
            <a:r>
              <a:rPr lang="fr-FR" dirty="0" smtClean="0"/>
              <a:t>Pression et examen par les pairs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L’union</a:t>
            </a:r>
            <a:r>
              <a:rPr lang="en-US" b="1" dirty="0" smtClean="0"/>
              <a:t> fait la force”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136D-5B6F-4322-9357-1069E12382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Impact </a:t>
            </a:r>
            <a:r>
              <a:rPr lang="en-US" sz="4500" dirty="0" err="1" smtClean="0"/>
              <a:t>sur</a:t>
            </a:r>
            <a:r>
              <a:rPr lang="en-US" sz="4500" dirty="0" smtClean="0"/>
              <a:t> la </a:t>
            </a:r>
            <a:r>
              <a:rPr lang="en-US" sz="4500" dirty="0" err="1" smtClean="0"/>
              <a:t>Décennie</a:t>
            </a:r>
            <a:r>
              <a:rPr lang="en-US" sz="4500" dirty="0" smtClean="0"/>
              <a:t> des Nations </a:t>
            </a:r>
            <a:r>
              <a:rPr lang="en-US" sz="4500" dirty="0" err="1" smtClean="0"/>
              <a:t>unies</a:t>
            </a:r>
            <a:r>
              <a:rPr lang="en-US" sz="4500" dirty="0" smtClean="0"/>
              <a:t> et le plan </a:t>
            </a:r>
            <a:r>
              <a:rPr lang="en-US" sz="4500" dirty="0" err="1" smtClean="0"/>
              <a:t>d’action</a:t>
            </a:r>
            <a:r>
              <a:rPr lang="en-US" sz="4500" dirty="0" smtClean="0"/>
              <a:t> pour </a:t>
            </a:r>
            <a:r>
              <a:rPr lang="en-US" sz="4500" dirty="0" err="1" smtClean="0"/>
              <a:t>l’Afrique</a:t>
            </a:r>
            <a:r>
              <a:rPr lang="en-US" sz="4500" dirty="0" smtClean="0"/>
              <a:t>  </a:t>
            </a:r>
            <a:endParaRPr lang="en-US" sz="4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Conférence d’</a:t>
            </a:r>
            <a:r>
              <a:rPr lang="fr-FR" dirty="0" err="1" smtClean="0"/>
              <a:t>Addis</a:t>
            </a:r>
            <a:r>
              <a:rPr lang="fr-FR" dirty="0" smtClean="0"/>
              <a:t> </a:t>
            </a:r>
            <a:r>
              <a:rPr lang="fr-FR" dirty="0" err="1" smtClean="0"/>
              <a:t>Abeba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800" u="sng" dirty="0" smtClean="0"/>
              <a:t>Recommandation </a:t>
            </a:r>
            <a:r>
              <a:rPr lang="fr-FR" sz="2800" dirty="0" smtClean="0"/>
              <a:t>: Le SSATP doit appuyer et faciliter la réalisation des objectifs de la Décennie pour la sécurité routière ainsi que la mise en œuvre du Plan d’action de l’Afrique en :</a:t>
            </a:r>
          </a:p>
          <a:p>
            <a:pPr lvl="1"/>
            <a:r>
              <a:rPr lang="fr-FR" dirty="0" smtClean="0"/>
              <a:t>Facilitant la définition de stratégies nationales  </a:t>
            </a:r>
          </a:p>
          <a:p>
            <a:pPr lvl="1"/>
            <a:r>
              <a:rPr lang="fr-FR" dirty="0" smtClean="0"/>
              <a:t>Facilitant la création d’agences chef de file performantes  </a:t>
            </a:r>
          </a:p>
          <a:p>
            <a:pPr lvl="1"/>
            <a:r>
              <a:rPr lang="fr-FR" dirty="0" smtClean="0"/>
              <a:t>Facilitant la formation d’associations régionales pour les agences chef de file  </a:t>
            </a:r>
          </a:p>
          <a:p>
            <a:pPr lvl="1"/>
            <a:r>
              <a:rPr lang="fr-FR" dirty="0" smtClean="0"/>
              <a:t>Contribuer (avec UA) à mieux sensibiliser les pouvoirs publics et à accroître le pouvoir de persuasion des agences chef de file  </a:t>
            </a:r>
          </a:p>
          <a:p>
            <a:pPr lvl="1"/>
            <a:r>
              <a:rPr lang="fr-FR" dirty="0" smtClean="0"/>
              <a:t>Aider à l’amélioration du financement de la SR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610600" cy="1807464"/>
          </a:xfrm>
        </p:spPr>
        <p:txBody>
          <a:bodyPr/>
          <a:lstStyle/>
          <a:p>
            <a:r>
              <a:rPr lang="fr-FR" sz="5200" dirty="0" smtClean="0"/>
              <a:t>Trois enjeux fondamentaux  </a:t>
            </a:r>
            <a:endParaRPr lang="fr-FR" sz="5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Relier</a:t>
            </a:r>
            <a:r>
              <a:rPr lang="en-US" dirty="0" smtClean="0"/>
              <a:t> </a:t>
            </a:r>
            <a:r>
              <a:rPr lang="en-US" smtClean="0"/>
              <a:t>l’Afrique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648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MERCI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3" y="1219200"/>
            <a:ext cx="9144000" cy="3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58" y="3429000"/>
            <a:ext cx="7772400" cy="1362456"/>
          </a:xfrm>
        </p:spPr>
        <p:txBody>
          <a:bodyPr/>
          <a:lstStyle/>
          <a:p>
            <a:pPr algn="ctr"/>
            <a:r>
              <a:rPr lang="en-US" cap="none" dirty="0" smtClean="0"/>
              <a:t>Merci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5029200"/>
            <a:ext cx="7772400" cy="15097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Justin </a:t>
            </a:r>
            <a:r>
              <a:rPr lang="en-US" sz="2400" dirty="0" err="1">
                <a:solidFill>
                  <a:schemeClr val="bg1"/>
                </a:solidFill>
              </a:rPr>
              <a:t>Runji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jrunji@worldbank.org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SSATP –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ssatp@worldbank.org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8961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1. </a:t>
            </a:r>
            <a:r>
              <a:rPr lang="fr-FR" sz="4000" b="1" dirty="0" smtClean="0"/>
              <a:t>État de la sécurité routière est.. décourageant </a:t>
            </a:r>
            <a:endParaRPr lang="fr-F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Modèle de base de prédiction des accidents </a:t>
            </a:r>
          </a:p>
          <a:p>
            <a:pPr marL="0" indent="0">
              <a:buNone/>
            </a:pPr>
            <a:r>
              <a:rPr lang="fr-FR" i="1" u="sng" dirty="0" smtClean="0"/>
              <a:t>Nombre d’accidents</a:t>
            </a:r>
            <a:r>
              <a:rPr lang="fr-FR" i="1" dirty="0" smtClean="0"/>
              <a:t> = F(Volume trafic, linéaire, autres risques)</a:t>
            </a: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smtClean="0"/>
              <a:t>Mais</a:t>
            </a: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dirty="0" smtClean="0"/>
              <a:t>Le nombre de véhicules par habitant en Afrique est le plus bas au monde avec 2% *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La densité routière en Afrique est la plus basse avec 0.08 km / km</a:t>
            </a:r>
            <a:r>
              <a:rPr lang="fr-FR" baseline="30000" dirty="0" smtClean="0"/>
              <a:t>2</a:t>
            </a:r>
            <a:r>
              <a:rPr lang="fr-FR" dirty="0" smtClean="0"/>
              <a:t>*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Le nombre total des accidents mortels en Afrique </a:t>
            </a:r>
            <a:r>
              <a:rPr lang="fr-FR" dirty="0" smtClean="0"/>
              <a:t>représente  </a:t>
            </a:r>
            <a:r>
              <a:rPr lang="fr-FR" dirty="0" smtClean="0"/>
              <a:t>9% du chiffre mondial *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Le nombre d’accidents mortels par habitant atteint 32,2 décès pour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100 000 </a:t>
            </a:r>
            <a:r>
              <a:rPr lang="fr-FR" dirty="0" smtClean="0"/>
              <a:t>habitants SSA **</a:t>
            </a:r>
          </a:p>
          <a:p>
            <a:pPr lvl="1">
              <a:spcBef>
                <a:spcPts val="600"/>
              </a:spcBef>
            </a:pPr>
            <a:endParaRPr lang="fr-FR" dirty="0" smtClean="0"/>
          </a:p>
          <a:p>
            <a:pPr marL="429768" lvl="1" indent="0">
              <a:spcBef>
                <a:spcPts val="600"/>
              </a:spcBef>
              <a:buNone/>
            </a:pPr>
            <a:endParaRPr lang="fr-FR" sz="1600" i="1" dirty="0" smtClean="0"/>
          </a:p>
          <a:p>
            <a:pPr marL="429768" lvl="1" indent="0" algn="r">
              <a:spcBef>
                <a:spcPts val="600"/>
              </a:spcBef>
              <a:buNone/>
            </a:pPr>
            <a:r>
              <a:rPr lang="fr-FR" sz="1600" i="1" u="sng" dirty="0" smtClean="0"/>
              <a:t>Sources:  *IRF World Road </a:t>
            </a:r>
            <a:r>
              <a:rPr lang="fr-FR" sz="1600" i="1" u="sng" dirty="0" err="1" smtClean="0"/>
              <a:t>Statistics</a:t>
            </a:r>
            <a:r>
              <a:rPr lang="fr-FR" sz="1600" i="1" u="sng" dirty="0" smtClean="0"/>
              <a:t> 2012  &amp; **WHO Global </a:t>
            </a:r>
            <a:r>
              <a:rPr lang="fr-FR" sz="1600" i="1" u="sng" dirty="0" err="1" smtClean="0"/>
              <a:t>Status</a:t>
            </a:r>
            <a:r>
              <a:rPr lang="fr-FR" sz="1600" i="1" u="sng" dirty="0" smtClean="0"/>
              <a:t> Report 2009</a:t>
            </a:r>
            <a:r>
              <a:rPr lang="fr-FR" i="1" dirty="0" smtClean="0"/>
              <a:t>	</a:t>
            </a:r>
            <a:r>
              <a:rPr lang="en-US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96677"/>
              </p:ext>
            </p:extLst>
          </p:nvPr>
        </p:nvGraphicFramePr>
        <p:xfrm>
          <a:off x="457200" y="914400"/>
          <a:ext cx="8305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6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</a:t>
            </a:r>
            <a:r>
              <a:rPr lang="fr-FR" b="1" dirty="0" smtClean="0"/>
              <a:t>Effets négatifs sur le développement 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Montée du volume de trafic</a:t>
            </a:r>
          </a:p>
          <a:p>
            <a:pPr lvl="1"/>
            <a:r>
              <a:rPr lang="fr-FR" dirty="0" smtClean="0"/>
              <a:t>Succès de l’Afrique qui </a:t>
            </a:r>
            <a:r>
              <a:rPr lang="fr-FR" dirty="0" smtClean="0"/>
              <a:t>bénéficie d’une </a:t>
            </a:r>
            <a:r>
              <a:rPr lang="fr-FR" dirty="0" smtClean="0"/>
              <a:t>croissance moyenne de son PIB  </a:t>
            </a:r>
          </a:p>
          <a:p>
            <a:pPr marL="393192" lvl="1" indent="0">
              <a:buNone/>
            </a:pPr>
            <a:endParaRPr lang="fr-FR" dirty="0" smtClean="0"/>
          </a:p>
          <a:p>
            <a:r>
              <a:rPr lang="fr-FR" dirty="0" smtClean="0"/>
              <a:t>Augmentation de la moyenne des vitesses commerciales des véhicules</a:t>
            </a:r>
          </a:p>
          <a:p>
            <a:pPr lvl="1"/>
            <a:r>
              <a:rPr lang="fr-FR" dirty="0" smtClean="0"/>
              <a:t>L’ensemble des chaussées en Afrique s’améliore </a:t>
            </a:r>
          </a:p>
          <a:p>
            <a:pPr lvl="2"/>
            <a:r>
              <a:rPr lang="fr-FR" dirty="0" smtClean="0"/>
              <a:t>Accent mis sur les travaux de réhabilitation et d’entretien </a:t>
            </a:r>
          </a:p>
          <a:p>
            <a:pPr lvl="2"/>
            <a:r>
              <a:rPr lang="fr-FR" dirty="0" smtClean="0"/>
              <a:t>Financement régulier assuré par les redevances d’usage 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Maintien de la prévalence du transport routier</a:t>
            </a:r>
          </a:p>
          <a:p>
            <a:pPr lvl="1"/>
            <a:r>
              <a:rPr lang="fr-FR" dirty="0" smtClean="0"/>
              <a:t>Près de 90 % du trafic de fret et de voyageurs  – le plus élevé dans le monde </a:t>
            </a:r>
          </a:p>
          <a:p>
            <a:pPr lvl="1"/>
            <a:r>
              <a:rPr lang="fr-FR" dirty="0" smtClean="0"/>
              <a:t>Composition du trafic a des effets dangereux</a:t>
            </a:r>
          </a:p>
          <a:p>
            <a:pPr lvl="2"/>
            <a:r>
              <a:rPr lang="fr-FR" dirty="0" smtClean="0"/>
              <a:t>Trafic de marchandises et de voyageurs </a:t>
            </a:r>
          </a:p>
          <a:p>
            <a:pPr lvl="2"/>
            <a:r>
              <a:rPr lang="fr-FR" dirty="0" smtClean="0"/>
              <a:t>Trafic de courte et longue distance </a:t>
            </a:r>
          </a:p>
          <a:p>
            <a:pPr lvl="2"/>
            <a:r>
              <a:rPr lang="fr-FR" dirty="0" smtClean="0"/>
              <a:t>Trafic motorisé et non motorisé </a:t>
            </a:r>
            <a:r>
              <a:rPr lang="fr-FR" i="1" dirty="0" smtClean="0"/>
              <a:t>	</a:t>
            </a:r>
            <a:r>
              <a:rPr lang="en-US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fr-FR" b="1" dirty="0" smtClean="0"/>
              <a:t>Faiblesse de la gestion de la sécurité routière 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Rares sont les pays qui répondent vraiment au Premier Pilier sur la gestion de la sécurité routière </a:t>
            </a:r>
          </a:p>
          <a:p>
            <a:r>
              <a:rPr lang="fr-FR" dirty="0" smtClean="0"/>
              <a:t>Sans la consolidation de ce pilier, les quatre autres piliers sont plus difficiles à atteindre </a:t>
            </a:r>
          </a:p>
          <a:p>
            <a:r>
              <a:rPr lang="fr-FR" dirty="0" smtClean="0"/>
              <a:t>La gestion des données sur la sécurité routière ne sont toujours pas bien gérées … d’où la difficulté pour l’Afrique d’’ évaluer les progrès avec précision   </a:t>
            </a:r>
          </a:p>
          <a:p>
            <a:r>
              <a:rPr lang="fr-FR" dirty="0" smtClean="0"/>
              <a:t>Les éléments d’appui sont faibles - police, réglementation, éducation</a:t>
            </a:r>
          </a:p>
          <a:p>
            <a:r>
              <a:rPr lang="fr-FR" dirty="0" smtClean="0"/>
              <a:t>Autres facteurs </a:t>
            </a:r>
            <a:r>
              <a:rPr lang="fr-FR" dirty="0" smtClean="0"/>
              <a:t>sous-jacents - financement</a:t>
            </a:r>
            <a:r>
              <a:rPr lang="fr-FR" dirty="0" smtClean="0"/>
              <a:t>, mandat, résonnance politique  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Quels sont les domaines sur lesquels on peut capitaliser ? 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4493</TotalTime>
  <Words>1320</Words>
  <Application>Microsoft Office PowerPoint</Application>
  <PresentationFormat>On-screen Show (4:3)</PresentationFormat>
  <Paragraphs>216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 </vt:lpstr>
      <vt:lpstr>Sommaire</vt:lpstr>
      <vt:lpstr>Trois enjeux fondamentaux  </vt:lpstr>
      <vt:lpstr>1. État de la sécurité routière est.. décourageant </vt:lpstr>
      <vt:lpstr>PowerPoint Presentation</vt:lpstr>
      <vt:lpstr>PowerPoint Presentation</vt:lpstr>
      <vt:lpstr>2. Effets négatifs sur le développement  </vt:lpstr>
      <vt:lpstr>3. Faiblesse de la gestion de la sécurité routière  </vt:lpstr>
      <vt:lpstr> Quels sont les domaines sur lesquels on peut capitaliser ? </vt:lpstr>
      <vt:lpstr>1. Effets d’une bonne collaboration</vt:lpstr>
      <vt:lpstr>2. Partage des bonnes pratiques </vt:lpstr>
      <vt:lpstr>2. Partage des bonnes pratiques …</vt:lpstr>
      <vt:lpstr>3. Bonne pratique– Amélioration des ressources consacrées à la SR</vt:lpstr>
      <vt:lpstr>4. Nouvelles initiatives</vt:lpstr>
      <vt:lpstr>Le SSATP peut-il faire une différence ?</vt:lpstr>
      <vt:lpstr>1. Actions, capacité &amp; coordination </vt:lpstr>
      <vt:lpstr>2. Le SSATP a une stratégie de RS</vt:lpstr>
      <vt:lpstr>4. Opinion extérieure</vt:lpstr>
      <vt:lpstr>Comment le SSATP peut apporter une différence ? </vt:lpstr>
      <vt:lpstr>Collaborer avec les pays  </vt:lpstr>
      <vt:lpstr>Ethiopie </vt:lpstr>
      <vt:lpstr>Zambie</vt:lpstr>
      <vt:lpstr>Cameroun</vt:lpstr>
      <vt:lpstr>Corridor Abidjan-Lagos </vt:lpstr>
      <vt:lpstr>Corridor central (Afrique de l’est)</vt:lpstr>
      <vt:lpstr>Comment les pays peuvent en bénéficier  </vt:lpstr>
      <vt:lpstr>“L’union fait la force”</vt:lpstr>
      <vt:lpstr>Impact sur la Décennie des Nations unies et le plan d’action pour l’Afrique  </vt:lpstr>
      <vt:lpstr>Conférence d’Addis Abeba</vt:lpstr>
      <vt:lpstr>Relier l’Afrique</vt:lpstr>
      <vt:lpstr>Merci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wb288421</dc:creator>
  <cp:lastModifiedBy>Monique S. Desthuis-Francis</cp:lastModifiedBy>
  <cp:revision>362</cp:revision>
  <cp:lastPrinted>2012-12-05T14:46:03Z</cp:lastPrinted>
  <dcterms:created xsi:type="dcterms:W3CDTF">2011-09-20T14:02:57Z</dcterms:created>
  <dcterms:modified xsi:type="dcterms:W3CDTF">2012-12-10T15:15:38Z</dcterms:modified>
</cp:coreProperties>
</file>