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4" r:id="rId2"/>
    <p:sldId id="276" r:id="rId3"/>
    <p:sldId id="290" r:id="rId4"/>
    <p:sldId id="275" r:id="rId5"/>
    <p:sldId id="277" r:id="rId6"/>
    <p:sldId id="291" r:id="rId7"/>
    <p:sldId id="287" r:id="rId8"/>
    <p:sldId id="288" r:id="rId9"/>
    <p:sldId id="289" r:id="rId10"/>
    <p:sldId id="292" r:id="rId11"/>
    <p:sldId id="293" r:id="rId12"/>
    <p:sldId id="284" r:id="rId13"/>
    <p:sldId id="28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y"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019" autoAdjust="0"/>
  </p:normalViewPr>
  <p:slideViewPr>
    <p:cSldViewPr>
      <p:cViewPr varScale="1">
        <p:scale>
          <a:sx n="100" d="100"/>
          <a:sy n="100" d="100"/>
        </p:scale>
        <p:origin x="-19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90" d="100"/>
          <a:sy n="90" d="100"/>
        </p:scale>
        <p:origin x="-1860" y="2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2D1B7-4667-4B2A-96B5-4D547374824F}" type="doc">
      <dgm:prSet loTypeId="urn:microsoft.com/office/officeart/2005/8/layout/arrow2" loCatId="process" qsTypeId="urn:microsoft.com/office/officeart/2005/8/quickstyle/simple1#1" qsCatId="simple" csTypeId="urn:microsoft.com/office/officeart/2005/8/colors/accent1_2#1" csCatId="accent1" phldr="1"/>
      <dgm:spPr/>
    </dgm:pt>
    <dgm:pt modelId="{0B6BD54E-C955-4DCD-B0D6-068ECEA2C399}">
      <dgm:prSet phldrT="[Text]"/>
      <dgm:spPr/>
      <dgm:t>
        <a:bodyPr/>
        <a:lstStyle/>
        <a:p>
          <a:pPr algn="ctr"/>
          <a:endParaRPr lang="en-US" b="1" dirty="0">
            <a:solidFill>
              <a:srgbClr val="C00000"/>
            </a:solidFill>
          </a:endParaRPr>
        </a:p>
      </dgm:t>
    </dgm:pt>
    <dgm:pt modelId="{1A0A1754-26DA-4112-8A6A-5218ED2E71ED}" type="sibTrans" cxnId="{4B983039-3202-4447-9DB0-48ECF3B36AC7}">
      <dgm:prSet/>
      <dgm:spPr/>
      <dgm:t>
        <a:bodyPr/>
        <a:lstStyle/>
        <a:p>
          <a:endParaRPr lang="en-US"/>
        </a:p>
      </dgm:t>
    </dgm:pt>
    <dgm:pt modelId="{7433B216-CA36-4444-BACF-DA10047991BE}" type="parTrans" cxnId="{4B983039-3202-4447-9DB0-48ECF3B36AC7}">
      <dgm:prSet/>
      <dgm:spPr/>
      <dgm:t>
        <a:bodyPr/>
        <a:lstStyle/>
        <a:p>
          <a:endParaRPr lang="en-US"/>
        </a:p>
      </dgm:t>
    </dgm:pt>
    <dgm:pt modelId="{879A4512-A9B9-4E22-8688-80DE6D861A64}" type="pres">
      <dgm:prSet presAssocID="{CAE2D1B7-4667-4B2A-96B5-4D547374824F}" presName="arrowDiagram" presStyleCnt="0">
        <dgm:presLayoutVars>
          <dgm:chMax val="5"/>
          <dgm:dir/>
          <dgm:resizeHandles val="exact"/>
        </dgm:presLayoutVars>
      </dgm:prSet>
      <dgm:spPr/>
    </dgm:pt>
    <dgm:pt modelId="{3CD7BF72-117E-4E8B-94C4-41606F2D8A45}" type="pres">
      <dgm:prSet presAssocID="{CAE2D1B7-4667-4B2A-96B5-4D547374824F}" presName="arrow" presStyleLbl="bgShp" presStyleIdx="0" presStyleCnt="1" custLinFactNeighborY="12667"/>
      <dgm:spPr>
        <a:gradFill rotWithShape="0">
          <a:gsLst>
            <a:gs pos="0">
              <a:schemeClr val="tx2">
                <a:lumMod val="75000"/>
              </a:schemeClr>
            </a:gs>
            <a:gs pos="50000">
              <a:schemeClr val="accent1">
                <a:tint val="44500"/>
                <a:satMod val="160000"/>
              </a:schemeClr>
            </a:gs>
            <a:gs pos="100000">
              <a:schemeClr val="accent1">
                <a:tint val="23500"/>
                <a:satMod val="160000"/>
              </a:schemeClr>
            </a:gs>
          </a:gsLst>
          <a:lin ang="5400000" scaled="0"/>
        </a:gradFill>
      </dgm:spPr>
    </dgm:pt>
    <dgm:pt modelId="{5C4EFA26-51A2-4C5B-927B-88C7D6D0DE5C}" type="pres">
      <dgm:prSet presAssocID="{CAE2D1B7-4667-4B2A-96B5-4D547374824F}" presName="arrowDiagram1" presStyleCnt="0">
        <dgm:presLayoutVars>
          <dgm:bulletEnabled val="1"/>
        </dgm:presLayoutVars>
      </dgm:prSet>
      <dgm:spPr/>
    </dgm:pt>
    <dgm:pt modelId="{44A0F660-F436-4511-94E5-35815F68383E}" type="pres">
      <dgm:prSet presAssocID="{0B6BD54E-C955-4DCD-B0D6-068ECEA2C399}" presName="bullet1" presStyleLbl="node1" presStyleIdx="0" presStyleCnt="1" custLinFactX="-200000" custLinFactY="75939" custLinFactNeighborX="-260511" custLinFactNeighborY="100000"/>
      <dgm:spPr>
        <a:noFill/>
      </dgm:spPr>
    </dgm:pt>
    <dgm:pt modelId="{1DAA5476-6442-4FAE-B62C-86D63D9CE5DD}" type="pres">
      <dgm:prSet presAssocID="{0B6BD54E-C955-4DCD-B0D6-068ECEA2C399}" presName="textBox1" presStyleLbl="revTx" presStyleIdx="0" presStyleCnt="1" custScaleX="177777" custScaleY="119272" custLinFactNeighborX="-33333" custLinFactNeighborY="53930">
        <dgm:presLayoutVars>
          <dgm:bulletEnabled val="1"/>
        </dgm:presLayoutVars>
      </dgm:prSet>
      <dgm:spPr/>
      <dgm:t>
        <a:bodyPr/>
        <a:lstStyle/>
        <a:p>
          <a:endParaRPr lang="en-US"/>
        </a:p>
      </dgm:t>
    </dgm:pt>
  </dgm:ptLst>
  <dgm:cxnLst>
    <dgm:cxn modelId="{0D71FEF4-FC9A-422D-A92C-776493217899}" type="presOf" srcId="{CAE2D1B7-4667-4B2A-96B5-4D547374824F}" destId="{879A4512-A9B9-4E22-8688-80DE6D861A64}" srcOrd="0" destOrd="0" presId="urn:microsoft.com/office/officeart/2005/8/layout/arrow2"/>
    <dgm:cxn modelId="{4B983039-3202-4447-9DB0-48ECF3B36AC7}" srcId="{CAE2D1B7-4667-4B2A-96B5-4D547374824F}" destId="{0B6BD54E-C955-4DCD-B0D6-068ECEA2C399}" srcOrd="0" destOrd="0" parTransId="{7433B216-CA36-4444-BACF-DA10047991BE}" sibTransId="{1A0A1754-26DA-4112-8A6A-5218ED2E71ED}"/>
    <dgm:cxn modelId="{2E1F9739-CB6F-49EB-91D0-02B846CFCCD2}" type="presOf" srcId="{0B6BD54E-C955-4DCD-B0D6-068ECEA2C399}" destId="{1DAA5476-6442-4FAE-B62C-86D63D9CE5DD}" srcOrd="0" destOrd="0" presId="urn:microsoft.com/office/officeart/2005/8/layout/arrow2"/>
    <dgm:cxn modelId="{9F386F26-CD8A-4E0B-88A9-EA81B3A65605}" type="presParOf" srcId="{879A4512-A9B9-4E22-8688-80DE6D861A64}" destId="{3CD7BF72-117E-4E8B-94C4-41606F2D8A45}" srcOrd="0" destOrd="0" presId="urn:microsoft.com/office/officeart/2005/8/layout/arrow2"/>
    <dgm:cxn modelId="{3B8B1DAA-FD4B-433B-ADE5-25BAEDFE9F19}" type="presParOf" srcId="{879A4512-A9B9-4E22-8688-80DE6D861A64}" destId="{5C4EFA26-51A2-4C5B-927B-88C7D6D0DE5C}" srcOrd="1" destOrd="0" presId="urn:microsoft.com/office/officeart/2005/8/layout/arrow2"/>
    <dgm:cxn modelId="{282A9B2B-8119-4697-B916-DBDBA5E61515}" type="presParOf" srcId="{5C4EFA26-51A2-4C5B-927B-88C7D6D0DE5C}" destId="{44A0F660-F436-4511-94E5-35815F68383E}" srcOrd="0" destOrd="0" presId="urn:microsoft.com/office/officeart/2005/8/layout/arrow2"/>
    <dgm:cxn modelId="{0E3929A4-58B4-4F80-9164-723497B4F127}" type="presParOf" srcId="{5C4EFA26-51A2-4C5B-927B-88C7D6D0DE5C}" destId="{1DAA5476-6442-4FAE-B62C-86D63D9CE5DD}" srcOrd="1"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7BF72-117E-4E8B-94C4-41606F2D8A45}">
      <dsp:nvSpPr>
        <dsp:cNvPr id="0" name=""/>
        <dsp:cNvSpPr/>
      </dsp:nvSpPr>
      <dsp:spPr>
        <a:xfrm>
          <a:off x="0" y="1219204"/>
          <a:ext cx="3429000" cy="2143125"/>
        </a:xfrm>
        <a:prstGeom prst="swooshArrow">
          <a:avLst>
            <a:gd name="adj1" fmla="val 25000"/>
            <a:gd name="adj2" fmla="val 25000"/>
          </a:avLst>
        </a:prstGeom>
        <a:gradFill rotWithShape="0">
          <a:gsLst>
            <a:gs pos="0">
              <a:schemeClr val="tx2">
                <a:lumMod val="75000"/>
              </a:schemeClr>
            </a:gs>
            <a:gs pos="50000">
              <a:schemeClr val="accent1">
                <a:tint val="44500"/>
                <a:satMod val="160000"/>
              </a:schemeClr>
            </a:gs>
            <a:gs pos="100000">
              <a:schemeClr val="accent1">
                <a:tint val="23500"/>
                <a:satMod val="160000"/>
              </a:schemeClr>
            </a:gs>
          </a:gsLst>
          <a:lin ang="5400000" scaled="0"/>
        </a:gradFill>
        <a:ln>
          <a:noFill/>
        </a:ln>
        <a:effectLst/>
      </dsp:spPr>
      <dsp:style>
        <a:lnRef idx="0">
          <a:scrgbClr r="0" g="0" b="0"/>
        </a:lnRef>
        <a:fillRef idx="1">
          <a:scrgbClr r="0" g="0" b="0"/>
        </a:fillRef>
        <a:effectRef idx="0">
          <a:scrgbClr r="0" g="0" b="0"/>
        </a:effectRef>
        <a:fontRef idx="minor"/>
      </dsp:style>
    </dsp:sp>
    <dsp:sp modelId="{44A0F660-F436-4511-94E5-35815F68383E}">
      <dsp:nvSpPr>
        <dsp:cNvPr id="0" name=""/>
        <dsp:cNvSpPr/>
      </dsp:nvSpPr>
      <dsp:spPr>
        <a:xfrm>
          <a:off x="1447798" y="1828798"/>
          <a:ext cx="253746" cy="253746"/>
        </a:xfrm>
        <a:prstGeom prst="ellipse">
          <a:avLst/>
        </a:prstGeom>
        <a:no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A5476-6442-4FAE-B62C-86D63D9CE5DD}">
      <dsp:nvSpPr>
        <dsp:cNvPr id="0" name=""/>
        <dsp:cNvSpPr/>
      </dsp:nvSpPr>
      <dsp:spPr>
        <a:xfrm>
          <a:off x="381009" y="2209799"/>
          <a:ext cx="2438389" cy="1886437"/>
        </a:xfrm>
        <a:prstGeom prst="round2Diag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34455" bIns="0" numCol="1" spcCol="1270" anchor="t" anchorCtr="0">
          <a:noAutofit/>
        </a:bodyPr>
        <a:lstStyle/>
        <a:p>
          <a:pPr lvl="0" algn="ctr" defTabSz="2889250">
            <a:lnSpc>
              <a:spcPct val="90000"/>
            </a:lnSpc>
            <a:spcBef>
              <a:spcPct val="0"/>
            </a:spcBef>
            <a:spcAft>
              <a:spcPct val="35000"/>
            </a:spcAft>
          </a:pPr>
          <a:endParaRPr lang="en-US" sz="6500" b="1" kern="1200" dirty="0">
            <a:solidFill>
              <a:srgbClr val="C00000"/>
            </a:solidFill>
          </a:endParaRPr>
        </a:p>
      </dsp:txBody>
      <dsp:txXfrm>
        <a:off x="473097" y="2301887"/>
        <a:ext cx="2254213" cy="170226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B9ECEE3-6A01-4978-B3DD-5C9227FC52C5}" type="datetimeFigureOut">
              <a:rPr lang="en-US"/>
              <a:pPr>
                <a:defRPr/>
              </a:pPr>
              <a:t>2/11/2013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FA2F3F-510D-444D-8503-7F77EEC9C282}" type="slidenum">
              <a:rPr lang="en-US"/>
              <a:pPr>
                <a:defRPr/>
              </a:pPr>
              <a:t>‹#›</a:t>
            </a:fld>
            <a:endParaRPr lang="en-US"/>
          </a:p>
        </p:txBody>
      </p:sp>
    </p:spTree>
    <p:extLst>
      <p:ext uri="{BB962C8B-B14F-4D97-AF65-F5344CB8AC3E}">
        <p14:creationId xmlns:p14="http://schemas.microsoft.com/office/powerpoint/2010/main" val="4252289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4D57D2-0A16-460F-A6BD-F46DAFA24E62}" type="slidenum">
              <a:rPr lang="en-US">
                <a:solidFill>
                  <a:srgbClr val="000000"/>
                </a:solidFill>
                <a:cs typeface="Arial" charset="0"/>
              </a:rPr>
              <a:pPr fontAlgn="base">
                <a:spcBef>
                  <a:spcPct val="0"/>
                </a:spcBef>
                <a:spcAft>
                  <a:spcPct val="0"/>
                </a:spcAft>
                <a:defRPr/>
              </a:pPr>
              <a:t>1</a:t>
            </a:fld>
            <a:endParaRPr lang="en-US">
              <a:solidFill>
                <a:srgbClr val="000000"/>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what this slide means by taking a few </a:t>
            </a:r>
            <a:r>
              <a:rPr lang="en-US" u="sng" smtClean="0"/>
              <a:t>examples</a:t>
            </a:r>
            <a:r>
              <a:rPr lang="en-US" smtClean="0"/>
              <a:t> of SSATP activities that were carried out efficiently under DP1 and DP2 in the form of advocacy, advice, study or training, but that fell short of expected results when implemented by clients.</a:t>
            </a:r>
          </a:p>
          <a:p>
            <a:pPr eaLnBrk="1" hangingPunct="1">
              <a:spcBef>
                <a:spcPct val="0"/>
              </a:spcBef>
            </a:pPr>
            <a:endParaRPr lang="en-US" smtClean="0"/>
          </a:p>
          <a:p>
            <a:pPr eaLnBrk="1" hangingPunct="1">
              <a:spcBef>
                <a:spcPct val="0"/>
              </a:spcBef>
            </a:pPr>
            <a:r>
              <a:rPr lang="en-US" smtClean="0"/>
              <a:t>Conclude that this situation cannot continue. The clients’ implementation capacity gap must be bridged.</a:t>
            </a:r>
          </a:p>
        </p:txBody>
      </p:sp>
      <p:sp>
        <p:nvSpPr>
          <p:cNvPr id="1945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7EC216B-7BA6-4615-BE3B-CEF80470C211}" type="slidenum">
              <a:rPr lang="en-US" sz="1200">
                <a:solidFill>
                  <a:srgbClr val="000000"/>
                </a:solidFill>
                <a:latin typeface="Calibri" pitchFamily="34" charset="0"/>
              </a:rPr>
              <a:pPr algn="r"/>
              <a:t>3</a:t>
            </a:fld>
            <a:endParaRPr lang="en-US" sz="120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what this slide means by taking a few </a:t>
            </a:r>
            <a:r>
              <a:rPr lang="en-US" u="sng" smtClean="0"/>
              <a:t>examples</a:t>
            </a:r>
            <a:r>
              <a:rPr lang="en-US" smtClean="0"/>
              <a:t> of SSATP activities that were carried out efficiently under DP1 and DP2 in the form of advocacy, advice, study or training, but that fell short of expected results when implemented by clients.</a:t>
            </a:r>
          </a:p>
          <a:p>
            <a:pPr eaLnBrk="1" hangingPunct="1">
              <a:spcBef>
                <a:spcPct val="0"/>
              </a:spcBef>
            </a:pPr>
            <a:endParaRPr lang="en-US" smtClean="0"/>
          </a:p>
          <a:p>
            <a:pPr eaLnBrk="1" hangingPunct="1">
              <a:spcBef>
                <a:spcPct val="0"/>
              </a:spcBef>
            </a:pPr>
            <a:r>
              <a:rPr lang="en-US" smtClean="0"/>
              <a:t>Conclude that this situation cannot continue. The clients’ implementation capacity gap must be bridged.</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EE7131-861E-413E-9974-2B7E96F51DA7}" type="slidenum">
              <a:rPr lang="en-US">
                <a:solidFill>
                  <a:srgbClr val="000000"/>
                </a:solidFill>
                <a:cs typeface="Arial" charset="0"/>
              </a:rPr>
              <a:pPr fontAlgn="base">
                <a:spcBef>
                  <a:spcPct val="0"/>
                </a:spcBef>
                <a:spcAft>
                  <a:spcPct val="0"/>
                </a:spcAft>
                <a:defRPr/>
              </a:pPr>
              <a:t>4</a:t>
            </a:fld>
            <a:endParaRPr lang="en-US">
              <a:solidFill>
                <a:srgbClr val="000000"/>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With regard to the mission, it may be worth mentioning here that SSATP may soon be in a position, for the first time, to be true to its mission.</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Make the point that the objective is to develop capacity to implement policies and not only develop policies. The objective is to achieve results. This is critical for the sustainability of the SSATP </a:t>
            </a:r>
            <a:r>
              <a:rPr lang="en-US" dirty="0" smtClean="0">
                <a:solidFill>
                  <a:schemeClr val="accent5"/>
                </a:solidFill>
              </a:rPr>
              <a:t>in terms of ensuring that its results are used and exploited continuously beyond its end.</a:t>
            </a:r>
            <a:endParaRPr lang="en-US" dirty="0" smtClean="0"/>
          </a:p>
          <a:p>
            <a:pPr eaLnBrk="1" fontAlgn="auto" hangingPunct="1">
              <a:spcBef>
                <a:spcPts val="0"/>
              </a:spcBef>
              <a:spcAft>
                <a:spcPts val="0"/>
              </a:spcAft>
              <a:defRPr/>
            </a:pPr>
            <a:endParaRPr lang="en-US" dirty="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9CF76D-72D6-46EA-846E-259EEAFE62D0}"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indent="-274320" eaLnBrk="1" fontAlgn="auto" hangingPunct="1">
              <a:spcBef>
                <a:spcPts val="0"/>
              </a:spcBef>
              <a:spcAft>
                <a:spcPts val="0"/>
              </a:spcAft>
              <a:defRPr/>
            </a:pPr>
            <a:r>
              <a:rPr lang="en-US" dirty="0" smtClean="0">
                <a:solidFill>
                  <a:schemeClr val="tx2">
                    <a:lumMod val="75000"/>
                  </a:schemeClr>
                </a:solidFill>
              </a:rPr>
              <a:t>SSATP will focus on the “</a:t>
            </a:r>
            <a:r>
              <a:rPr lang="en-US" b="1" dirty="0" smtClean="0">
                <a:solidFill>
                  <a:schemeClr val="tx2">
                    <a:lumMod val="75000"/>
                  </a:schemeClr>
                </a:solidFill>
              </a:rPr>
              <a:t>how</a:t>
            </a:r>
            <a:r>
              <a:rPr lang="en-US" dirty="0" smtClean="0">
                <a:solidFill>
                  <a:schemeClr val="tx2">
                    <a:lumMod val="75000"/>
                  </a:schemeClr>
                </a:solidFill>
              </a:rPr>
              <a:t>” of policy reform and on emphasizing results.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defRPr/>
            </a:pPr>
            <a:r>
              <a:rPr lang="en-US" dirty="0" smtClean="0">
                <a:solidFill>
                  <a:schemeClr val="tx2">
                    <a:lumMod val="75000"/>
                  </a:schemeClr>
                </a:solidFill>
              </a:rPr>
              <a:t>This will be done by: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focusing on leadership</a:t>
            </a:r>
            <a:r>
              <a:rPr lang="en-US" dirty="0" smtClean="0">
                <a:solidFill>
                  <a:schemeClr val="tx2">
                    <a:lumMod val="75000"/>
                  </a:schemeClr>
                </a:solidFill>
              </a:rPr>
              <a:t> to safeguard/maintain political commitment; </a:t>
            </a:r>
          </a:p>
          <a:p>
            <a:pPr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supporting coalition-building</a:t>
            </a:r>
            <a:r>
              <a:rPr lang="en-US" dirty="0" smtClean="0">
                <a:solidFill>
                  <a:schemeClr val="tx2">
                    <a:lumMod val="75000"/>
                  </a:schemeClr>
                </a:solidFill>
              </a:rPr>
              <a:t> to facilitate change and, in that context, involve non-state actors to help implement the policies;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paying careful attention the basic rules of institutional innovation</a:t>
            </a:r>
            <a:r>
              <a:rPr lang="en-US" dirty="0" smtClean="0">
                <a:solidFill>
                  <a:schemeClr val="tx2">
                    <a:lumMod val="75000"/>
                  </a:schemeClr>
                </a:solidFill>
              </a:rPr>
              <a:t>;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strengthening the feedback loop between learning and experimentation</a:t>
            </a:r>
            <a:r>
              <a:rPr lang="en-US" dirty="0" smtClean="0">
                <a:solidFill>
                  <a:schemeClr val="tx2">
                    <a:lumMod val="75000"/>
                  </a:schemeClr>
                </a:solidFill>
              </a:rPr>
              <a:t> (and in that context supporting the development of an M&amp;E culture); and</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shoring up team-building and organizational arrangements </a:t>
            </a:r>
            <a:r>
              <a:rPr lang="en-US" dirty="0" smtClean="0">
                <a:solidFill>
                  <a:schemeClr val="tx2">
                    <a:lumMod val="75000"/>
                  </a:schemeClr>
                </a:solidFill>
              </a:rPr>
              <a:t>to foster collective and coordinated action; in this respect, SSATP will build on its long-standing practice of encouraging the involvement of all key transport stakeholders (public, private, and civil society). </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D377C6-5622-460F-97CA-9EC81F01C706}"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indent="-274320" eaLnBrk="1" fontAlgn="auto" hangingPunct="1">
              <a:spcBef>
                <a:spcPts val="0"/>
              </a:spcBef>
              <a:spcAft>
                <a:spcPts val="0"/>
              </a:spcAft>
              <a:defRPr/>
            </a:pPr>
            <a:r>
              <a:rPr lang="en-US" dirty="0" smtClean="0">
                <a:solidFill>
                  <a:schemeClr val="tx2">
                    <a:lumMod val="75000"/>
                  </a:schemeClr>
                </a:solidFill>
              </a:rPr>
              <a:t>SSATP will focus on the “</a:t>
            </a:r>
            <a:r>
              <a:rPr lang="en-US" b="1" dirty="0" smtClean="0">
                <a:solidFill>
                  <a:schemeClr val="tx2">
                    <a:lumMod val="75000"/>
                  </a:schemeClr>
                </a:solidFill>
              </a:rPr>
              <a:t>how</a:t>
            </a:r>
            <a:r>
              <a:rPr lang="en-US" dirty="0" smtClean="0">
                <a:solidFill>
                  <a:schemeClr val="tx2">
                    <a:lumMod val="75000"/>
                  </a:schemeClr>
                </a:solidFill>
              </a:rPr>
              <a:t>” of policy reform and on emphasizing results.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defRPr/>
            </a:pPr>
            <a:r>
              <a:rPr lang="en-US" dirty="0" smtClean="0">
                <a:solidFill>
                  <a:schemeClr val="tx2">
                    <a:lumMod val="75000"/>
                  </a:schemeClr>
                </a:solidFill>
              </a:rPr>
              <a:t>This will be done by: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focusing on leadership</a:t>
            </a:r>
            <a:r>
              <a:rPr lang="en-US" dirty="0" smtClean="0">
                <a:solidFill>
                  <a:schemeClr val="tx2">
                    <a:lumMod val="75000"/>
                  </a:schemeClr>
                </a:solidFill>
              </a:rPr>
              <a:t> to safeguard/maintain political commitment; </a:t>
            </a:r>
          </a:p>
          <a:p>
            <a:pPr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supporting coalition-building</a:t>
            </a:r>
            <a:r>
              <a:rPr lang="en-US" dirty="0" smtClean="0">
                <a:solidFill>
                  <a:schemeClr val="tx2">
                    <a:lumMod val="75000"/>
                  </a:schemeClr>
                </a:solidFill>
              </a:rPr>
              <a:t> to facilitate change and, in that context, involve non-state actors to help implement the policies;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paying careful attention the basic rules of institutional innovation</a:t>
            </a:r>
            <a:r>
              <a:rPr lang="en-US" dirty="0" smtClean="0">
                <a:solidFill>
                  <a:schemeClr val="tx2">
                    <a:lumMod val="75000"/>
                  </a:schemeClr>
                </a:solidFill>
              </a:rPr>
              <a:t>;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strengthening the feedback loop between learning and experimentation</a:t>
            </a:r>
            <a:r>
              <a:rPr lang="en-US" dirty="0" smtClean="0">
                <a:solidFill>
                  <a:schemeClr val="tx2">
                    <a:lumMod val="75000"/>
                  </a:schemeClr>
                </a:solidFill>
              </a:rPr>
              <a:t> (and in that context supporting the development of an M&amp;E culture); and</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shoring up team-building and organizational arrangements </a:t>
            </a:r>
            <a:r>
              <a:rPr lang="en-US" dirty="0" smtClean="0">
                <a:solidFill>
                  <a:schemeClr val="tx2">
                    <a:lumMod val="75000"/>
                  </a:schemeClr>
                </a:solidFill>
              </a:rPr>
              <a:t>to foster collective and coordinated action; in this respect, SSATP will build on its long-standing practice of encouraging the involvement of all key transport stakeholders (public, private, and civil society). </a:t>
            </a:r>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2EACA1-0E00-4A41-A15F-C7899E25FAD1}"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indent="-274320" eaLnBrk="1" fontAlgn="auto" hangingPunct="1">
              <a:spcBef>
                <a:spcPts val="0"/>
              </a:spcBef>
              <a:spcAft>
                <a:spcPts val="0"/>
              </a:spcAft>
              <a:defRPr/>
            </a:pPr>
            <a:r>
              <a:rPr lang="en-US" dirty="0" smtClean="0">
                <a:solidFill>
                  <a:schemeClr val="tx2">
                    <a:lumMod val="75000"/>
                  </a:schemeClr>
                </a:solidFill>
              </a:rPr>
              <a:t>SSATP will focus on the “</a:t>
            </a:r>
            <a:r>
              <a:rPr lang="en-US" b="1" dirty="0" smtClean="0">
                <a:solidFill>
                  <a:schemeClr val="tx2">
                    <a:lumMod val="75000"/>
                  </a:schemeClr>
                </a:solidFill>
              </a:rPr>
              <a:t>how</a:t>
            </a:r>
            <a:r>
              <a:rPr lang="en-US" dirty="0" smtClean="0">
                <a:solidFill>
                  <a:schemeClr val="tx2">
                    <a:lumMod val="75000"/>
                  </a:schemeClr>
                </a:solidFill>
              </a:rPr>
              <a:t>” of policy reform and on emphasizing results.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defRPr/>
            </a:pPr>
            <a:r>
              <a:rPr lang="en-US" dirty="0" smtClean="0">
                <a:solidFill>
                  <a:schemeClr val="tx2">
                    <a:lumMod val="75000"/>
                  </a:schemeClr>
                </a:solidFill>
              </a:rPr>
              <a:t>This will be done by: </a:t>
            </a:r>
          </a:p>
          <a:p>
            <a:pPr indent="-274320" eaLnBrk="1" fontAlgn="auto" hangingPunct="1">
              <a:spcBef>
                <a:spcPts val="0"/>
              </a:spcBef>
              <a:spcAft>
                <a:spcPts val="0"/>
              </a:spcAft>
              <a:defRPr/>
            </a:pPr>
            <a:endParaRPr lang="en-US" dirty="0" smtClean="0">
              <a:solidFill>
                <a:schemeClr val="tx2">
                  <a:lumMod val="75000"/>
                </a:schemeClr>
              </a:solidFill>
            </a:endParaRPr>
          </a:p>
          <a:p>
            <a:pPr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focusing on leadership</a:t>
            </a:r>
            <a:r>
              <a:rPr lang="en-US" dirty="0" smtClean="0">
                <a:solidFill>
                  <a:schemeClr val="tx2">
                    <a:lumMod val="75000"/>
                  </a:schemeClr>
                </a:solidFill>
              </a:rPr>
              <a:t> to safeguard/maintain political commitment; </a:t>
            </a:r>
          </a:p>
          <a:p>
            <a:pPr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supporting coalition-building</a:t>
            </a:r>
            <a:r>
              <a:rPr lang="en-US" dirty="0" smtClean="0">
                <a:solidFill>
                  <a:schemeClr val="tx2">
                    <a:lumMod val="75000"/>
                  </a:schemeClr>
                </a:solidFill>
              </a:rPr>
              <a:t> to facilitate change and, in that context, involve non-state actors to help implement the policies;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paying careful attention the basic rules of institutional innovation</a:t>
            </a:r>
            <a:r>
              <a:rPr lang="en-US" dirty="0" smtClean="0">
                <a:solidFill>
                  <a:schemeClr val="tx2">
                    <a:lumMod val="75000"/>
                  </a:schemeClr>
                </a:solidFill>
              </a:rPr>
              <a:t>; </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strengthening the feedback loop between learning and experimentation</a:t>
            </a:r>
            <a:r>
              <a:rPr lang="en-US" dirty="0" smtClean="0">
                <a:solidFill>
                  <a:schemeClr val="tx2">
                    <a:lumMod val="75000"/>
                  </a:schemeClr>
                </a:solidFill>
              </a:rPr>
              <a:t> (and in that context supporting the development of an M&amp;E culture); and</a:t>
            </a:r>
          </a:p>
          <a:p>
            <a:pPr marL="274320" indent="-274320" eaLnBrk="1" fontAlgn="auto" hangingPunct="1">
              <a:spcBef>
                <a:spcPts val="0"/>
              </a:spcBef>
              <a:spcAft>
                <a:spcPts val="0"/>
              </a:spcAft>
              <a:buFont typeface="Wingdings" pitchFamily="2" charset="2"/>
              <a:buChar char="Ø"/>
              <a:defRPr/>
            </a:pPr>
            <a:endParaRPr lang="en-US" dirty="0" smtClean="0">
              <a:solidFill>
                <a:schemeClr val="tx2">
                  <a:lumMod val="75000"/>
                </a:schemeClr>
              </a:solidFill>
            </a:endParaRPr>
          </a:p>
          <a:p>
            <a:pPr marL="274320" indent="-274320" eaLnBrk="1" fontAlgn="auto" hangingPunct="1">
              <a:spcBef>
                <a:spcPts val="0"/>
              </a:spcBef>
              <a:spcAft>
                <a:spcPts val="0"/>
              </a:spcAft>
              <a:buFont typeface="Wingdings" pitchFamily="2" charset="2"/>
              <a:buChar char="Ø"/>
              <a:defRPr/>
            </a:pPr>
            <a:r>
              <a:rPr lang="en-US" b="1" dirty="0" smtClean="0">
                <a:solidFill>
                  <a:schemeClr val="tx2">
                    <a:lumMod val="75000"/>
                  </a:schemeClr>
                </a:solidFill>
              </a:rPr>
              <a:t>shoring up team-building and organizational arrangements </a:t>
            </a:r>
            <a:r>
              <a:rPr lang="en-US" dirty="0" smtClean="0">
                <a:solidFill>
                  <a:schemeClr val="tx2">
                    <a:lumMod val="75000"/>
                  </a:schemeClr>
                </a:solidFill>
              </a:rPr>
              <a:t>to foster collective and coordinated action; in this respect, SSATP will build on its long-standing practice of encouraging the involvement of all key transport stakeholders (public, private, and civil society). </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4FB3CE7-A3EF-47ED-983B-8B85F276C927}"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D7DE316-E58D-4BD4-8B4F-4D812C99FF26}" type="datetimeFigureOut">
              <a:rPr lang="en-US"/>
              <a:pPr>
                <a:defRPr/>
              </a:pPr>
              <a:t>2/11/2013</a:t>
            </a:fld>
            <a:endParaRPr lang="en-US"/>
          </a:p>
        </p:txBody>
      </p:sp>
      <p:sp>
        <p:nvSpPr>
          <p:cNvPr id="12" name="Footer Placeholder 18"/>
          <p:cNvSpPr>
            <a:spLocks noGrp="1"/>
          </p:cNvSpPr>
          <p:nvPr>
            <p:ph type="ftr" sz="quarter" idx="11"/>
          </p:nvPr>
        </p:nvSpPr>
        <p:spPr/>
        <p:txBody>
          <a:bodyPr/>
          <a:lstStyle>
            <a:lvl1pPr>
              <a:defRPr>
                <a:solidFill>
                  <a:srgbClr val="2DA2BF">
                    <a:tint val="20000"/>
                  </a:srgb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22CC146-43A2-4900-B7C8-5239E42C6A8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0E44646-4623-4BC0-B2BB-CF463922EFFE}" type="datetimeFigureOut">
              <a:rPr lang="en-US"/>
              <a:pPr>
                <a:defRPr/>
              </a:pPr>
              <a:t>2/11/2013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929BCD6-2055-4DD3-9199-9DCB709D1C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5376312-93E4-433F-B355-D2EE8E1B3AF1}" type="datetimeFigureOut">
              <a:rPr lang="en-US"/>
              <a:pPr>
                <a:defRPr/>
              </a:pPr>
              <a:t>2/11/2013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15CFE24-D5BE-4351-8D22-404B6D7940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5481156-8465-4F5C-8B05-756D21DB3D38}" type="datetimeFigureOut">
              <a:rPr lang="en-US"/>
              <a:pPr>
                <a:defRPr/>
              </a:pPr>
              <a:t>2/11/2013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F540C4-F1D2-4F03-A5EB-69AD825E21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solidFill>
                  <a:prstClr val="white"/>
                </a:solidFill>
              </a:defRPr>
            </a:lvl1pPr>
            <a:extLst/>
          </a:lstStyle>
          <a:p>
            <a:pPr>
              <a:defRPr/>
            </a:pPr>
            <a:fld id="{021408A3-10FE-498F-A699-690DA3141D6D}" type="datetimeFigureOut">
              <a:rPr lang="en-US"/>
              <a:pPr>
                <a:defRPr/>
              </a:pPr>
              <a:t>2/11/2013</a:t>
            </a:fld>
            <a:endParaRPr lang="en-US"/>
          </a:p>
        </p:txBody>
      </p:sp>
      <p:sp>
        <p:nvSpPr>
          <p:cNvPr id="7" name="Footer Placeholder 4"/>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solidFill>
                  <a:prstClr val="white"/>
                </a:solidFill>
              </a:defRPr>
            </a:lvl1pPr>
            <a:extLst/>
          </a:lstStyle>
          <a:p>
            <a:pPr>
              <a:defRPr/>
            </a:pPr>
            <a:fld id="{2B3E3E04-40AE-4B4E-9A22-C727E214C9F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solidFill>
                  <a:prstClr val="white"/>
                </a:solidFill>
              </a:defRPr>
            </a:lvl1pPr>
            <a:extLst/>
          </a:lstStyle>
          <a:p>
            <a:pPr>
              <a:defRPr/>
            </a:pPr>
            <a:fld id="{49BAB6E7-EF9C-44CF-9427-28E74674A84E}" type="datetimeFigureOut">
              <a:rPr lang="en-US"/>
              <a:pPr>
                <a:defRPr/>
              </a:pPr>
              <a:t>2/11/2013</a:t>
            </a:fld>
            <a:endParaRPr lang="en-US"/>
          </a:p>
        </p:txBody>
      </p:sp>
      <p:sp>
        <p:nvSpPr>
          <p:cNvPr id="6" name="Footer Placeholder 5"/>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prstClr val="white"/>
                </a:solidFill>
              </a:defRPr>
            </a:lvl1pPr>
            <a:extLst/>
          </a:lstStyle>
          <a:p>
            <a:pPr>
              <a:defRPr/>
            </a:pPr>
            <a:fld id="{CDB82011-CC16-47CE-B99F-864DD744DF5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D0AF8B6-2A66-49C2-A51C-CBB7124D48CB}" type="datetimeFigureOut">
              <a:rPr lang="en-US"/>
              <a:pPr>
                <a:defRPr/>
              </a:pPr>
              <a:t>2/11/2013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1D2AB1BA-DAEF-4986-B57A-1FA1367C192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white"/>
                </a:solidFill>
              </a:defRPr>
            </a:lvl1pPr>
            <a:extLst/>
          </a:lstStyle>
          <a:p>
            <a:pPr>
              <a:defRPr/>
            </a:pPr>
            <a:fld id="{19CD0B41-65F6-4566-8B15-DE6A2334A1DB}" type="datetimeFigureOut">
              <a:rPr lang="en-US"/>
              <a:pPr>
                <a:defRPr/>
              </a:pPr>
              <a:t>2/11/2013</a:t>
            </a:fld>
            <a:endParaRPr lang="en-US"/>
          </a:p>
        </p:txBody>
      </p:sp>
      <p:sp>
        <p:nvSpPr>
          <p:cNvPr id="4" name="Footer Placeholder 3"/>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solidFill>
                  <a:prstClr val="white"/>
                </a:solidFill>
              </a:defRPr>
            </a:lvl1pPr>
            <a:extLst/>
          </a:lstStyle>
          <a:p>
            <a:pPr>
              <a:defRPr/>
            </a:pPr>
            <a:fld id="{1794121D-AEA0-40CF-8AC2-38434E318B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CD446A9-42CF-4844-8758-8EDC0138F5B2}" type="datetimeFigureOut">
              <a:rPr lang="en-US"/>
              <a:pPr>
                <a:defRPr/>
              </a:pPr>
              <a:t>2/11/2013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91ED5EC-5BB7-4B4F-AC00-AA3618B432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3796FB4-16FB-4E15-81C6-FCE5651AD005}" type="datetimeFigureOut">
              <a:rPr lang="en-US"/>
              <a:pPr>
                <a:defRPr/>
              </a:pPr>
              <a:t>2/11/2013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0B48832-6B8A-4F67-8AA9-AEC034CB30E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white"/>
              </a:solidFill>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white"/>
              </a:solidFill>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prstClr val="white"/>
                </a:solidFill>
              </a:defRPr>
            </a:lvl1pPr>
            <a:extLst/>
          </a:lstStyle>
          <a:p>
            <a:pPr>
              <a:defRPr/>
            </a:pPr>
            <a:fld id="{0CE7A3D7-B9D0-4402-9350-4450E86CCBA6}" type="datetimeFigureOut">
              <a:rPr lang="en-US"/>
              <a:pPr>
                <a:defRPr/>
              </a:pPr>
              <a:t>2/11/2013</a:t>
            </a:fld>
            <a:endParaRPr lang="en-US"/>
          </a:p>
        </p:txBody>
      </p:sp>
      <p:sp>
        <p:nvSpPr>
          <p:cNvPr id="12" name="Footer Placeholder 5"/>
          <p:cNvSpPr>
            <a:spLocks noGrp="1"/>
          </p:cNvSpPr>
          <p:nvPr>
            <p:ph type="ftr" sz="quarter" idx="11"/>
          </p:nvPr>
        </p:nvSpPr>
        <p:spPr/>
        <p:txBody>
          <a:bodyPr/>
          <a:lstStyle>
            <a:lvl1pPr>
              <a:defRPr>
                <a:solidFill>
                  <a:prstClr val="white"/>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prstClr val="white"/>
                </a:solidFill>
              </a:defRPr>
            </a:lvl1pPr>
            <a:extLst/>
          </a:lstStyle>
          <a:p>
            <a:pPr>
              <a:defRPr/>
            </a:pPr>
            <a:fld id="{8F8018C8-55E1-4B62-8598-14F1AF7E5CF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solidFill>
                <a:prstClr val="black"/>
              </a:solidFill>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cs typeface="+mn-cs"/>
              </a:defRPr>
            </a:lvl1pPr>
            <a:extLst/>
          </a:lstStyle>
          <a:p>
            <a:pPr>
              <a:defRPr/>
            </a:pPr>
            <a:fld id="{E10A141D-D0DE-4FD6-A8ED-EAB9483D581D}" type="datetimeFigureOut">
              <a:rPr lang="en-US"/>
              <a:pPr>
                <a:defRPr/>
              </a:pPr>
              <a:t>2/11/2013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prstClr val="black"/>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prstClr val="black"/>
                </a:solidFill>
                <a:latin typeface="+mn-lt"/>
                <a:cs typeface="+mn-cs"/>
              </a:defRPr>
            </a:lvl1pPr>
            <a:extLst/>
          </a:lstStyle>
          <a:p>
            <a:pPr>
              <a:defRPr/>
            </a:pPr>
            <a:fld id="{63035609-2A6E-4264-8DED-47E054F459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5" r:id="rId5"/>
    <p:sldLayoutId id="2147483676" r:id="rId6"/>
    <p:sldLayoutId id="2147483670" r:id="rId7"/>
    <p:sldLayoutId id="2147483677" r:id="rId8"/>
    <p:sldLayoutId id="2147483678" r:id="rId9"/>
    <p:sldLayoutId id="2147483669" r:id="rId10"/>
    <p:sldLayoutId id="214748366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8975" y="1755776"/>
            <a:ext cx="7772400" cy="1829761"/>
          </a:xfrm>
        </p:spPr>
        <p:txBody>
          <a:bodyPr/>
          <a:lstStyle/>
          <a:p>
            <a:pPr eaLnBrk="1" fontAlgn="auto" hangingPunct="1">
              <a:spcAft>
                <a:spcPts val="0"/>
              </a:spcAft>
              <a:defRPr/>
            </a:pPr>
            <a:r>
              <a:rPr lang="en-US" dirty="0" smtClean="0"/>
              <a:t> </a:t>
            </a:r>
            <a:endParaRPr lang="en-US" dirty="0"/>
          </a:p>
        </p:txBody>
      </p:sp>
      <p:sp>
        <p:nvSpPr>
          <p:cNvPr id="14338" name="Subtitle 2"/>
          <p:cNvSpPr>
            <a:spLocks noGrp="1"/>
          </p:cNvSpPr>
          <p:nvPr>
            <p:ph type="subTitle" idx="1"/>
          </p:nvPr>
        </p:nvSpPr>
        <p:spPr>
          <a:xfrm>
            <a:off x="762000" y="5257800"/>
            <a:ext cx="7772400" cy="1295400"/>
          </a:xfrm>
        </p:spPr>
        <p:txBody>
          <a:bodyPr/>
          <a:lstStyle/>
          <a:p>
            <a:pPr marR="0" eaLnBrk="1" hangingPunct="1">
              <a:lnSpc>
                <a:spcPct val="90000"/>
              </a:lnSpc>
            </a:pPr>
            <a:endParaRPr lang="fr-FR" sz="2500" dirty="0" smtClean="0">
              <a:solidFill>
                <a:schemeClr val="bg1"/>
              </a:solidFill>
            </a:endParaRPr>
          </a:p>
          <a:p>
            <a:r>
              <a:rPr lang="fr-FR" sz="2400" dirty="0" err="1" smtClean="0">
                <a:solidFill>
                  <a:schemeClr val="bg1"/>
                </a:solidFill>
              </a:rPr>
              <a:t>Michalis</a:t>
            </a:r>
            <a:r>
              <a:rPr lang="fr-FR" sz="2400" dirty="0" smtClean="0">
                <a:solidFill>
                  <a:schemeClr val="bg1"/>
                </a:solidFill>
              </a:rPr>
              <a:t> </a:t>
            </a:r>
            <a:r>
              <a:rPr lang="fr-FR" sz="2400" dirty="0" err="1" smtClean="0">
                <a:solidFill>
                  <a:schemeClr val="bg1"/>
                </a:solidFill>
              </a:rPr>
              <a:t>Adamantiadis</a:t>
            </a:r>
            <a:endParaRPr lang="fr-FR" sz="2400" dirty="0" smtClean="0">
              <a:solidFill>
                <a:schemeClr val="bg1"/>
              </a:solidFill>
            </a:endParaRPr>
          </a:p>
          <a:p>
            <a:pPr marR="0" eaLnBrk="1" hangingPunct="1">
              <a:lnSpc>
                <a:spcPct val="90000"/>
              </a:lnSpc>
            </a:pPr>
            <a:r>
              <a:rPr lang="fr-FR" sz="2500" dirty="0" smtClean="0">
                <a:solidFill>
                  <a:schemeClr val="bg1"/>
                </a:solidFill>
              </a:rPr>
              <a:t>Conseiller en politique de transport, SSATP</a:t>
            </a:r>
          </a:p>
        </p:txBody>
      </p:sp>
      <p:sp>
        <p:nvSpPr>
          <p:cNvPr id="14339" name="Subtitle 2"/>
          <p:cNvSpPr txBox="1">
            <a:spLocks/>
          </p:cNvSpPr>
          <p:nvPr/>
        </p:nvSpPr>
        <p:spPr bwMode="auto">
          <a:xfrm>
            <a:off x="0" y="3505200"/>
            <a:ext cx="9144000" cy="1752600"/>
          </a:xfrm>
          <a:prstGeom prst="rect">
            <a:avLst/>
          </a:prstGeom>
          <a:noFill/>
          <a:ln w="9525">
            <a:noFill/>
            <a:miter lim="800000"/>
            <a:headEnd/>
            <a:tailEnd/>
          </a:ln>
        </p:spPr>
        <p:txBody>
          <a:bodyPr/>
          <a:lstStyle/>
          <a:p>
            <a:pPr algn="ctr">
              <a:spcBef>
                <a:spcPct val="20000"/>
              </a:spcBef>
              <a:buFont typeface="Arial" charset="0"/>
              <a:buNone/>
            </a:pPr>
            <a:endParaRPr lang="fr-FR" sz="2800" u="sng" dirty="0">
              <a:solidFill>
                <a:srgbClr val="000000"/>
              </a:solidFill>
              <a:latin typeface="Lucida Sans Unicode" pitchFamily="34" charset="0"/>
            </a:endParaRPr>
          </a:p>
          <a:p>
            <a:pPr algn="ctr">
              <a:spcBef>
                <a:spcPct val="20000"/>
              </a:spcBef>
              <a:buFont typeface="Arial" charset="0"/>
              <a:buNone/>
            </a:pPr>
            <a:r>
              <a:rPr lang="fr-FR" sz="2800" u="sng" dirty="0">
                <a:solidFill>
                  <a:srgbClr val="000000"/>
                </a:solidFill>
              </a:rPr>
              <a:t>Stratégie de </a:t>
            </a:r>
            <a:r>
              <a:rPr lang="fr-FR" sz="2800" u="sng" dirty="0" smtClean="0">
                <a:solidFill>
                  <a:srgbClr val="000000"/>
                </a:solidFill>
              </a:rPr>
              <a:t>renforcement </a:t>
            </a:r>
            <a:r>
              <a:rPr lang="fr-FR" sz="2800" u="sng">
                <a:solidFill>
                  <a:srgbClr val="000000"/>
                </a:solidFill>
              </a:rPr>
              <a:t>des </a:t>
            </a:r>
            <a:r>
              <a:rPr lang="fr-FR" sz="2800" u="sng" smtClean="0">
                <a:solidFill>
                  <a:srgbClr val="000000"/>
                </a:solidFill>
              </a:rPr>
              <a:t>Capacités </a:t>
            </a:r>
            <a:r>
              <a:rPr lang="fr-FR" sz="2800" u="sng" dirty="0">
                <a:solidFill>
                  <a:srgbClr val="000000"/>
                </a:solidFill>
              </a:rPr>
              <a:t>du SSATP</a:t>
            </a:r>
          </a:p>
          <a:p>
            <a:pPr algn="ctr">
              <a:spcBef>
                <a:spcPct val="20000"/>
              </a:spcBef>
              <a:buFont typeface="Arial" charset="0"/>
              <a:buNone/>
            </a:pPr>
            <a:r>
              <a:rPr lang="fr-FR" sz="2800" u="sng" dirty="0">
                <a:solidFill>
                  <a:srgbClr val="000000"/>
                </a:solidFill>
              </a:rPr>
              <a:t>Réunion a</a:t>
            </a:r>
            <a:r>
              <a:rPr lang="fr-FR" sz="2800" u="sng" dirty="0" smtClean="0">
                <a:solidFill>
                  <a:srgbClr val="000000"/>
                </a:solidFill>
              </a:rPr>
              <a:t>nnuelle</a:t>
            </a:r>
            <a:r>
              <a:rPr lang="fr-FR" sz="2800" u="sng" dirty="0">
                <a:solidFill>
                  <a:srgbClr val="000000"/>
                </a:solidFill>
              </a:rPr>
              <a:t>, </a:t>
            </a:r>
            <a:r>
              <a:rPr lang="fr-FR" sz="2800" u="sng" dirty="0" smtClean="0">
                <a:solidFill>
                  <a:srgbClr val="000000"/>
                </a:solidFill>
              </a:rPr>
              <a:t>Décembre </a:t>
            </a:r>
            <a:r>
              <a:rPr lang="fr-FR" sz="2800" u="sng" dirty="0">
                <a:solidFill>
                  <a:srgbClr val="000000"/>
                </a:solidFill>
              </a:rPr>
              <a:t>2012</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2"/>
          </a:xfrm>
        </p:spPr>
        <p:txBody>
          <a:bodyPr/>
          <a:lstStyle/>
          <a:p>
            <a:r>
              <a:rPr lang="fr-FR" sz="2400" dirty="0" smtClean="0"/>
              <a:t>Analyser les contours du problème </a:t>
            </a:r>
            <a:r>
              <a:rPr lang="fr-FR" sz="2400" dirty="0"/>
              <a:t>et </a:t>
            </a:r>
            <a:r>
              <a:rPr lang="fr-FR" sz="2400" dirty="0" smtClean="0"/>
              <a:t>proposer </a:t>
            </a:r>
            <a:r>
              <a:rPr lang="fr-FR" sz="2400" dirty="0"/>
              <a:t>des </a:t>
            </a:r>
            <a:r>
              <a:rPr lang="fr-FR" sz="2400" dirty="0" smtClean="0"/>
              <a:t>solutions</a:t>
            </a:r>
          </a:p>
          <a:p>
            <a:r>
              <a:rPr lang="fr-FR" sz="2400" dirty="0" smtClean="0"/>
              <a:t>Aider à traduire l'engagement politique sous forme d’actions; </a:t>
            </a:r>
          </a:p>
          <a:p>
            <a:r>
              <a:rPr lang="fr-FR" sz="2400" dirty="0" smtClean="0"/>
              <a:t>Ateliers, Formation, Formation des formateurs; </a:t>
            </a:r>
          </a:p>
          <a:p>
            <a:r>
              <a:rPr lang="fr-FR" sz="2400" dirty="0" smtClean="0"/>
              <a:t>Renforcer la coordination et le partenariat</a:t>
            </a:r>
          </a:p>
          <a:p>
            <a:r>
              <a:rPr lang="fr-FR" sz="2400" dirty="0" smtClean="0"/>
              <a:t>Diffuser les résultats et les meilleures pratiques</a:t>
            </a:r>
          </a:p>
          <a:p>
            <a:r>
              <a:rPr lang="fr-FR" sz="2400" dirty="0" smtClean="0"/>
              <a:t>Développer et utiliser des outils de diagnostic</a:t>
            </a:r>
          </a:p>
          <a:p>
            <a:r>
              <a:rPr lang="fr-FR" sz="2400" dirty="0" smtClean="0"/>
              <a:t>Surveiller la progression</a:t>
            </a:r>
          </a:p>
          <a:p>
            <a:r>
              <a:rPr lang="fr-FR" sz="2400" dirty="0" smtClean="0"/>
              <a:t>Partager les expériences</a:t>
            </a:r>
          </a:p>
          <a:p>
            <a:r>
              <a:rPr lang="fr-FR" sz="2400" dirty="0" smtClean="0"/>
              <a:t>Promouvoir la mise en application</a:t>
            </a:r>
            <a:endParaRPr lang="fr-FR" sz="2400" dirty="0"/>
          </a:p>
          <a:p>
            <a:r>
              <a:rPr lang="fr-FR" sz="2400" dirty="0" smtClean="0"/>
              <a:t>Développer des modèles de formation</a:t>
            </a:r>
            <a:r>
              <a:rPr lang="fr-FR" sz="2400" dirty="0"/>
              <a:t/>
            </a:r>
            <a:br>
              <a:rPr lang="fr-FR" sz="2400" dirty="0"/>
            </a:br>
            <a:r>
              <a:rPr lang="fr-FR" sz="2400" dirty="0"/>
              <a:t/>
            </a:r>
            <a:br>
              <a:rPr lang="fr-FR" sz="2400" dirty="0"/>
            </a:br>
            <a:r>
              <a:rPr lang="fr-FR" sz="2400" dirty="0"/>
              <a:t/>
            </a:r>
            <a:br>
              <a:rPr lang="fr-FR" sz="2400" dirty="0"/>
            </a:br>
            <a:endParaRPr lang="en-GB" sz="2400" dirty="0">
              <a:solidFill>
                <a:schemeClr val="accent5"/>
              </a:solidFill>
            </a:endParaRPr>
          </a:p>
        </p:txBody>
      </p:sp>
      <p:sp>
        <p:nvSpPr>
          <p:cNvPr id="3" name="Title 2"/>
          <p:cNvSpPr>
            <a:spLocks noGrp="1"/>
          </p:cNvSpPr>
          <p:nvPr>
            <p:ph type="title"/>
          </p:nvPr>
        </p:nvSpPr>
        <p:spPr>
          <a:xfrm>
            <a:off x="685800" y="152400"/>
            <a:ext cx="8229600" cy="1143000"/>
          </a:xfrm>
        </p:spPr>
        <p:txBody>
          <a:bodyPr/>
          <a:lstStyle/>
          <a:p>
            <a:pPr algn="ctr"/>
            <a:r>
              <a:rPr lang="fr-BE" dirty="0" smtClean="0"/>
              <a:t>Variétés d’actions</a:t>
            </a:r>
            <a:endParaRPr lang="fr-BE" dirty="0"/>
          </a:p>
        </p:txBody>
      </p:sp>
    </p:spTree>
    <p:extLst>
      <p:ext uri="{BB962C8B-B14F-4D97-AF65-F5344CB8AC3E}">
        <p14:creationId xmlns:p14="http://schemas.microsoft.com/office/powerpoint/2010/main" val="294318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sz="2400" dirty="0" smtClean="0"/>
              <a:t>« Commerce de gros et courtage ou vente au détail » des connaissances?</a:t>
            </a:r>
          </a:p>
          <a:p>
            <a:r>
              <a:rPr lang="fr-FR" sz="2400" dirty="0" smtClean="0"/>
              <a:t>Si « commerce de gros », quel rôle aux partenaires techniques?</a:t>
            </a:r>
          </a:p>
          <a:p>
            <a:r>
              <a:rPr lang="fr-FR" sz="2400" dirty="0" smtClean="0"/>
              <a:t>Qui doivent être ces partenaires?</a:t>
            </a:r>
          </a:p>
          <a:p>
            <a:r>
              <a:rPr lang="fr-FR" sz="2400" dirty="0" smtClean="0"/>
              <a:t>Quelle politique et quelles étapes seront utilisées pour établir ces partenariats ? </a:t>
            </a:r>
          </a:p>
          <a:p>
            <a:r>
              <a:rPr lang="fr-FR" sz="2400" dirty="0" smtClean="0"/>
              <a:t>Jusqu’où l’orientation vers les résultats peut être poussée?</a:t>
            </a:r>
          </a:p>
          <a:p>
            <a:r>
              <a:rPr lang="fr-FR" sz="2400" dirty="0" smtClean="0"/>
              <a:t>À quel </a:t>
            </a:r>
            <a:r>
              <a:rPr lang="fr-FR" sz="2400" dirty="0"/>
              <a:t>niveau </a:t>
            </a:r>
            <a:r>
              <a:rPr lang="fr-FR" sz="2400" dirty="0" smtClean="0"/>
              <a:t>sera effectuée </a:t>
            </a:r>
            <a:r>
              <a:rPr lang="fr-FR" sz="2400" dirty="0"/>
              <a:t>l'évaluation </a:t>
            </a:r>
            <a:r>
              <a:rPr lang="fr-FR" sz="2400" dirty="0" smtClean="0"/>
              <a:t>?</a:t>
            </a:r>
          </a:p>
          <a:p>
            <a:r>
              <a:rPr lang="fr-FR" sz="2400" dirty="0" smtClean="0"/>
              <a:t>Le classement officiel de la performance de mise en œuvre des pays africains est-il une possibilité?</a:t>
            </a:r>
            <a:r>
              <a:rPr lang="fr-FR" sz="2400" dirty="0"/>
              <a:t/>
            </a:r>
            <a:br>
              <a:rPr lang="fr-FR" sz="2400" dirty="0"/>
            </a:br>
            <a:endParaRPr lang="en-US" sz="2400" dirty="0"/>
          </a:p>
        </p:txBody>
      </p:sp>
      <p:sp>
        <p:nvSpPr>
          <p:cNvPr id="3" name="Title 2"/>
          <p:cNvSpPr>
            <a:spLocks noGrp="1"/>
          </p:cNvSpPr>
          <p:nvPr>
            <p:ph type="title"/>
          </p:nvPr>
        </p:nvSpPr>
        <p:spPr>
          <a:xfrm>
            <a:off x="457200" y="228600"/>
            <a:ext cx="8229600" cy="1143000"/>
          </a:xfrm>
        </p:spPr>
        <p:txBody>
          <a:bodyPr>
            <a:normAutofit fontScale="90000"/>
          </a:bodyPr>
          <a:lstStyle/>
          <a:p>
            <a:pPr algn="ctr"/>
            <a:r>
              <a:rPr lang="fr-FR" sz="4400" dirty="0" smtClean="0">
                <a:solidFill>
                  <a:srgbClr val="353535"/>
                </a:solidFill>
                <a:latin typeface="Lucida Sans Unicode" pitchFamily="34" charset="0"/>
              </a:rPr>
              <a:t/>
            </a:r>
            <a:br>
              <a:rPr lang="fr-FR" sz="4400" dirty="0" smtClean="0">
                <a:solidFill>
                  <a:srgbClr val="353535"/>
                </a:solidFill>
                <a:latin typeface="Lucida Sans Unicode" pitchFamily="34" charset="0"/>
              </a:rPr>
            </a:br>
            <a:r>
              <a:rPr lang="fr-FR" sz="4400" dirty="0" smtClean="0">
                <a:solidFill>
                  <a:srgbClr val="353535"/>
                </a:solidFill>
                <a:latin typeface="Lucida Sans Unicode" pitchFamily="34" charset="0"/>
              </a:rPr>
              <a:t>Options </a:t>
            </a:r>
            <a:r>
              <a:rPr lang="fr-FR" sz="4400" dirty="0">
                <a:solidFill>
                  <a:srgbClr val="353535"/>
                </a:solidFill>
                <a:latin typeface="Lucida Sans Unicode" pitchFamily="34" charset="0"/>
              </a:rPr>
              <a:t>stratégiques </a:t>
            </a:r>
            <a:r>
              <a:rPr lang="fr-FR" sz="4400" dirty="0" smtClean="0">
                <a:solidFill>
                  <a:srgbClr val="353535"/>
                </a:solidFill>
                <a:latin typeface="Lucida Sans Unicode" pitchFamily="34" charset="0"/>
              </a:rPr>
              <a:t>nécessitant des orientations</a:t>
            </a:r>
            <a:r>
              <a:rPr lang="fr-FR" sz="4400" dirty="0">
                <a:solidFill>
                  <a:srgbClr val="353535"/>
                </a:solidFill>
                <a:latin typeface="Lucida Sans Unicode" pitchFamily="34" charset="0"/>
              </a:rPr>
              <a:t/>
            </a:r>
            <a:br>
              <a:rPr lang="fr-FR" sz="4400" dirty="0">
                <a:solidFill>
                  <a:srgbClr val="353535"/>
                </a:solidFill>
                <a:latin typeface="Lucida Sans Unicode" pitchFamily="34" charset="0"/>
              </a:rPr>
            </a:br>
            <a:endParaRPr lang="en-US" dirty="0"/>
          </a:p>
        </p:txBody>
      </p:sp>
    </p:spTree>
    <p:extLst>
      <p:ext uri="{BB962C8B-B14F-4D97-AF65-F5344CB8AC3E}">
        <p14:creationId xmlns:p14="http://schemas.microsoft.com/office/powerpoint/2010/main" val="1842979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p:txBody>
          <a:bodyPr/>
          <a:lstStyle/>
          <a:p>
            <a:pPr eaLnBrk="1" hangingPunct="1"/>
            <a:r>
              <a:rPr lang="fr-FR" sz="2800" dirty="0" smtClean="0">
                <a:solidFill>
                  <a:srgbClr val="353535"/>
                </a:solidFill>
              </a:rPr>
              <a:t>La stratégie sera finalisée après la fin des consultations avec les pays membres et les partenaires de développement.</a:t>
            </a:r>
            <a:endParaRPr lang="en-US" sz="2800" dirty="0" smtClean="0">
              <a:solidFill>
                <a:srgbClr val="353535"/>
              </a:solidFill>
            </a:endParaRPr>
          </a:p>
          <a:p>
            <a:pPr eaLnBrk="1" hangingPunct="1"/>
            <a:endParaRPr lang="en-US" sz="2800" dirty="0" smtClean="0">
              <a:solidFill>
                <a:srgbClr val="353535"/>
              </a:solidFill>
            </a:endParaRPr>
          </a:p>
          <a:p>
            <a:pPr eaLnBrk="1" hangingPunct="1"/>
            <a:r>
              <a:rPr lang="fr-FR" sz="2800" dirty="0" smtClean="0">
                <a:solidFill>
                  <a:srgbClr val="353535"/>
                </a:solidFill>
              </a:rPr>
              <a:t>En attendant, le SSATP poursuivra l'évaluation des besoins initiaux de base en termes de RC (dans le domaine de la sécurité routière) en vue de continuer à informer sur les aspects clés de la stratégie</a:t>
            </a:r>
            <a:r>
              <a:rPr lang="en-US" sz="2800" dirty="0" smtClean="0">
                <a:solidFill>
                  <a:srgbClr val="353535"/>
                </a:solidFill>
              </a:rPr>
              <a:t>.</a:t>
            </a:r>
          </a:p>
        </p:txBody>
      </p:sp>
      <p:sp>
        <p:nvSpPr>
          <p:cNvPr id="34819"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Programme de mise en œuvre </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09800" y="4648200"/>
            <a:ext cx="4724400" cy="823913"/>
          </a:xfrm>
          <a:prstGeom prst="rect">
            <a:avLst/>
          </a:prstGeom>
          <a:noFill/>
        </p:spPr>
        <p:txBody>
          <a:bodyPr>
            <a:spAutoFit/>
          </a:bodyPr>
          <a:lstStyle/>
          <a:p>
            <a:pPr algn="ctr">
              <a:defRPr/>
            </a:pPr>
            <a:r>
              <a:rPr lang="en-US" sz="4800">
                <a:effectLst>
                  <a:outerShdw blurRad="38100" dist="38100" dir="2700000" algn="tl">
                    <a:srgbClr val="C0C0C0"/>
                  </a:outerShdw>
                </a:effectLst>
                <a:latin typeface="Lucida Sans Unicode" pitchFamily="34" charset="0"/>
              </a:rPr>
              <a:t>MERCI</a:t>
            </a:r>
          </a:p>
        </p:txBody>
      </p:sp>
      <p:sp>
        <p:nvSpPr>
          <p:cNvPr id="36867" name="Text Box 5"/>
          <p:cNvSpPr txBox="1">
            <a:spLocks noChangeArrowheads="1"/>
          </p:cNvSpPr>
          <p:nvPr/>
        </p:nvSpPr>
        <p:spPr bwMode="auto">
          <a:xfrm>
            <a:off x="0" y="3200400"/>
            <a:ext cx="8686800" cy="579437"/>
          </a:xfrm>
          <a:prstGeom prst="rect">
            <a:avLst/>
          </a:prstGeom>
          <a:noFill/>
          <a:ln w="9525">
            <a:noFill/>
            <a:miter lim="800000"/>
            <a:headEnd/>
            <a:tailEnd/>
          </a:ln>
        </p:spPr>
        <p:txBody>
          <a:bodyPr>
            <a:spAutoFit/>
          </a:bodyPr>
          <a:lstStyle/>
          <a:p>
            <a:pPr>
              <a:spcBef>
                <a:spcPct val="50000"/>
              </a:spcBef>
            </a:pPr>
            <a:r>
              <a:rPr lang="fr-FR" sz="3200" b="1" dirty="0" smtClean="0">
                <a:solidFill>
                  <a:srgbClr val="353535"/>
                </a:solidFill>
                <a:latin typeface="Lucida Sans Unicode" pitchFamily="34" charset="0"/>
              </a:rPr>
              <a:t>Connecter l’Afrique</a:t>
            </a:r>
            <a:endParaRPr lang="fr-FR" sz="3200" b="1" dirty="0">
              <a:solidFill>
                <a:srgbClr val="353535"/>
              </a:solidFill>
              <a:latin typeface="Lucida Sans Unicode"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p:txBody>
          <a:bodyPr/>
          <a:lstStyle/>
          <a:p>
            <a:pPr eaLnBrk="1" hangingPunct="1"/>
            <a:r>
              <a:rPr lang="fr-FR" sz="2800" b="1" dirty="0" smtClean="0">
                <a:solidFill>
                  <a:srgbClr val="353535"/>
                </a:solidFill>
              </a:rPr>
              <a:t>Pourquoi renforcer les capacités ?</a:t>
            </a:r>
          </a:p>
          <a:p>
            <a:pPr eaLnBrk="1" hangingPunct="1"/>
            <a:endParaRPr lang="fr-FR" sz="2800" b="1" dirty="0" smtClean="0">
              <a:solidFill>
                <a:srgbClr val="353535"/>
              </a:solidFill>
            </a:endParaRPr>
          </a:p>
          <a:p>
            <a:pPr eaLnBrk="1" hangingPunct="1"/>
            <a:r>
              <a:rPr lang="fr-FR" sz="2800" b="1" dirty="0" smtClean="0">
                <a:solidFill>
                  <a:srgbClr val="353535"/>
                </a:solidFill>
              </a:rPr>
              <a:t>Vision, Mission et Objectif</a:t>
            </a:r>
          </a:p>
          <a:p>
            <a:pPr eaLnBrk="1" hangingPunct="1"/>
            <a:endParaRPr lang="fr-FR" sz="2800" b="1" dirty="0" smtClean="0">
              <a:solidFill>
                <a:srgbClr val="353535"/>
              </a:solidFill>
            </a:endParaRPr>
          </a:p>
          <a:p>
            <a:pPr eaLnBrk="1" hangingPunct="1"/>
            <a:r>
              <a:rPr lang="fr-FR" sz="2800" b="1" dirty="0" smtClean="0">
                <a:solidFill>
                  <a:srgbClr val="353535"/>
                </a:solidFill>
              </a:rPr>
              <a:t>Quelle approche ?</a:t>
            </a:r>
          </a:p>
          <a:p>
            <a:pPr eaLnBrk="1" hangingPunct="1"/>
            <a:endParaRPr lang="fr-FR" sz="2800" b="1" dirty="0" smtClean="0">
              <a:solidFill>
                <a:srgbClr val="353535"/>
              </a:solidFill>
            </a:endParaRPr>
          </a:p>
          <a:p>
            <a:pPr eaLnBrk="1" hangingPunct="1"/>
            <a:r>
              <a:rPr lang="fr-FR" sz="2800" b="1" dirty="0" smtClean="0">
                <a:solidFill>
                  <a:srgbClr val="353535"/>
                </a:solidFill>
              </a:rPr>
              <a:t>Orientations nécessaires</a:t>
            </a:r>
          </a:p>
          <a:p>
            <a:pPr eaLnBrk="1" hangingPunct="1"/>
            <a:endParaRPr lang="fr-FR" dirty="0" smtClean="0"/>
          </a:p>
        </p:txBody>
      </p:sp>
      <p:sp>
        <p:nvSpPr>
          <p:cNvPr id="16387" name="Text Box 5"/>
          <p:cNvSpPr txBox="1">
            <a:spLocks noChangeArrowheads="1"/>
          </p:cNvSpPr>
          <p:nvPr/>
        </p:nvSpPr>
        <p:spPr bwMode="auto">
          <a:xfrm>
            <a:off x="0" y="304800"/>
            <a:ext cx="9144000" cy="584775"/>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Stratégie de r</a:t>
            </a:r>
            <a:r>
              <a:rPr lang="fr-FR" sz="3200" b="1" dirty="0" smtClean="0">
                <a:solidFill>
                  <a:srgbClr val="353535"/>
                </a:solidFill>
                <a:latin typeface="Lucida Sans Unicode" pitchFamily="34" charset="0"/>
              </a:rPr>
              <a:t>enforcement </a:t>
            </a:r>
            <a:r>
              <a:rPr lang="fr-FR" sz="3200" b="1" dirty="0">
                <a:solidFill>
                  <a:srgbClr val="353535"/>
                </a:solidFill>
                <a:latin typeface="Lucida Sans Unicode" pitchFamily="34" charset="0"/>
              </a:rPr>
              <a:t>des </a:t>
            </a:r>
            <a:r>
              <a:rPr lang="fr-FR" sz="3200" b="1" dirty="0" smtClean="0">
                <a:solidFill>
                  <a:srgbClr val="353535"/>
                </a:solidFill>
                <a:latin typeface="Lucida Sans Unicode" pitchFamily="34" charset="0"/>
              </a:rPr>
              <a:t>capacités</a:t>
            </a:r>
            <a:endParaRPr lang="fr-FR" sz="3200" b="1" dirty="0">
              <a:solidFill>
                <a:srgbClr val="353535"/>
              </a:solidFill>
              <a:latin typeface="Lucida Sans Unicode" pitchFamily="34"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4158" y="6160459"/>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academic,education,households,measuring sticks,rulers,school supplies"/>
          <p:cNvPicPr>
            <a:picLocks noChangeAspect="1" noChangeArrowheads="1"/>
          </p:cNvPicPr>
          <p:nvPr/>
        </p:nvPicPr>
        <p:blipFill>
          <a:blip r:embed="rId3" cstate="print"/>
          <a:srcRect/>
          <a:stretch>
            <a:fillRect/>
          </a:stretch>
        </p:blipFill>
        <p:spPr bwMode="auto">
          <a:xfrm>
            <a:off x="1143000" y="457200"/>
            <a:ext cx="6858000" cy="4191000"/>
          </a:xfrm>
          <a:prstGeom prst="rect">
            <a:avLst/>
          </a:prstGeom>
          <a:noFill/>
          <a:ln w="9525">
            <a:noFill/>
            <a:miter lim="800000"/>
            <a:headEnd/>
            <a:tailEnd/>
          </a:ln>
        </p:spPr>
      </p:pic>
      <p:sp>
        <p:nvSpPr>
          <p:cNvPr id="7" name="Up Arrow 6"/>
          <p:cNvSpPr/>
          <p:nvPr/>
        </p:nvSpPr>
        <p:spPr>
          <a:xfrm>
            <a:off x="2057400"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Up Arrow 7"/>
          <p:cNvSpPr/>
          <p:nvPr/>
        </p:nvSpPr>
        <p:spPr>
          <a:xfrm>
            <a:off x="6402388"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8436" name="TextBox 8"/>
          <p:cNvSpPr txBox="1">
            <a:spLocks noChangeArrowheads="1"/>
          </p:cNvSpPr>
          <p:nvPr/>
        </p:nvSpPr>
        <p:spPr bwMode="auto">
          <a:xfrm>
            <a:off x="914400" y="4752975"/>
            <a:ext cx="3200400" cy="1281113"/>
          </a:xfrm>
          <a:prstGeom prst="rect">
            <a:avLst/>
          </a:prstGeom>
          <a:noFill/>
          <a:ln w="9525">
            <a:noFill/>
            <a:miter lim="800000"/>
            <a:headEnd/>
            <a:tailEnd/>
          </a:ln>
        </p:spPr>
        <p:txBody>
          <a:bodyPr>
            <a:spAutoFit/>
          </a:bodyPr>
          <a:lstStyle/>
          <a:p>
            <a:pPr algn="ctr"/>
            <a:r>
              <a:rPr lang="fr-FR" sz="2000">
                <a:solidFill>
                  <a:srgbClr val="464646"/>
                </a:solidFill>
                <a:latin typeface="Arial Black" pitchFamily="34" charset="0"/>
              </a:rPr>
              <a:t>Résultats actuels</a:t>
            </a:r>
          </a:p>
          <a:p>
            <a:pPr algn="ctr"/>
            <a:r>
              <a:rPr lang="fr-FR" sz="2000">
                <a:solidFill>
                  <a:srgbClr val="464646"/>
                </a:solidFill>
                <a:latin typeface="Arial Black" pitchFamily="34" charset="0"/>
              </a:rPr>
              <a:t>DP1</a:t>
            </a:r>
          </a:p>
          <a:p>
            <a:pPr algn="ctr"/>
            <a:r>
              <a:rPr lang="fr-FR" sz="2000">
                <a:solidFill>
                  <a:srgbClr val="464646"/>
                </a:solidFill>
                <a:latin typeface="Arial Black" pitchFamily="34" charset="0"/>
              </a:rPr>
              <a:t>DP2</a:t>
            </a:r>
          </a:p>
          <a:p>
            <a:endParaRPr lang="fr-FR">
              <a:solidFill>
                <a:srgbClr val="000000"/>
              </a:solidFill>
              <a:latin typeface="Lucida Sans Unicode" pitchFamily="34" charset="0"/>
            </a:endParaRPr>
          </a:p>
        </p:txBody>
      </p:sp>
      <p:sp>
        <p:nvSpPr>
          <p:cNvPr id="18437" name="TextBox 9"/>
          <p:cNvSpPr txBox="1">
            <a:spLocks noChangeArrowheads="1"/>
          </p:cNvSpPr>
          <p:nvPr/>
        </p:nvSpPr>
        <p:spPr bwMode="auto">
          <a:xfrm>
            <a:off x="5638800" y="4765675"/>
            <a:ext cx="2743200" cy="1006475"/>
          </a:xfrm>
          <a:prstGeom prst="rect">
            <a:avLst/>
          </a:prstGeom>
          <a:noFill/>
          <a:ln w="9525">
            <a:noFill/>
            <a:miter lim="800000"/>
            <a:headEnd/>
            <a:tailEnd/>
          </a:ln>
        </p:spPr>
        <p:txBody>
          <a:bodyPr>
            <a:spAutoFit/>
          </a:bodyPr>
          <a:lstStyle/>
          <a:p>
            <a:pPr algn="ctr"/>
            <a:r>
              <a:rPr lang="fr-FR" sz="2000">
                <a:solidFill>
                  <a:srgbClr val="464646"/>
                </a:solidFill>
                <a:latin typeface="Arial Black" pitchFamily="34" charset="0"/>
              </a:rPr>
              <a:t>Résultats souhaités ou attendus</a:t>
            </a:r>
          </a:p>
        </p:txBody>
      </p:sp>
      <p:sp>
        <p:nvSpPr>
          <p:cNvPr id="11" name="Left Brace 10"/>
          <p:cNvSpPr/>
          <p:nvPr/>
        </p:nvSpPr>
        <p:spPr>
          <a:xfrm rot="5400000">
            <a:off x="4381500" y="-266700"/>
            <a:ext cx="609600" cy="4495800"/>
          </a:xfrm>
          <a:prstGeom prst="leftBrace">
            <a:avLst>
              <a:gd name="adj1" fmla="val 28209"/>
              <a:gd name="adj2" fmla="val 50791"/>
            </a:avLst>
          </a:prstGeom>
          <a:ln w="57150" cmpd="sng"/>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18440" name="Text Box 9"/>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dirty="0" smtClean="0">
                <a:solidFill>
                  <a:srgbClr val="353535"/>
                </a:solidFill>
                <a:latin typeface="Lucida Sans Unicode" pitchFamily="34" charset="0"/>
              </a:rPr>
              <a:t>Palier au </a:t>
            </a:r>
            <a:r>
              <a:rPr lang="fr-FR" sz="3200" b="1" dirty="0">
                <a:solidFill>
                  <a:srgbClr val="353535"/>
                </a:solidFill>
                <a:latin typeface="Lucida Sans Unicode" pitchFamily="34" charset="0"/>
              </a:rPr>
              <a:t>manque de capacités</a:t>
            </a:r>
          </a:p>
        </p:txBody>
      </p:sp>
      <p:sp>
        <p:nvSpPr>
          <p:cNvPr id="18442" name="Subtitle 2"/>
          <p:cNvSpPr txBox="1">
            <a:spLocks/>
          </p:cNvSpPr>
          <p:nvPr/>
        </p:nvSpPr>
        <p:spPr bwMode="auto">
          <a:xfrm>
            <a:off x="7467600" y="6096000"/>
            <a:ext cx="1676400" cy="762000"/>
          </a:xfrm>
          <a:prstGeom prst="rect">
            <a:avLst/>
          </a:prstGeom>
          <a:noFill/>
          <a:ln w="9525">
            <a:noFill/>
            <a:miter lim="800000"/>
            <a:headEnd/>
            <a:tailEnd/>
          </a:ln>
        </p:spPr>
        <p:txBody>
          <a:bodyPr/>
          <a:lstStyle/>
          <a:p>
            <a:pPr algn="ctr">
              <a:spcBef>
                <a:spcPct val="20000"/>
              </a:spcBef>
              <a:buFont typeface="Arial" charset="0"/>
              <a:buNone/>
            </a:pPr>
            <a:endParaRPr lang="fr-FR" sz="1200" u="sng">
              <a:solidFill>
                <a:srgbClr val="000000"/>
              </a:solidFill>
              <a:latin typeface="Lucida Sans Unicode" pitchFamily="34" charset="0"/>
            </a:endParaRPr>
          </a:p>
          <a:p>
            <a:pPr algn="ctr">
              <a:spcBef>
                <a:spcPct val="20000"/>
              </a:spcBef>
              <a:buFont typeface="Arial" charset="0"/>
              <a:buNone/>
            </a:pPr>
            <a:r>
              <a:rPr lang="fr-FR" sz="1200" i="1">
                <a:solidFill>
                  <a:schemeClr val="accent2"/>
                </a:solidFill>
              </a:rPr>
              <a:t>ADD LOGO IN FRENCH</a:t>
            </a:r>
          </a:p>
        </p:txBody>
      </p:sp>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academic,education,households,measuring sticks,rulers,school supplies"/>
          <p:cNvPicPr>
            <a:picLocks noChangeAspect="1" noChangeArrowheads="1"/>
          </p:cNvPicPr>
          <p:nvPr/>
        </p:nvPicPr>
        <p:blipFill>
          <a:blip r:embed="rId3" cstate="print"/>
          <a:srcRect/>
          <a:stretch>
            <a:fillRect/>
          </a:stretch>
        </p:blipFill>
        <p:spPr bwMode="auto">
          <a:xfrm>
            <a:off x="1143000" y="457200"/>
            <a:ext cx="6858000" cy="4191000"/>
          </a:xfrm>
          <a:prstGeom prst="rect">
            <a:avLst/>
          </a:prstGeom>
          <a:noFill/>
          <a:ln w="9525">
            <a:noFill/>
            <a:miter lim="800000"/>
            <a:headEnd/>
            <a:tailEnd/>
          </a:ln>
        </p:spPr>
      </p:pic>
      <p:sp>
        <p:nvSpPr>
          <p:cNvPr id="7" name="Up Arrow 6"/>
          <p:cNvSpPr/>
          <p:nvPr/>
        </p:nvSpPr>
        <p:spPr>
          <a:xfrm>
            <a:off x="2057400"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Up Arrow 7"/>
          <p:cNvSpPr/>
          <p:nvPr/>
        </p:nvSpPr>
        <p:spPr>
          <a:xfrm>
            <a:off x="6402388" y="2743200"/>
            <a:ext cx="838200" cy="1981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0485" name="TextBox 9"/>
          <p:cNvSpPr txBox="1">
            <a:spLocks noChangeArrowheads="1"/>
          </p:cNvSpPr>
          <p:nvPr/>
        </p:nvSpPr>
        <p:spPr bwMode="auto">
          <a:xfrm>
            <a:off x="5638800" y="4765675"/>
            <a:ext cx="2743200" cy="1006475"/>
          </a:xfrm>
          <a:prstGeom prst="rect">
            <a:avLst/>
          </a:prstGeom>
          <a:noFill/>
          <a:ln w="9525">
            <a:noFill/>
            <a:miter lim="800000"/>
            <a:headEnd/>
            <a:tailEnd/>
          </a:ln>
        </p:spPr>
        <p:txBody>
          <a:bodyPr>
            <a:spAutoFit/>
          </a:bodyPr>
          <a:lstStyle/>
          <a:p>
            <a:pPr algn="ctr"/>
            <a:r>
              <a:rPr lang="fr-FR" sz="2000">
                <a:solidFill>
                  <a:srgbClr val="464646"/>
                </a:solidFill>
                <a:latin typeface="Arial Black" pitchFamily="34" charset="0"/>
              </a:rPr>
              <a:t>Résultats souhaités ou attendus</a:t>
            </a:r>
          </a:p>
        </p:txBody>
      </p:sp>
      <p:sp>
        <p:nvSpPr>
          <p:cNvPr id="11" name="Left Brace 10"/>
          <p:cNvSpPr/>
          <p:nvPr/>
        </p:nvSpPr>
        <p:spPr>
          <a:xfrm rot="5400000">
            <a:off x="4381500" y="-266700"/>
            <a:ext cx="609600" cy="4495800"/>
          </a:xfrm>
          <a:prstGeom prst="leftBrace">
            <a:avLst>
              <a:gd name="adj1" fmla="val 28209"/>
              <a:gd name="adj2" fmla="val 50791"/>
            </a:avLst>
          </a:prstGeom>
          <a:ln w="57150" cmpd="sng"/>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0489" name="TextBox 14"/>
          <p:cNvSpPr txBox="1">
            <a:spLocks noChangeArrowheads="1"/>
          </p:cNvSpPr>
          <p:nvPr/>
        </p:nvSpPr>
        <p:spPr bwMode="auto">
          <a:xfrm>
            <a:off x="2971800" y="2752725"/>
            <a:ext cx="3429000" cy="1015663"/>
          </a:xfrm>
          <a:prstGeom prst="rect">
            <a:avLst/>
          </a:prstGeom>
          <a:noFill/>
          <a:ln w="9525">
            <a:noFill/>
            <a:miter lim="800000"/>
            <a:headEnd/>
            <a:tailEnd/>
          </a:ln>
        </p:spPr>
        <p:txBody>
          <a:bodyPr>
            <a:spAutoFit/>
          </a:bodyPr>
          <a:lstStyle/>
          <a:p>
            <a:pPr algn="ctr"/>
            <a:r>
              <a:rPr lang="fr-FR" sz="2000" dirty="0">
                <a:solidFill>
                  <a:srgbClr val="C00000"/>
                </a:solidFill>
                <a:latin typeface="Arial Black" pitchFamily="34" charset="0"/>
              </a:rPr>
              <a:t>Processus </a:t>
            </a:r>
            <a:r>
              <a:rPr lang="fr-FR" sz="2000" dirty="0" smtClean="0">
                <a:solidFill>
                  <a:srgbClr val="C00000"/>
                </a:solidFill>
                <a:latin typeface="Arial Black" pitchFamily="34" charset="0"/>
              </a:rPr>
              <a:t>d’obtention des résultats souhaités</a:t>
            </a:r>
            <a:endParaRPr lang="en-US" sz="2000" dirty="0">
              <a:solidFill>
                <a:srgbClr val="C00000"/>
              </a:solidFill>
              <a:latin typeface="Arial Black" pitchFamily="34" charset="0"/>
            </a:endParaRPr>
          </a:p>
        </p:txBody>
      </p:sp>
      <p:graphicFrame>
        <p:nvGraphicFramePr>
          <p:cNvPr id="14" name="Diagram 13"/>
          <p:cNvGraphicFramePr/>
          <p:nvPr/>
        </p:nvGraphicFramePr>
        <p:xfrm>
          <a:off x="3048000" y="2057400"/>
          <a:ext cx="3429000" cy="4191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TextBox 15"/>
          <p:cNvSpPr txBox="1">
            <a:spLocks noChangeArrowheads="1"/>
          </p:cNvSpPr>
          <p:nvPr/>
        </p:nvSpPr>
        <p:spPr bwMode="auto">
          <a:xfrm>
            <a:off x="3200400" y="5241925"/>
            <a:ext cx="2971800" cy="707886"/>
          </a:xfrm>
          <a:prstGeom prst="rect">
            <a:avLst/>
          </a:prstGeom>
          <a:noFill/>
          <a:ln w="9525">
            <a:noFill/>
            <a:miter lim="800000"/>
            <a:headEnd/>
            <a:tailEnd/>
          </a:ln>
        </p:spPr>
        <p:txBody>
          <a:bodyPr>
            <a:spAutoFit/>
          </a:bodyPr>
          <a:lstStyle/>
          <a:p>
            <a:pPr algn="ctr"/>
            <a:r>
              <a:rPr lang="fr-FR" sz="2000" dirty="0" smtClean="0">
                <a:solidFill>
                  <a:srgbClr val="C00000"/>
                </a:solidFill>
                <a:latin typeface="Arial Black" pitchFamily="34" charset="0"/>
              </a:rPr>
              <a:t>Renforcement des </a:t>
            </a:r>
            <a:r>
              <a:rPr lang="fr-FR" sz="2000" dirty="0">
                <a:solidFill>
                  <a:srgbClr val="C00000"/>
                </a:solidFill>
                <a:latin typeface="Arial Black" pitchFamily="34" charset="0"/>
              </a:rPr>
              <a:t>capacités</a:t>
            </a:r>
          </a:p>
        </p:txBody>
      </p:sp>
      <p:pic>
        <p:nvPicPr>
          <p:cNvPr id="13"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 Box 9"/>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dirty="0" smtClean="0">
                <a:solidFill>
                  <a:srgbClr val="353535"/>
                </a:solidFill>
                <a:latin typeface="Lucida Sans Unicode" pitchFamily="34" charset="0"/>
              </a:rPr>
              <a:t>Palier au </a:t>
            </a:r>
            <a:r>
              <a:rPr lang="fr-FR" sz="3200" b="1" dirty="0">
                <a:solidFill>
                  <a:srgbClr val="353535"/>
                </a:solidFill>
                <a:latin typeface="Lucida Sans Unicode" pitchFamily="34" charset="0"/>
              </a:rPr>
              <a:t>manque de capacités</a:t>
            </a:r>
          </a:p>
        </p:txBody>
      </p:sp>
      <p:sp>
        <p:nvSpPr>
          <p:cNvPr id="20484" name="TextBox 8"/>
          <p:cNvSpPr txBox="1">
            <a:spLocks noChangeArrowheads="1"/>
          </p:cNvSpPr>
          <p:nvPr/>
        </p:nvSpPr>
        <p:spPr bwMode="auto">
          <a:xfrm>
            <a:off x="914400" y="4752975"/>
            <a:ext cx="3200400" cy="1281113"/>
          </a:xfrm>
          <a:prstGeom prst="rect">
            <a:avLst/>
          </a:prstGeom>
          <a:noFill/>
          <a:ln w="9525">
            <a:noFill/>
            <a:miter lim="800000"/>
            <a:headEnd/>
            <a:tailEnd/>
          </a:ln>
        </p:spPr>
        <p:txBody>
          <a:bodyPr>
            <a:spAutoFit/>
          </a:bodyPr>
          <a:lstStyle/>
          <a:p>
            <a:pPr algn="ctr"/>
            <a:r>
              <a:rPr lang="fr-FR" sz="2000" dirty="0">
                <a:solidFill>
                  <a:srgbClr val="464646"/>
                </a:solidFill>
                <a:latin typeface="Arial Black" pitchFamily="34" charset="0"/>
              </a:rPr>
              <a:t>Résultats actuels</a:t>
            </a:r>
          </a:p>
          <a:p>
            <a:pPr algn="ctr"/>
            <a:r>
              <a:rPr lang="fr-FR" sz="2000" dirty="0">
                <a:solidFill>
                  <a:srgbClr val="464646"/>
                </a:solidFill>
                <a:latin typeface="Arial Black" pitchFamily="34" charset="0"/>
              </a:rPr>
              <a:t>DP1</a:t>
            </a:r>
          </a:p>
          <a:p>
            <a:pPr algn="ctr"/>
            <a:r>
              <a:rPr lang="fr-FR" sz="2000" dirty="0">
                <a:solidFill>
                  <a:srgbClr val="464646"/>
                </a:solidFill>
                <a:latin typeface="Arial Black" pitchFamily="34" charset="0"/>
              </a:rPr>
              <a:t>DP2</a:t>
            </a:r>
          </a:p>
          <a:p>
            <a:endParaRPr lang="fr-FR" dirty="0">
              <a:solidFill>
                <a:srgbClr val="000000"/>
              </a:solidFill>
              <a:latin typeface="Lucida Sans Unicod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ppt_x"/>
                                          </p:val>
                                        </p:tav>
                                        <p:tav tm="100000">
                                          <p:val>
                                            <p:strVal val="#ppt_x"/>
                                          </p:val>
                                        </p:tav>
                                      </p:tavLst>
                                    </p:anim>
                                    <p:anim calcmode="lin" valueType="num">
                                      <p:cBhvr additive="base">
                                        <p:cTn id="8"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pPr eaLnBrk="1" hangingPunct="1">
              <a:lnSpc>
                <a:spcPct val="80000"/>
              </a:lnSpc>
            </a:pPr>
            <a:r>
              <a:rPr lang="fr-FR" sz="2200" dirty="0" smtClean="0">
                <a:solidFill>
                  <a:srgbClr val="353535"/>
                </a:solidFill>
              </a:rPr>
              <a:t>La </a:t>
            </a:r>
            <a:r>
              <a:rPr lang="fr-FR" sz="2200" u="sng" dirty="0" smtClean="0">
                <a:solidFill>
                  <a:srgbClr val="353535"/>
                </a:solidFill>
              </a:rPr>
              <a:t>mission principale</a:t>
            </a:r>
            <a:r>
              <a:rPr lang="fr-FR" sz="2200" dirty="0" smtClean="0">
                <a:solidFill>
                  <a:srgbClr val="353535"/>
                </a:solidFill>
              </a:rPr>
              <a:t> du SSATP est toujours de promouvoir le développement des politiques et des capacités dans le secteur des transports en Afrique. </a:t>
            </a:r>
          </a:p>
          <a:p>
            <a:pPr eaLnBrk="1" hangingPunct="1">
              <a:lnSpc>
                <a:spcPct val="80000"/>
              </a:lnSpc>
            </a:pPr>
            <a:endParaRPr lang="fr-FR" sz="2200" dirty="0" smtClean="0">
              <a:solidFill>
                <a:srgbClr val="353535"/>
              </a:solidFill>
            </a:endParaRPr>
          </a:p>
          <a:p>
            <a:pPr eaLnBrk="1" hangingPunct="1">
              <a:lnSpc>
                <a:spcPct val="80000"/>
              </a:lnSpc>
            </a:pPr>
            <a:r>
              <a:rPr lang="fr-FR" sz="2200" u="sng" dirty="0" smtClean="0">
                <a:solidFill>
                  <a:srgbClr val="353535"/>
                </a:solidFill>
              </a:rPr>
              <a:t>L'objectif de la stratégie de RC</a:t>
            </a:r>
            <a:r>
              <a:rPr lang="fr-FR" sz="2200" dirty="0" smtClean="0">
                <a:solidFill>
                  <a:srgbClr val="353535"/>
                </a:solidFill>
              </a:rPr>
              <a:t> est d'aider les pays membres à mettre en œuvre leurs politiques de transport dans des domaines prioritaires, et ce, dans un contexte de ressources très limitées, grâce au renforcement des capacités des acteurs pour ainsi atteindre des objectifs précis (</a:t>
            </a:r>
            <a:r>
              <a:rPr lang="fr-CA" sz="2200" b="1" dirty="0" smtClean="0">
                <a:solidFill>
                  <a:srgbClr val="353535"/>
                </a:solidFill>
              </a:rPr>
              <a:t>résultats</a:t>
            </a:r>
            <a:r>
              <a:rPr lang="fr-CA" sz="2200" dirty="0" smtClean="0">
                <a:solidFill>
                  <a:srgbClr val="353535"/>
                </a:solidFill>
              </a:rPr>
              <a:t>)</a:t>
            </a:r>
            <a:r>
              <a:rPr lang="fr-FR" sz="2200" dirty="0" smtClean="0">
                <a:solidFill>
                  <a:srgbClr val="353535"/>
                </a:solidFill>
              </a:rPr>
              <a:t>.</a:t>
            </a:r>
          </a:p>
          <a:p>
            <a:pPr eaLnBrk="1" hangingPunct="1">
              <a:lnSpc>
                <a:spcPct val="80000"/>
              </a:lnSpc>
              <a:buFont typeface="Wingdings 3" pitchFamily="18" charset="2"/>
              <a:buNone/>
            </a:pPr>
            <a:endParaRPr lang="fr-FR" sz="2200" dirty="0" smtClean="0">
              <a:solidFill>
                <a:srgbClr val="353535"/>
              </a:solidFill>
            </a:endParaRPr>
          </a:p>
          <a:p>
            <a:pPr eaLnBrk="1" hangingPunct="1">
              <a:lnSpc>
                <a:spcPct val="80000"/>
              </a:lnSpc>
            </a:pPr>
            <a:r>
              <a:rPr lang="fr-FR" sz="2200" u="sng" dirty="0" smtClean="0">
                <a:solidFill>
                  <a:srgbClr val="353535"/>
                </a:solidFill>
              </a:rPr>
              <a:t>Concernant le RC, la vision</a:t>
            </a:r>
            <a:r>
              <a:rPr lang="fr-FR" sz="2200" dirty="0" smtClean="0">
                <a:solidFill>
                  <a:srgbClr val="353535"/>
                </a:solidFill>
              </a:rPr>
              <a:t> est que la stratégie devienne une référence et réponde aux besoins de mise en œuvre des politiques de transport en Afrique.</a:t>
            </a:r>
          </a:p>
        </p:txBody>
      </p:sp>
      <p:sp>
        <p:nvSpPr>
          <p:cNvPr id="24579"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dirty="0">
                <a:solidFill>
                  <a:srgbClr val="353535"/>
                </a:solidFill>
                <a:latin typeface="Lucida Sans Unicode" pitchFamily="34" charset="0"/>
              </a:rPr>
              <a:t>Mission, </a:t>
            </a:r>
            <a:r>
              <a:rPr lang="fr-FR" sz="3200" b="1" dirty="0" smtClean="0">
                <a:solidFill>
                  <a:srgbClr val="353535"/>
                </a:solidFill>
                <a:latin typeface="Lucida Sans Unicode" pitchFamily="34" charset="0"/>
              </a:rPr>
              <a:t>Objectif </a:t>
            </a:r>
            <a:r>
              <a:rPr lang="fr-FR" sz="3200" b="1" dirty="0">
                <a:solidFill>
                  <a:srgbClr val="353535"/>
                </a:solidFill>
                <a:latin typeface="Lucida Sans Unicode" pitchFamily="34" charset="0"/>
              </a:rPr>
              <a:t>et </a:t>
            </a:r>
            <a:r>
              <a:rPr lang="fr-FR" sz="3200" b="1" dirty="0" smtClean="0">
                <a:solidFill>
                  <a:srgbClr val="353535"/>
                </a:solidFill>
                <a:latin typeface="Lucida Sans Unicode" pitchFamily="34" charset="0"/>
              </a:rPr>
              <a:t>Vision</a:t>
            </a:r>
            <a:endParaRPr lang="fr-FR" sz="3200" b="1" dirty="0">
              <a:solidFill>
                <a:srgbClr val="353535"/>
              </a:solidFill>
              <a:latin typeface="Lucida Sans Unicode" pitchFamily="34" charset="0"/>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06970"/>
            <a:ext cx="8229600" cy="4525962"/>
          </a:xfrm>
        </p:spPr>
        <p:txBody>
          <a:bodyPr/>
          <a:lstStyle/>
          <a:p>
            <a:pPr>
              <a:buNone/>
            </a:pPr>
            <a:r>
              <a:rPr lang="fr-FR" sz="1800" b="1" u="sng" dirty="0" smtClean="0"/>
              <a:t>Partant du principe  qu‘elles ont un objectif </a:t>
            </a:r>
            <a:r>
              <a:rPr lang="fr-FR" sz="1800" b="1" dirty="0" smtClean="0"/>
              <a:t>:</a:t>
            </a:r>
          </a:p>
          <a:p>
            <a:pPr>
              <a:buNone/>
            </a:pPr>
            <a:r>
              <a:rPr lang="fr-FR" sz="1800" b="1" dirty="0" smtClean="0">
                <a:solidFill>
                  <a:schemeClr val="accent5"/>
                </a:solidFill>
              </a:rPr>
              <a:t>Renforcer la capacité des acteurs à remplir des objectifs,  des tâches ou buts précis </a:t>
            </a:r>
          </a:p>
          <a:p>
            <a:pPr>
              <a:buNone/>
            </a:pPr>
            <a:endParaRPr lang="fr-FR" sz="1800" b="1" dirty="0" smtClean="0">
              <a:solidFill>
                <a:schemeClr val="accent5"/>
              </a:solidFill>
            </a:endParaRPr>
          </a:p>
          <a:p>
            <a:pPr marL="109728" indent="0">
              <a:buNone/>
            </a:pPr>
            <a:r>
              <a:rPr lang="fr-BE" sz="1800" b="1" u="sng" dirty="0" smtClean="0">
                <a:solidFill>
                  <a:schemeClr val="tx2">
                    <a:lumMod val="75000"/>
                  </a:schemeClr>
                </a:solidFill>
              </a:rPr>
              <a:t>Directement liées à la pérennité du  programme:</a:t>
            </a:r>
          </a:p>
          <a:p>
            <a:pPr marL="109728" indent="0">
              <a:buNone/>
            </a:pPr>
            <a:r>
              <a:rPr lang="fr-FR" sz="1800" b="1" dirty="0">
                <a:solidFill>
                  <a:schemeClr val="accent5"/>
                </a:solidFill>
              </a:rPr>
              <a:t>Pour </a:t>
            </a:r>
            <a:r>
              <a:rPr lang="fr-FR" sz="1800" b="1" dirty="0" smtClean="0">
                <a:solidFill>
                  <a:schemeClr val="accent5"/>
                </a:solidFill>
              </a:rPr>
              <a:t>continuer son </a:t>
            </a:r>
            <a:r>
              <a:rPr lang="fr-FR" sz="1800" b="1" dirty="0">
                <a:solidFill>
                  <a:schemeClr val="accent5"/>
                </a:solidFill>
              </a:rPr>
              <a:t>existence et </a:t>
            </a:r>
            <a:r>
              <a:rPr lang="fr-FR" sz="1800" b="1" dirty="0" smtClean="0">
                <a:solidFill>
                  <a:schemeClr val="accent5"/>
                </a:solidFill>
              </a:rPr>
              <a:t>son fonctionnement  et assurer que  ses résultats sont utilisés et exploités  dans la continuité  </a:t>
            </a:r>
          </a:p>
          <a:p>
            <a:pPr marL="109728" indent="0">
              <a:buNone/>
            </a:pPr>
            <a:endParaRPr lang="fr-FR" sz="1800" b="1" u="sng" dirty="0" smtClean="0">
              <a:solidFill>
                <a:schemeClr val="accent5"/>
              </a:solidFill>
            </a:endParaRPr>
          </a:p>
          <a:p>
            <a:pPr marL="109728" indent="0">
              <a:buNone/>
            </a:pPr>
            <a:r>
              <a:rPr lang="fr-BE" sz="1800" b="1" u="sng" dirty="0" smtClean="0">
                <a:solidFill>
                  <a:schemeClr val="tx2">
                    <a:lumMod val="75000"/>
                  </a:schemeClr>
                </a:solidFill>
              </a:rPr>
              <a:t>Point de  départ:</a:t>
            </a:r>
          </a:p>
          <a:p>
            <a:pPr marL="109728" indent="0">
              <a:spcBef>
                <a:spcPts val="1200"/>
              </a:spcBef>
              <a:buNone/>
            </a:pPr>
            <a:r>
              <a:rPr lang="fr-BE" sz="1800" b="1" dirty="0" smtClean="0">
                <a:solidFill>
                  <a:schemeClr val="accent5"/>
                </a:solidFill>
              </a:rPr>
              <a:t>Définir des objectifs clairs </a:t>
            </a:r>
          </a:p>
          <a:p>
            <a:pPr marL="109728" indent="0" algn="ctr">
              <a:buNone/>
            </a:pPr>
            <a:endParaRPr lang="fr-BE" sz="2400" b="1" dirty="0" smtClean="0">
              <a:solidFill>
                <a:schemeClr val="accent5"/>
              </a:solidFill>
            </a:endParaRPr>
          </a:p>
          <a:p>
            <a:pPr marL="109728" indent="0">
              <a:buNone/>
            </a:pPr>
            <a:r>
              <a:rPr lang="fr-BE" sz="1800" b="1" u="sng" dirty="0" smtClean="0">
                <a:solidFill>
                  <a:schemeClr val="tx2">
                    <a:lumMod val="75000"/>
                  </a:schemeClr>
                </a:solidFill>
              </a:rPr>
              <a:t>Elément essentiel:</a:t>
            </a:r>
          </a:p>
          <a:p>
            <a:pPr marL="109728" indent="0">
              <a:spcBef>
                <a:spcPts val="1200"/>
              </a:spcBef>
              <a:buNone/>
            </a:pPr>
            <a:r>
              <a:rPr lang="fr-FR" sz="1800" b="1" dirty="0" smtClean="0">
                <a:solidFill>
                  <a:schemeClr val="accent5"/>
                </a:solidFill>
              </a:rPr>
              <a:t>S’assurer que les </a:t>
            </a:r>
            <a:r>
              <a:rPr lang="fr-FR" sz="1800" b="1" dirty="0">
                <a:solidFill>
                  <a:schemeClr val="accent5"/>
                </a:solidFill>
              </a:rPr>
              <a:t>capacités </a:t>
            </a:r>
            <a:r>
              <a:rPr lang="fr-FR" sz="1800" b="1" dirty="0" smtClean="0">
                <a:solidFill>
                  <a:schemeClr val="accent5"/>
                </a:solidFill>
              </a:rPr>
              <a:t>et les connaissances sur le terrain  des acteurs sont pleinement mobilisées </a:t>
            </a:r>
            <a:r>
              <a:rPr lang="fr-FR" sz="1800" b="1" dirty="0">
                <a:solidFill>
                  <a:schemeClr val="accent5"/>
                </a:solidFill>
              </a:rPr>
              <a:t>et </a:t>
            </a:r>
            <a:r>
              <a:rPr lang="fr-FR" sz="1800" b="1" dirty="0" smtClean="0">
                <a:solidFill>
                  <a:schemeClr val="accent5"/>
                </a:solidFill>
              </a:rPr>
              <a:t>explorées</a:t>
            </a:r>
            <a:endParaRPr lang="en-US" dirty="0"/>
          </a:p>
        </p:txBody>
      </p:sp>
      <p:sp>
        <p:nvSpPr>
          <p:cNvPr id="3" name="Title 2"/>
          <p:cNvSpPr>
            <a:spLocks noGrp="1"/>
          </p:cNvSpPr>
          <p:nvPr>
            <p:ph type="title"/>
          </p:nvPr>
        </p:nvSpPr>
        <p:spPr>
          <a:xfrm>
            <a:off x="141512" y="119745"/>
            <a:ext cx="8686800" cy="1143000"/>
          </a:xfrm>
        </p:spPr>
        <p:txBody>
          <a:bodyPr>
            <a:noAutofit/>
          </a:bodyPr>
          <a:lstStyle/>
          <a:p>
            <a:r>
              <a:rPr lang="fr-BE" sz="3200" dirty="0" smtClean="0"/>
              <a:t>Stratégie de développement des capacités</a:t>
            </a:r>
            <a:endParaRPr lang="fr-BE" sz="3200" dirty="0"/>
          </a:p>
        </p:txBody>
      </p:sp>
    </p:spTree>
    <p:extLst>
      <p:ext uri="{BB962C8B-B14F-4D97-AF65-F5344CB8AC3E}">
        <p14:creationId xmlns:p14="http://schemas.microsoft.com/office/powerpoint/2010/main" val="247640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381000" y="914400"/>
            <a:ext cx="8610600" cy="5105400"/>
          </a:xfrm>
        </p:spPr>
        <p:txBody>
          <a:bodyPr/>
          <a:lstStyle/>
          <a:p>
            <a:pPr marL="109538" indent="0" eaLnBrk="1" hangingPunct="1">
              <a:lnSpc>
                <a:spcPct val="80000"/>
              </a:lnSpc>
              <a:buFont typeface="Wingdings 3" pitchFamily="18" charset="2"/>
              <a:buNone/>
            </a:pPr>
            <a:r>
              <a:rPr lang="fr-FR" sz="1600" b="1" u="sng" dirty="0" smtClean="0">
                <a:solidFill>
                  <a:srgbClr val="353535"/>
                </a:solidFill>
              </a:rPr>
              <a:t>Définir des objectifs clairs</a:t>
            </a:r>
          </a:p>
          <a:p>
            <a:pPr marL="109538" indent="0" eaLnBrk="1" hangingPunct="1">
              <a:lnSpc>
                <a:spcPct val="80000"/>
              </a:lnSpc>
              <a:buFont typeface="Wingdings 3" pitchFamily="18" charset="2"/>
              <a:buNone/>
            </a:pPr>
            <a:endParaRPr lang="fr-FR" sz="1600" b="1" u="sng" dirty="0" smtClean="0">
              <a:solidFill>
                <a:srgbClr val="353535"/>
              </a:solidFill>
            </a:endParaRPr>
          </a:p>
          <a:p>
            <a:pPr marL="109538" indent="0" eaLnBrk="1" hangingPunct="1">
              <a:lnSpc>
                <a:spcPct val="80000"/>
              </a:lnSpc>
              <a:buFont typeface="Wingdings" pitchFamily="2" charset="2"/>
              <a:buChar char="ü"/>
            </a:pPr>
            <a:r>
              <a:rPr lang="fr-FR" sz="1600" dirty="0" smtClean="0">
                <a:solidFill>
                  <a:srgbClr val="474B78"/>
                </a:solidFill>
              </a:rPr>
              <a:t>Corrélés avec les activités du programme</a:t>
            </a:r>
          </a:p>
          <a:p>
            <a:pPr marL="109538" indent="0" eaLnBrk="1" hangingPunct="1">
              <a:lnSpc>
                <a:spcPct val="80000"/>
              </a:lnSpc>
              <a:buFont typeface="Wingdings" pitchFamily="2" charset="2"/>
              <a:buChar char="ü"/>
            </a:pPr>
            <a:r>
              <a:rPr lang="fr-FR" sz="1600" dirty="0" smtClean="0">
                <a:solidFill>
                  <a:srgbClr val="474B78"/>
                </a:solidFill>
              </a:rPr>
              <a:t>Basés sur les capacités spécifiques requises</a:t>
            </a:r>
          </a:p>
          <a:p>
            <a:pPr marL="109538" indent="0" eaLnBrk="1" hangingPunct="1">
              <a:lnSpc>
                <a:spcPct val="80000"/>
              </a:lnSpc>
              <a:spcBef>
                <a:spcPts val="1200"/>
              </a:spcBef>
              <a:buFont typeface="Wingdings 3" pitchFamily="18" charset="2"/>
              <a:buNone/>
            </a:pPr>
            <a:r>
              <a:rPr lang="fr-FR" sz="2000" b="1" dirty="0" smtClean="0">
                <a:solidFill>
                  <a:srgbClr val="474B78"/>
                </a:solidFill>
              </a:rPr>
              <a:t>	</a:t>
            </a:r>
            <a:r>
              <a:rPr lang="fr-FR" sz="2000" b="1" dirty="0" smtClean="0"/>
              <a:t>Question principale:       </a:t>
            </a:r>
            <a:r>
              <a:rPr lang="fr-FR" sz="2000" b="1" dirty="0" smtClean="0">
                <a:solidFill>
                  <a:srgbClr val="474B78"/>
                </a:solidFill>
              </a:rPr>
              <a:t>Des capacités pour quoi faire?</a:t>
            </a:r>
          </a:p>
          <a:p>
            <a:pPr marL="109538" indent="0" eaLnBrk="1" hangingPunct="1">
              <a:lnSpc>
                <a:spcPct val="80000"/>
              </a:lnSpc>
              <a:buFont typeface="Wingdings 3" pitchFamily="18" charset="2"/>
              <a:buNone/>
            </a:pPr>
            <a:endParaRPr lang="fr-FR" sz="2000" dirty="0" smtClean="0">
              <a:solidFill>
                <a:srgbClr val="474B78"/>
              </a:solidFill>
            </a:endParaRPr>
          </a:p>
          <a:p>
            <a:pPr marL="109538" indent="0" eaLnBrk="1" hangingPunct="1">
              <a:lnSpc>
                <a:spcPct val="80000"/>
              </a:lnSpc>
              <a:buFont typeface="Wingdings 3" pitchFamily="18" charset="2"/>
              <a:buNone/>
            </a:pPr>
            <a:r>
              <a:rPr lang="fr-FR" sz="1600" b="1" u="sng" dirty="0" smtClean="0">
                <a:solidFill>
                  <a:srgbClr val="353535"/>
                </a:solidFill>
              </a:rPr>
              <a:t>Susciter la sélectivité  selon des critères simples et transparents</a:t>
            </a:r>
          </a:p>
          <a:p>
            <a:pPr marL="566737" indent="-457200" eaLnBrk="1" hangingPunct="1">
              <a:lnSpc>
                <a:spcPct val="80000"/>
              </a:lnSpc>
              <a:spcAft>
                <a:spcPts val="0"/>
              </a:spcAft>
              <a:buFont typeface="Wingdings" pitchFamily="2" charset="2"/>
              <a:buChar char="ü"/>
            </a:pPr>
            <a:r>
              <a:rPr lang="fr-FR" sz="1600" dirty="0" smtClean="0">
                <a:solidFill>
                  <a:schemeClr val="accent5"/>
                </a:solidFill>
              </a:rPr>
              <a:t>En </a:t>
            </a:r>
            <a:r>
              <a:rPr lang="fr-FR" sz="1600" dirty="0">
                <a:solidFill>
                  <a:schemeClr val="accent5"/>
                </a:solidFill>
              </a:rPr>
              <a:t>raison de la rareté des ressources, du nombre important de pays, et de l’immensité des besoins </a:t>
            </a:r>
            <a:endParaRPr lang="fr-FR" sz="1600" dirty="0" smtClean="0">
              <a:solidFill>
                <a:schemeClr val="accent5"/>
              </a:solidFill>
            </a:endParaRPr>
          </a:p>
          <a:p>
            <a:pPr marL="566737" indent="-457200" eaLnBrk="1" hangingPunct="1">
              <a:lnSpc>
                <a:spcPct val="80000"/>
              </a:lnSpc>
              <a:spcAft>
                <a:spcPts val="0"/>
              </a:spcAft>
              <a:buFont typeface="Wingdings" pitchFamily="2" charset="2"/>
              <a:buChar char="ü"/>
            </a:pPr>
            <a:r>
              <a:rPr lang="fr-FR" sz="1600" dirty="0" smtClean="0">
                <a:solidFill>
                  <a:schemeClr val="accent5"/>
                </a:solidFill>
              </a:rPr>
              <a:t>Empressement des demandeurs à mettre en œuvre des actions pour lesquelles le RD est justifié</a:t>
            </a:r>
          </a:p>
          <a:p>
            <a:pPr marL="566737" indent="-457200" eaLnBrk="1" hangingPunct="1">
              <a:lnSpc>
                <a:spcPct val="80000"/>
              </a:lnSpc>
              <a:spcAft>
                <a:spcPts val="0"/>
              </a:spcAft>
              <a:buFont typeface="Wingdings" pitchFamily="2" charset="2"/>
              <a:buChar char="ü"/>
            </a:pPr>
            <a:r>
              <a:rPr lang="fr-FR" sz="1600" dirty="0" smtClean="0">
                <a:solidFill>
                  <a:schemeClr val="accent5"/>
                </a:solidFill>
              </a:rPr>
              <a:t>D’autres critères peuvent être ajoutés en concertation avec les acteurs </a:t>
            </a:r>
          </a:p>
          <a:p>
            <a:pPr marL="109538" indent="0" eaLnBrk="1" hangingPunct="1">
              <a:lnSpc>
                <a:spcPct val="80000"/>
              </a:lnSpc>
              <a:buNone/>
            </a:pPr>
            <a:endParaRPr lang="fr-FR" sz="1600" dirty="0" smtClean="0">
              <a:solidFill>
                <a:srgbClr val="474B78"/>
              </a:solidFill>
            </a:endParaRPr>
          </a:p>
          <a:p>
            <a:pPr marL="109538" indent="0" eaLnBrk="1" hangingPunct="1">
              <a:lnSpc>
                <a:spcPct val="80000"/>
              </a:lnSpc>
              <a:buFont typeface="Wingdings 3" pitchFamily="18" charset="2"/>
              <a:buNone/>
            </a:pPr>
            <a:r>
              <a:rPr lang="fr-FR" sz="1600" b="1" u="sng" dirty="0" smtClean="0">
                <a:solidFill>
                  <a:srgbClr val="353535"/>
                </a:solidFill>
              </a:rPr>
              <a:t>Envisager des partenariats pour répartir la charge du RC </a:t>
            </a:r>
          </a:p>
          <a:p>
            <a:pPr marL="109538" indent="0" eaLnBrk="1" hangingPunct="1">
              <a:lnSpc>
                <a:spcPct val="80000"/>
              </a:lnSpc>
              <a:buFont typeface="Wingdings 3" pitchFamily="18" charset="2"/>
              <a:buNone/>
            </a:pPr>
            <a:endParaRPr lang="fr-FR" sz="1600" b="1" u="sng" dirty="0" smtClean="0">
              <a:solidFill>
                <a:srgbClr val="353535"/>
              </a:solidFill>
            </a:endParaRPr>
          </a:p>
          <a:p>
            <a:pPr marL="109538" indent="0" eaLnBrk="1" hangingPunct="1">
              <a:lnSpc>
                <a:spcPct val="80000"/>
              </a:lnSpc>
              <a:buFont typeface="Wingdings" pitchFamily="2" charset="2"/>
              <a:buChar char="ü"/>
            </a:pPr>
            <a:r>
              <a:rPr lang="fr-FR" sz="1600" dirty="0" smtClean="0">
                <a:solidFill>
                  <a:srgbClr val="474B78"/>
                </a:solidFill>
              </a:rPr>
              <a:t>Aider à étendre la portée le soutien à un nombre maximum de pays;</a:t>
            </a:r>
          </a:p>
          <a:p>
            <a:pPr marL="109538" indent="0" eaLnBrk="1" hangingPunct="1">
              <a:lnSpc>
                <a:spcPct val="80000"/>
              </a:lnSpc>
              <a:buFont typeface="Wingdings" pitchFamily="2" charset="2"/>
              <a:buChar char="ü"/>
            </a:pPr>
            <a:r>
              <a:rPr lang="fr-FR" sz="1600" dirty="0" smtClean="0">
                <a:solidFill>
                  <a:srgbClr val="474B78"/>
                </a:solidFill>
              </a:rPr>
              <a:t>Activités conjointes et/ou complémentaires (agences de développement, partenaires techniques)</a:t>
            </a:r>
          </a:p>
          <a:p>
            <a:pPr marL="109538" indent="0" eaLnBrk="1" hangingPunct="1">
              <a:lnSpc>
                <a:spcPct val="80000"/>
              </a:lnSpc>
              <a:buFont typeface="Wingdings" pitchFamily="2" charset="2"/>
              <a:buChar char="ü"/>
            </a:pPr>
            <a:r>
              <a:rPr lang="fr-FR" sz="1600" dirty="0" smtClean="0">
                <a:solidFill>
                  <a:srgbClr val="474B78"/>
                </a:solidFill>
              </a:rPr>
              <a:t>Engager des partenaires techniques pour mettre en pratique la méthode du SSATP </a:t>
            </a:r>
          </a:p>
          <a:p>
            <a:pPr marL="109538" indent="0" eaLnBrk="1" hangingPunct="1">
              <a:lnSpc>
                <a:spcPct val="80000"/>
              </a:lnSpc>
              <a:buFont typeface="Wingdings" pitchFamily="2" charset="2"/>
              <a:buChar char="ü"/>
            </a:pPr>
            <a:r>
              <a:rPr lang="fr-FR" sz="1600" dirty="0" smtClean="0">
                <a:solidFill>
                  <a:srgbClr val="474B78"/>
                </a:solidFill>
              </a:rPr>
              <a:t>Transférer progressivement les activités aux partenaires locaux et régionaux, assurant par la  une large diffusion  et la viabilité de la stratégie</a:t>
            </a:r>
          </a:p>
        </p:txBody>
      </p:sp>
      <p:sp>
        <p:nvSpPr>
          <p:cNvPr id="26627"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Approche (1)</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458200" cy="5181600"/>
          </a:xfrm>
        </p:spPr>
        <p:txBody>
          <a:bodyPr>
            <a:normAutofit fontScale="92500" lnSpcReduction="10000"/>
          </a:bodyPr>
          <a:lstStyle/>
          <a:p>
            <a:pPr marL="107950" indent="0" eaLnBrk="1" hangingPunct="1">
              <a:lnSpc>
                <a:spcPct val="80000"/>
              </a:lnSpc>
              <a:buFont typeface="Wingdings 3" pitchFamily="18" charset="2"/>
              <a:buNone/>
            </a:pPr>
            <a:r>
              <a:rPr lang="fr-FR" sz="1600" b="1" u="sng" dirty="0" smtClean="0">
                <a:solidFill>
                  <a:srgbClr val="353535"/>
                </a:solidFill>
              </a:rPr>
              <a:t>Identifier les acteurs</a:t>
            </a:r>
          </a:p>
          <a:p>
            <a:pPr marL="107950" indent="0" eaLnBrk="1" hangingPunct="1">
              <a:lnSpc>
                <a:spcPct val="80000"/>
              </a:lnSpc>
              <a:spcBef>
                <a:spcPts val="1200"/>
              </a:spcBef>
              <a:buFont typeface="Wingdings" pitchFamily="2" charset="2"/>
              <a:buChar char="ü"/>
            </a:pPr>
            <a:r>
              <a:rPr lang="fr-FR" sz="1600" dirty="0" smtClean="0">
                <a:solidFill>
                  <a:srgbClr val="474B78"/>
                </a:solidFill>
              </a:rPr>
              <a:t>Engagement partiel ou total de l’expertise locale</a:t>
            </a:r>
          </a:p>
          <a:p>
            <a:pPr marL="107950" indent="0" eaLnBrk="1" hangingPunct="1">
              <a:lnSpc>
                <a:spcPct val="80000"/>
              </a:lnSpc>
              <a:buFont typeface="Wingdings" pitchFamily="2" charset="2"/>
              <a:buChar char="ü"/>
            </a:pPr>
            <a:r>
              <a:rPr lang="fr-FR" sz="1600" dirty="0" smtClean="0">
                <a:solidFill>
                  <a:srgbClr val="474B78"/>
                </a:solidFill>
              </a:rPr>
              <a:t>Déterminer le niveau d’engagement au cas par cas</a:t>
            </a:r>
          </a:p>
          <a:p>
            <a:pPr marL="107950" indent="0" eaLnBrk="1" hangingPunct="1">
              <a:lnSpc>
                <a:spcPct val="80000"/>
              </a:lnSpc>
              <a:buFont typeface="Wingdings" pitchFamily="2" charset="2"/>
              <a:buChar char="ü"/>
            </a:pPr>
            <a:r>
              <a:rPr lang="fr-FR" sz="1600" dirty="0" smtClean="0">
                <a:solidFill>
                  <a:srgbClr val="474B78"/>
                </a:solidFill>
              </a:rPr>
              <a:t>Peuvent </a:t>
            </a:r>
            <a:r>
              <a:rPr lang="fr-FR" sz="1600" dirty="0">
                <a:solidFill>
                  <a:srgbClr val="474B78"/>
                </a:solidFill>
              </a:rPr>
              <a:t>être n'importe </a:t>
            </a:r>
            <a:r>
              <a:rPr lang="fr-FR" sz="1600" dirty="0" smtClean="0">
                <a:solidFill>
                  <a:srgbClr val="474B78"/>
                </a:solidFill>
              </a:rPr>
              <a:t>quel type </a:t>
            </a:r>
            <a:r>
              <a:rPr lang="fr-FR" sz="1600" dirty="0">
                <a:solidFill>
                  <a:srgbClr val="474B78"/>
                </a:solidFill>
              </a:rPr>
              <a:t>d'acteurs: </a:t>
            </a:r>
            <a:r>
              <a:rPr lang="fr-FR" sz="1600" dirty="0" smtClean="0">
                <a:solidFill>
                  <a:srgbClr val="474B78"/>
                </a:solidFill>
              </a:rPr>
              <a:t>les décideurs politiques, les exécutants, les opérateurs, les ONG, les institutions locales, les organismes communautaires, les autorités, les leaders d’opinion</a:t>
            </a:r>
          </a:p>
          <a:p>
            <a:pPr marL="107950" indent="0" eaLnBrk="1" hangingPunct="1">
              <a:lnSpc>
                <a:spcPct val="80000"/>
              </a:lnSpc>
              <a:buFont typeface="Wingdings" pitchFamily="2" charset="2"/>
              <a:buNone/>
            </a:pPr>
            <a:endParaRPr lang="fr-FR" sz="1300" dirty="0" smtClean="0">
              <a:solidFill>
                <a:srgbClr val="353535"/>
              </a:solidFill>
            </a:endParaRPr>
          </a:p>
          <a:p>
            <a:pPr marL="107950" indent="0" eaLnBrk="1" hangingPunct="1">
              <a:lnSpc>
                <a:spcPct val="80000"/>
              </a:lnSpc>
              <a:buFont typeface="Wingdings 3" pitchFamily="18" charset="2"/>
              <a:buNone/>
            </a:pPr>
            <a:r>
              <a:rPr lang="fr-FR" sz="1600" b="1" u="sng" dirty="0" smtClean="0">
                <a:solidFill>
                  <a:srgbClr val="353535"/>
                </a:solidFill>
              </a:rPr>
              <a:t>Évaluer les besoins et les déficits en RC</a:t>
            </a:r>
          </a:p>
          <a:p>
            <a:pPr marL="107950" indent="0" eaLnBrk="1" hangingPunct="1">
              <a:lnSpc>
                <a:spcPct val="80000"/>
              </a:lnSpc>
              <a:spcBef>
                <a:spcPts val="1200"/>
              </a:spcBef>
              <a:buFont typeface="Wingdings" pitchFamily="2" charset="2"/>
              <a:buChar char="ü"/>
            </a:pPr>
            <a:r>
              <a:rPr lang="fr-FR" sz="1600" dirty="0">
                <a:solidFill>
                  <a:srgbClr val="474B78"/>
                </a:solidFill>
              </a:rPr>
              <a:t>Les </a:t>
            </a:r>
            <a:r>
              <a:rPr lang="fr-FR" sz="1600" dirty="0" smtClean="0">
                <a:solidFill>
                  <a:srgbClr val="474B78"/>
                </a:solidFill>
              </a:rPr>
              <a:t>déficits peuvent être liés à un certain nombre d’obstacles critiques à la mise </a:t>
            </a:r>
            <a:r>
              <a:rPr lang="fr-FR" sz="1600" dirty="0">
                <a:solidFill>
                  <a:srgbClr val="474B78"/>
                </a:solidFill>
              </a:rPr>
              <a:t>en œuvre </a:t>
            </a:r>
            <a:r>
              <a:rPr lang="fr-FR" sz="1600" dirty="0" smtClean="0">
                <a:solidFill>
                  <a:srgbClr val="474B78"/>
                </a:solidFill>
              </a:rPr>
              <a:t>réussie</a:t>
            </a:r>
          </a:p>
          <a:p>
            <a:pPr marL="107950" indent="0" eaLnBrk="1" hangingPunct="1">
              <a:lnSpc>
                <a:spcPct val="80000"/>
              </a:lnSpc>
              <a:buFont typeface="Wingdings" pitchFamily="2" charset="2"/>
              <a:buChar char="ü"/>
            </a:pPr>
            <a:r>
              <a:rPr lang="fr-FR" sz="1600" dirty="0" smtClean="0">
                <a:solidFill>
                  <a:srgbClr val="474B78"/>
                </a:solidFill>
              </a:rPr>
              <a:t>Ne sont pas limités aux forces et aux faiblesses individuelles – manque de compétences professionnelles</a:t>
            </a:r>
          </a:p>
          <a:p>
            <a:pPr marL="107950" indent="0" eaLnBrk="1" hangingPunct="1">
              <a:lnSpc>
                <a:spcPct val="80000"/>
              </a:lnSpc>
              <a:buFont typeface="Wingdings" pitchFamily="2" charset="2"/>
              <a:buChar char="ü"/>
            </a:pPr>
            <a:r>
              <a:rPr lang="fr-FR" sz="1600" dirty="0" smtClean="0">
                <a:solidFill>
                  <a:srgbClr val="474B78"/>
                </a:solidFill>
              </a:rPr>
              <a:t>Mais couvrent des éléments décisifs de l’environnement institutionnel dans lequel les acteurs opèrent – affectent négativement la performance</a:t>
            </a:r>
          </a:p>
          <a:p>
            <a:pPr marL="107950" indent="0" eaLnBrk="1" hangingPunct="1">
              <a:lnSpc>
                <a:spcPct val="80000"/>
              </a:lnSpc>
              <a:buFont typeface="Wingdings" pitchFamily="2" charset="2"/>
              <a:buChar char="ü"/>
            </a:pPr>
            <a:r>
              <a:rPr lang="fr-FR" sz="1600" dirty="0" smtClean="0">
                <a:solidFill>
                  <a:srgbClr val="474B78"/>
                </a:solidFill>
              </a:rPr>
              <a:t>Les institutions peuvent se référer </a:t>
            </a:r>
            <a:r>
              <a:rPr lang="fr-FR" sz="1600" dirty="0" smtClean="0">
                <a:solidFill>
                  <a:srgbClr val="474B78"/>
                </a:solidFill>
                <a:ea typeface="Lucida Sans Unicode" pitchFamily="34" charset="0"/>
                <a:cs typeface="Lucida Sans Unicode" pitchFamily="34" charset="0"/>
              </a:rPr>
              <a:t>à</a:t>
            </a:r>
            <a:r>
              <a:rPr lang="fr-FR" sz="1600" dirty="0" smtClean="0">
                <a:solidFill>
                  <a:srgbClr val="474B78"/>
                </a:solidFill>
              </a:rPr>
              <a:t> des règles, des procédures et des pratiques qui constituent soit des incitations </a:t>
            </a:r>
            <a:r>
              <a:rPr lang="fr-FR" sz="1600" dirty="0" smtClean="0">
                <a:solidFill>
                  <a:srgbClr val="474B78"/>
                </a:solidFill>
                <a:ea typeface="Lucida Sans Unicode" pitchFamily="34" charset="0"/>
                <a:cs typeface="Lucida Sans Unicode" pitchFamily="34" charset="0"/>
              </a:rPr>
              <a:t>à</a:t>
            </a:r>
            <a:r>
              <a:rPr lang="fr-FR" sz="1600" dirty="0" smtClean="0">
                <a:solidFill>
                  <a:srgbClr val="474B78"/>
                </a:solidFill>
              </a:rPr>
              <a:t> l’action, soit des contraintes.</a:t>
            </a:r>
          </a:p>
          <a:p>
            <a:pPr marL="107950" indent="0" eaLnBrk="1" hangingPunct="1">
              <a:lnSpc>
                <a:spcPct val="80000"/>
              </a:lnSpc>
              <a:buFont typeface="Wingdings 3" pitchFamily="18" charset="2"/>
              <a:buNone/>
            </a:pPr>
            <a:endParaRPr lang="fr-FR" sz="1600" b="1" u="sng" dirty="0" smtClean="0">
              <a:solidFill>
                <a:srgbClr val="353535"/>
              </a:solidFill>
            </a:endParaRPr>
          </a:p>
          <a:p>
            <a:pPr marL="107950" indent="0" eaLnBrk="1" hangingPunct="1">
              <a:lnSpc>
                <a:spcPct val="80000"/>
              </a:lnSpc>
              <a:buFont typeface="Wingdings 3" pitchFamily="18" charset="2"/>
              <a:buNone/>
            </a:pPr>
            <a:r>
              <a:rPr lang="fr-FR" sz="1600" b="1" u="sng" dirty="0" smtClean="0">
                <a:solidFill>
                  <a:srgbClr val="353535"/>
                </a:solidFill>
              </a:rPr>
              <a:t>Identifier un plan de mesures correctives</a:t>
            </a:r>
          </a:p>
          <a:p>
            <a:pPr marL="107950" indent="0" eaLnBrk="1" hangingPunct="1">
              <a:lnSpc>
                <a:spcPct val="80000"/>
              </a:lnSpc>
              <a:spcBef>
                <a:spcPts val="1200"/>
              </a:spcBef>
              <a:buFont typeface="Wingdings" pitchFamily="2" charset="2"/>
              <a:buChar char="ü"/>
            </a:pPr>
            <a:r>
              <a:rPr lang="fr-FR" sz="1600" dirty="0" smtClean="0">
                <a:solidFill>
                  <a:srgbClr val="474B78"/>
                </a:solidFill>
              </a:rPr>
              <a:t>Les acteurs concernés discutent et proposent les meilleures solutions possibles pour palier à leurs faibles capacités</a:t>
            </a:r>
          </a:p>
          <a:p>
            <a:pPr marL="107950" indent="0" eaLnBrk="1" hangingPunct="1">
              <a:lnSpc>
                <a:spcPct val="80000"/>
              </a:lnSpc>
              <a:buFont typeface="Wingdings" pitchFamily="2" charset="2"/>
              <a:buChar char="ü"/>
            </a:pPr>
            <a:r>
              <a:rPr lang="fr-FR" sz="1600" dirty="0" smtClean="0">
                <a:solidFill>
                  <a:srgbClr val="474B78"/>
                </a:solidFill>
              </a:rPr>
              <a:t>Les acteurs connaissent mieux que quiconque la façon d’améliorer les cadres d’actions et de promouvoir des solutions</a:t>
            </a:r>
          </a:p>
          <a:p>
            <a:pPr marL="107950" indent="0" eaLnBrk="1" hangingPunct="1">
              <a:lnSpc>
                <a:spcPct val="80000"/>
              </a:lnSpc>
              <a:buFont typeface="Wingdings" pitchFamily="2" charset="2"/>
              <a:buChar char="ü"/>
            </a:pPr>
            <a:r>
              <a:rPr lang="fr-FR" sz="1600" dirty="0" smtClean="0">
                <a:solidFill>
                  <a:srgbClr val="474B78"/>
                </a:solidFill>
              </a:rPr>
              <a:t>Les acteurs peuvent identifier précisément le contenu des ateliers, des formations, …</a:t>
            </a:r>
            <a:endParaRPr lang="fr-FR" sz="1600" b="1" u="sng" dirty="0" smtClean="0">
              <a:solidFill>
                <a:srgbClr val="353535"/>
              </a:solidFill>
            </a:endParaRPr>
          </a:p>
          <a:p>
            <a:pPr marL="107950" indent="0" eaLnBrk="1" hangingPunct="1">
              <a:lnSpc>
                <a:spcPct val="80000"/>
              </a:lnSpc>
            </a:pPr>
            <a:endParaRPr lang="en-US" sz="1500" dirty="0" smtClean="0"/>
          </a:p>
        </p:txBody>
      </p:sp>
      <p:sp>
        <p:nvSpPr>
          <p:cNvPr id="28675"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Approche (2)</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458200" cy="5181600"/>
          </a:xfrm>
        </p:spPr>
        <p:txBody>
          <a:bodyPr>
            <a:normAutofit/>
          </a:bodyPr>
          <a:lstStyle/>
          <a:p>
            <a:pPr marL="107950" indent="0" eaLnBrk="1" hangingPunct="1">
              <a:lnSpc>
                <a:spcPct val="80000"/>
              </a:lnSpc>
              <a:buNone/>
            </a:pPr>
            <a:r>
              <a:rPr lang="fr-FR" sz="2200" b="1" u="sng" dirty="0" smtClean="0">
                <a:solidFill>
                  <a:srgbClr val="353535"/>
                </a:solidFill>
              </a:rPr>
              <a:t>Identifier les organismes </a:t>
            </a:r>
            <a:r>
              <a:rPr lang="fr-FR" sz="2200" b="1" u="sng" dirty="0">
                <a:solidFill>
                  <a:srgbClr val="353535"/>
                </a:solidFill>
              </a:rPr>
              <a:t>potentiels de </a:t>
            </a:r>
            <a:r>
              <a:rPr lang="fr-FR" sz="2200" b="1" u="sng" dirty="0" smtClean="0">
                <a:solidFill>
                  <a:srgbClr val="353535"/>
                </a:solidFill>
              </a:rPr>
              <a:t>renforcement des capacités et les facilitateurs de formation</a:t>
            </a:r>
          </a:p>
          <a:p>
            <a:pPr marL="107950" indent="0" eaLnBrk="1" hangingPunct="1">
              <a:lnSpc>
                <a:spcPct val="80000"/>
              </a:lnSpc>
              <a:spcBef>
                <a:spcPts val="1200"/>
              </a:spcBef>
              <a:buFont typeface="Wingdings" pitchFamily="2" charset="2"/>
              <a:buChar char="ü"/>
            </a:pPr>
            <a:r>
              <a:rPr lang="fr-FR" sz="2200" dirty="0" smtClean="0">
                <a:solidFill>
                  <a:srgbClr val="474B78"/>
                </a:solidFill>
              </a:rPr>
              <a:t>Par l’implication d’acteurs du développement jouant un rôle important </a:t>
            </a:r>
          </a:p>
          <a:p>
            <a:pPr marL="107950" indent="0" eaLnBrk="1" hangingPunct="1">
              <a:lnSpc>
                <a:spcPct val="80000"/>
              </a:lnSpc>
              <a:spcBef>
                <a:spcPct val="0"/>
              </a:spcBef>
              <a:buFont typeface="Wingdings" pitchFamily="2" charset="2"/>
              <a:buChar char="ü"/>
            </a:pPr>
            <a:r>
              <a:rPr lang="fr-FR" sz="2200" dirty="0" smtClean="0">
                <a:solidFill>
                  <a:srgbClr val="474B78"/>
                </a:solidFill>
              </a:rPr>
              <a:t>Le rôle des facilitateurs est particulièrement important lorsque les acteurs impliqués forment un groupe hétérogène</a:t>
            </a:r>
          </a:p>
          <a:p>
            <a:pPr marL="107950" indent="0" eaLnBrk="1" hangingPunct="1">
              <a:lnSpc>
                <a:spcPct val="80000"/>
              </a:lnSpc>
              <a:spcBef>
                <a:spcPct val="0"/>
              </a:spcBef>
              <a:buFont typeface="Wingdings" pitchFamily="2" charset="2"/>
              <a:buChar char="ü"/>
            </a:pPr>
            <a:r>
              <a:rPr lang="fr-FR" sz="2200" dirty="0" smtClean="0">
                <a:solidFill>
                  <a:srgbClr val="474B78"/>
                </a:solidFill>
              </a:rPr>
              <a:t>Les facilitateurs doivent être choisis localement pour leur connaissance des acteurs</a:t>
            </a:r>
          </a:p>
          <a:p>
            <a:pPr marL="107950" indent="0" eaLnBrk="1" hangingPunct="1">
              <a:lnSpc>
                <a:spcPct val="80000"/>
              </a:lnSpc>
              <a:buFont typeface="Wingdings" pitchFamily="2" charset="2"/>
              <a:buChar char="ü"/>
            </a:pPr>
            <a:endParaRPr lang="fr-FR" sz="1900" dirty="0" smtClean="0">
              <a:solidFill>
                <a:srgbClr val="353535"/>
              </a:solidFill>
            </a:endParaRPr>
          </a:p>
          <a:p>
            <a:pPr marL="107950" indent="0" eaLnBrk="1" hangingPunct="1">
              <a:lnSpc>
                <a:spcPct val="80000"/>
              </a:lnSpc>
              <a:buFont typeface="Wingdings 3" pitchFamily="18" charset="2"/>
              <a:buNone/>
            </a:pPr>
            <a:r>
              <a:rPr lang="fr-FR" sz="2200" b="1" u="sng" dirty="0" smtClean="0">
                <a:solidFill>
                  <a:srgbClr val="353535"/>
                </a:solidFill>
              </a:rPr>
              <a:t>Repères et évaluation qualitative des résultats</a:t>
            </a:r>
          </a:p>
          <a:p>
            <a:pPr marL="107950" indent="0" eaLnBrk="1" hangingPunct="1">
              <a:lnSpc>
                <a:spcPct val="80000"/>
              </a:lnSpc>
              <a:spcBef>
                <a:spcPts val="1200"/>
              </a:spcBef>
              <a:buFont typeface="Wingdings" pitchFamily="2" charset="2"/>
              <a:buChar char="ü"/>
            </a:pPr>
            <a:r>
              <a:rPr lang="fr-FR" sz="2200" dirty="0" smtClean="0">
                <a:solidFill>
                  <a:srgbClr val="474B78"/>
                </a:solidFill>
              </a:rPr>
              <a:t>Clairement définis avant le début</a:t>
            </a:r>
          </a:p>
          <a:p>
            <a:pPr marL="107950" indent="0">
              <a:lnSpc>
                <a:spcPct val="80000"/>
              </a:lnSpc>
              <a:spcBef>
                <a:spcPct val="0"/>
              </a:spcBef>
              <a:buFont typeface="Wingdings" pitchFamily="2" charset="2"/>
              <a:buChar char="ü"/>
            </a:pPr>
            <a:r>
              <a:rPr lang="fr-FR" sz="2200" dirty="0" smtClean="0">
                <a:solidFill>
                  <a:srgbClr val="474B78"/>
                </a:solidFill>
              </a:rPr>
              <a:t>Indiquer quels résultats seront mesurés et comment</a:t>
            </a:r>
          </a:p>
          <a:p>
            <a:pPr marL="107950" indent="0" eaLnBrk="1" hangingPunct="1">
              <a:lnSpc>
                <a:spcPct val="80000"/>
              </a:lnSpc>
              <a:spcBef>
                <a:spcPts val="1200"/>
              </a:spcBef>
              <a:buFont typeface="Wingdings 3" pitchFamily="18" charset="2"/>
              <a:buNone/>
            </a:pPr>
            <a:r>
              <a:rPr lang="fr-FR" sz="2500" b="1" u="sng" dirty="0" smtClean="0"/>
              <a:t/>
            </a:r>
            <a:br>
              <a:rPr lang="fr-FR" sz="2500" b="1" u="sng" dirty="0" smtClean="0"/>
            </a:br>
            <a:r>
              <a:rPr lang="fr-FR" sz="2500" b="1" u="sng" dirty="0" smtClean="0"/>
              <a:t>Questions principales: </a:t>
            </a:r>
          </a:p>
          <a:p>
            <a:pPr marL="107950" indent="0" algn="ctr" eaLnBrk="1" hangingPunct="1">
              <a:lnSpc>
                <a:spcPct val="80000"/>
              </a:lnSpc>
              <a:spcBef>
                <a:spcPts val="1200"/>
              </a:spcBef>
              <a:buFont typeface="Wingdings 3" pitchFamily="18" charset="2"/>
              <a:buNone/>
            </a:pPr>
            <a:r>
              <a:rPr lang="fr-FR" sz="2400" b="1" dirty="0" smtClean="0">
                <a:solidFill>
                  <a:srgbClr val="474B78"/>
                </a:solidFill>
              </a:rPr>
              <a:t>Quoi mesurer? Comment? Par qui?</a:t>
            </a:r>
            <a:endParaRPr lang="fr-FR" sz="2900" b="1" u="sng" dirty="0" smtClean="0">
              <a:solidFill>
                <a:srgbClr val="353535"/>
              </a:solidFill>
            </a:endParaRPr>
          </a:p>
          <a:p>
            <a:pPr marL="107950" indent="0" eaLnBrk="1" hangingPunct="1">
              <a:lnSpc>
                <a:spcPct val="80000"/>
              </a:lnSpc>
            </a:pPr>
            <a:endParaRPr lang="fr-FR" sz="2100" dirty="0" smtClean="0"/>
          </a:p>
        </p:txBody>
      </p:sp>
      <p:sp>
        <p:nvSpPr>
          <p:cNvPr id="30723" name="Text Box 5"/>
          <p:cNvSpPr txBox="1">
            <a:spLocks noChangeArrowheads="1"/>
          </p:cNvSpPr>
          <p:nvPr/>
        </p:nvSpPr>
        <p:spPr bwMode="auto">
          <a:xfrm>
            <a:off x="0" y="304800"/>
            <a:ext cx="9144000" cy="579438"/>
          </a:xfrm>
          <a:prstGeom prst="rect">
            <a:avLst/>
          </a:prstGeom>
          <a:noFill/>
          <a:ln w="9525">
            <a:noFill/>
            <a:miter lim="800000"/>
            <a:headEnd/>
            <a:tailEnd/>
          </a:ln>
        </p:spPr>
        <p:txBody>
          <a:bodyPr>
            <a:spAutoFit/>
          </a:bodyPr>
          <a:lstStyle/>
          <a:p>
            <a:pPr algn="ctr">
              <a:spcBef>
                <a:spcPct val="50000"/>
              </a:spcBef>
            </a:pPr>
            <a:r>
              <a:rPr lang="fr-FR" sz="3200" b="1">
                <a:solidFill>
                  <a:srgbClr val="353535"/>
                </a:solidFill>
                <a:latin typeface="Lucida Sans Unicode" pitchFamily="34" charset="0"/>
              </a:rPr>
              <a:t>Approche (3)</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3683" y="6134585"/>
            <a:ext cx="1410317" cy="69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2169</TotalTime>
  <Words>1275</Words>
  <Application>Microsoft Office PowerPoint</Application>
  <PresentationFormat>On-screen Show (4:3)</PresentationFormat>
  <Paragraphs>172</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vt:lpstr>
      <vt:lpstr>PowerPoint Presentation</vt:lpstr>
      <vt:lpstr>PowerPoint Presentation</vt:lpstr>
      <vt:lpstr>PowerPoint Presentation</vt:lpstr>
      <vt:lpstr>PowerPoint Presentation</vt:lpstr>
      <vt:lpstr>Stratégie de développement des capacités</vt:lpstr>
      <vt:lpstr>PowerPoint Presentation</vt:lpstr>
      <vt:lpstr>PowerPoint Presentation</vt:lpstr>
      <vt:lpstr>PowerPoint Presentation</vt:lpstr>
      <vt:lpstr>Variétés d’actions</vt:lpstr>
      <vt:lpstr> Options stratégiques nécessitant des orientations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Guy</dc:creator>
  <cp:lastModifiedBy>Monique S. Desthuis-Francis</cp:lastModifiedBy>
  <cp:revision>100</cp:revision>
  <dcterms:created xsi:type="dcterms:W3CDTF">2012-11-20T22:02:46Z</dcterms:created>
  <dcterms:modified xsi:type="dcterms:W3CDTF">2013-02-11T19:23:18Z</dcterms:modified>
</cp:coreProperties>
</file>