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4"/>
    <p:sldMasterId id="2147483696" r:id="rId5"/>
    <p:sldMasterId id="2147483704" r:id="rId6"/>
  </p:sldMasterIdLst>
  <p:notesMasterIdLst>
    <p:notesMasterId r:id="rId21"/>
  </p:notesMasterIdLst>
  <p:handoutMasterIdLst>
    <p:handoutMasterId r:id="rId22"/>
  </p:handoutMasterIdLst>
  <p:sldIdLst>
    <p:sldId id="314" r:id="rId7"/>
    <p:sldId id="331" r:id="rId8"/>
    <p:sldId id="330" r:id="rId9"/>
    <p:sldId id="332" r:id="rId10"/>
    <p:sldId id="287" r:id="rId11"/>
    <p:sldId id="288" r:id="rId12"/>
    <p:sldId id="289" r:id="rId13"/>
    <p:sldId id="333" r:id="rId14"/>
    <p:sldId id="328" r:id="rId15"/>
    <p:sldId id="338" r:id="rId16"/>
    <p:sldId id="335" r:id="rId17"/>
    <p:sldId id="339" r:id="rId18"/>
    <p:sldId id="336" r:id="rId19"/>
    <p:sldId id="337" r:id="rId20"/>
  </p:sldIdLst>
  <p:sldSz cx="9144000" cy="5143500" type="screen16x9"/>
  <p:notesSz cx="6794500" cy="99314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573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orient="horz" pos="2799" userDrawn="1">
          <p15:clr>
            <a:srgbClr val="A4A3A4"/>
          </p15:clr>
        </p15:guide>
        <p15:guide id="5" pos="2064" userDrawn="1">
          <p15:clr>
            <a:srgbClr val="A4A3A4"/>
          </p15:clr>
        </p15:guide>
        <p15:guide id="6" orient="horz" pos="29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7326" autoAdjust="0"/>
  </p:normalViewPr>
  <p:slideViewPr>
    <p:cSldViewPr snapToGrid="0" showGuides="1">
      <p:cViewPr varScale="1">
        <p:scale>
          <a:sx n="117" d="100"/>
          <a:sy n="117" d="100"/>
        </p:scale>
        <p:origin x="384" y="96"/>
      </p:cViewPr>
      <p:guideLst>
        <p:guide pos="4573"/>
        <p:guide orient="horz" pos="1620"/>
        <p:guide orient="horz" pos="2799"/>
        <p:guide pos="2064"/>
        <p:guide orient="horz"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noProof="0" dirty="0" smtClean="0"/>
              <a:t>Serious injuries Cyclists   </a:t>
            </a:r>
            <a:endParaRPr lang="en-US" noProof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Hospital data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Blad1!$F$3:$S$3</c:f>
              <c:strCach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strCache>
            </c:strRef>
          </c:cat>
          <c:val>
            <c:numRef>
              <c:f>Blad1!$F$8:$S$8</c:f>
              <c:numCache>
                <c:formatCode>#,##0</c:formatCode>
                <c:ptCount val="14"/>
                <c:pt idx="0">
                  <c:v>3198</c:v>
                </c:pt>
                <c:pt idx="1">
                  <c:v>3556</c:v>
                </c:pt>
                <c:pt idx="2">
                  <c:v>3247</c:v>
                </c:pt>
                <c:pt idx="3">
                  <c:v>3039</c:v>
                </c:pt>
                <c:pt idx="4">
                  <c:v>3187</c:v>
                </c:pt>
                <c:pt idx="5">
                  <c:v>3210</c:v>
                </c:pt>
                <c:pt idx="6">
                  <c:v>3066</c:v>
                </c:pt>
                <c:pt idx="7">
                  <c:v>3343</c:v>
                </c:pt>
                <c:pt idx="8">
                  <c:v>2955</c:v>
                </c:pt>
                <c:pt idx="9">
                  <c:v>2862</c:v>
                </c:pt>
                <c:pt idx="10">
                  <c:v>3072</c:v>
                </c:pt>
                <c:pt idx="11">
                  <c:v>2920</c:v>
                </c:pt>
                <c:pt idx="12">
                  <c:v>2609</c:v>
                </c:pt>
                <c:pt idx="13">
                  <c:v>2867</c:v>
                </c:pt>
              </c:numCache>
            </c:numRef>
          </c:val>
          <c:smooth val="0"/>
        </c:ser>
        <c:ser>
          <c:idx val="1"/>
          <c:order val="1"/>
          <c:tx>
            <c:v>Police data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Blad1!$F$3:$S$3</c:f>
              <c:strCach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strCache>
            </c:strRef>
          </c:cat>
          <c:val>
            <c:numRef>
              <c:f>Blad1!$F$9:$S$9</c:f>
              <c:numCache>
                <c:formatCode>#,##0</c:formatCode>
                <c:ptCount val="14"/>
                <c:pt idx="0">
                  <c:v>538</c:v>
                </c:pt>
                <c:pt idx="1">
                  <c:v>532</c:v>
                </c:pt>
                <c:pt idx="2">
                  <c:v>468</c:v>
                </c:pt>
                <c:pt idx="3">
                  <c:v>431</c:v>
                </c:pt>
                <c:pt idx="4">
                  <c:v>441</c:v>
                </c:pt>
                <c:pt idx="5">
                  <c:v>420</c:v>
                </c:pt>
                <c:pt idx="6">
                  <c:v>350</c:v>
                </c:pt>
                <c:pt idx="7">
                  <c:v>353</c:v>
                </c:pt>
                <c:pt idx="8">
                  <c:v>336</c:v>
                </c:pt>
                <c:pt idx="9" formatCode="General">
                  <c:v>331</c:v>
                </c:pt>
                <c:pt idx="10" formatCode="General">
                  <c:v>337</c:v>
                </c:pt>
                <c:pt idx="11">
                  <c:v>302</c:v>
                </c:pt>
                <c:pt idx="12">
                  <c:v>269</c:v>
                </c:pt>
                <c:pt idx="13" formatCode="General">
                  <c:v>323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2449240"/>
        <c:axId val="412449632"/>
      </c:lineChart>
      <c:catAx>
        <c:axId val="412449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12449632"/>
        <c:crosses val="autoZero"/>
        <c:auto val="1"/>
        <c:lblAlgn val="ctr"/>
        <c:lblOffset val="100"/>
        <c:noMultiLvlLbl val="0"/>
      </c:catAx>
      <c:valAx>
        <c:axId val="41244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12449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D3478FE-3648-4C64-8A1C-DF3C33E06B99}" type="datetimeFigureOut">
              <a:rPr lang="sv-SE"/>
              <a:pPr/>
              <a:t>2018-02-20</a:t>
            </a:fld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sv-S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24DF4B1-9755-41A5-A919-27724CFB82AA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0996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E5CD91-217C-4F11-B1BA-F0531FD36C9F}" type="datetimeFigureOut">
              <a:rPr lang="sv-SE"/>
              <a:pPr>
                <a:defRPr/>
              </a:pPr>
              <a:t>2018-02-20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877D7A1-C6AB-4B30-B456-D10DEEDCE0F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1973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3177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697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124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414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168439" y="3439976"/>
            <a:ext cx="254044" cy="15776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v-SE" sz="451" dirty="0" smtClean="0">
                <a:solidFill>
                  <a:srgbClr val="D52B1E"/>
                </a:solidFill>
                <a:latin typeface="Arial" panose="020B0604020202020204" pitchFamily="34" charset="0"/>
              </a:rPr>
              <a:t>TMALL 0143 Presentation engelsk v 1.0</a:t>
            </a:r>
            <a:endParaRPr lang="sv-SE" sz="451" dirty="0">
              <a:solidFill>
                <a:srgbClr val="D52B1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8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8" r="2063"/>
          <a:stretch>
            <a:fillRect/>
          </a:stretch>
        </p:blipFill>
        <p:spPr bwMode="auto">
          <a:xfrm>
            <a:off x="0" y="4475686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41" y="4678844"/>
            <a:ext cx="2139312" cy="2578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467"/>
            <a:ext cx="9152467" cy="51646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5pPr>
      <a:lvl6pPr marL="342883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6pPr>
      <a:lvl7pPr marL="685766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7pPr>
      <a:lvl8pPr marL="1028648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8pPr>
      <a:lvl9pPr marL="1371532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57162" indent="-25716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185" indent="-21430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07" indent="-17144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091" indent="-17144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2974" indent="-17144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857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8" r="2063"/>
          <a:stretch>
            <a:fillRect/>
          </a:stretch>
        </p:blipFill>
        <p:spPr bwMode="auto">
          <a:xfrm>
            <a:off x="0" y="4475686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310754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283495"/>
            <a:ext cx="8229600" cy="300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41" y="4678844"/>
            <a:ext cx="2139312" cy="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5pPr>
      <a:lvl6pPr marL="342883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6pPr>
      <a:lvl7pPr marL="685766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7pPr>
      <a:lvl8pPr marL="1028648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8pPr>
      <a:lvl9pPr marL="1371532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57162" indent="-25716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185" indent="-21430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07" indent="-17144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091" indent="-17144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2974" indent="-17144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857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1" descr="TRAFIKVERKET_element_till_ppt-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 t="2519" b="10538"/>
          <a:stretch>
            <a:fillRect/>
          </a:stretch>
        </p:blipFill>
        <p:spPr bwMode="auto">
          <a:xfrm>
            <a:off x="142882" y="114309"/>
            <a:ext cx="2855913" cy="493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tshållare för rubrik 7"/>
          <p:cNvSpPr>
            <a:spLocks noGrp="1"/>
          </p:cNvSpPr>
          <p:nvPr>
            <p:ph type="title"/>
          </p:nvPr>
        </p:nvSpPr>
        <p:spPr bwMode="auto">
          <a:xfrm>
            <a:off x="285755" y="267903"/>
            <a:ext cx="2571751" cy="204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Klicka här för att ange rubrik</a:t>
            </a:r>
          </a:p>
        </p:txBody>
      </p:sp>
      <p:pic>
        <p:nvPicPr>
          <p:cNvPr id="1028" name="Picture 69" descr="TRAFIKVERKET_LOGO-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46" y="2833690"/>
            <a:ext cx="5870575" cy="83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44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125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125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125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125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125" b="1">
          <a:solidFill>
            <a:schemeClr val="bg1"/>
          </a:solidFill>
          <a:latin typeface="Arial" charset="0"/>
          <a:cs typeface="Arial" charset="0"/>
        </a:defRPr>
      </a:lvl5pPr>
      <a:lvl6pPr marL="257162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6pPr>
      <a:lvl7pPr marL="514325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7pPr>
      <a:lvl8pPr marL="771487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8pPr>
      <a:lvl9pPr marL="1028648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9pPr>
    </p:titleStyle>
    <p:bodyStyle>
      <a:lvl1pPr marL="192872" indent="-19287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89" indent="-16072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07" indent="-1285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900068" indent="-1285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30" indent="-1285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392" indent="-128582" algn="l" defTabSz="51432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55" indent="-128582" algn="l" defTabSz="51432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17" indent="-128582" algn="l" defTabSz="51432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878" indent="-128582" algn="l" defTabSz="51432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2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5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87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8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11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74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35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97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trafikverksskolan.se/visionzero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Use of data for intervention </a:t>
            </a:r>
            <a:r>
              <a:rPr lang="en-US" dirty="0" smtClean="0"/>
              <a:t>design: Sweden experience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GB" dirty="0" smtClean="0"/>
              <a:t>Matts-Åke Belin PhD</a:t>
            </a:r>
            <a:br>
              <a:rPr lang="en-GB" dirty="0" smtClean="0"/>
            </a:br>
            <a:r>
              <a:rPr lang="en-GB" dirty="0" smtClean="0"/>
              <a:t>Adj. Professor Royal </a:t>
            </a:r>
            <a:r>
              <a:rPr lang="en-GB" dirty="0"/>
              <a:t>Institute of Technology </a:t>
            </a:r>
            <a:r>
              <a:rPr lang="en-GB" dirty="0" smtClean="0"/>
              <a:t>(KTH)</a:t>
            </a:r>
            <a:br>
              <a:rPr lang="en-GB" dirty="0" smtClean="0"/>
            </a:br>
            <a:r>
              <a:rPr lang="en-GB" dirty="0" smtClean="0"/>
              <a:t>Swedish Transport Administration</a:t>
            </a:r>
            <a:br>
              <a:rPr lang="en-GB" dirty="0" smtClean="0"/>
            </a:br>
            <a:r>
              <a:rPr lang="en-GB" dirty="0" smtClean="0"/>
              <a:t>Vision Zero Academy</a:t>
            </a:r>
            <a:br>
              <a:rPr lang="en-GB" dirty="0" smtClean="0"/>
            </a:br>
            <a:r>
              <a:rPr lang="en-GB" sz="900" dirty="0" smtClean="0"/>
              <a:t>matts-ake.belin@trafikverket.se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</p:txBody>
      </p:sp>
      <p:pic>
        <p:nvPicPr>
          <p:cNvPr id="3" name="Bildobjekt 2" descr="Bildarkivet_9R5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33547" y="4082654"/>
            <a:ext cx="1447200" cy="962025"/>
          </a:xfrm>
          <a:prstGeom prst="rect">
            <a:avLst/>
          </a:prstGeom>
        </p:spPr>
      </p:pic>
      <p:pic>
        <p:nvPicPr>
          <p:cNvPr id="4" name="Bildobjekt 3" descr="Bildarkivet_BTHC.jpg"/>
          <p:cNvPicPr>
            <a:picLocks noChangeAspect="1"/>
          </p:cNvPicPr>
          <p:nvPr/>
        </p:nvPicPr>
        <p:blipFill rotWithShape="1">
          <a:blip r:embed="rId4" cstate="print"/>
          <a:srcRect r="4706"/>
          <a:stretch/>
        </p:blipFill>
        <p:spPr>
          <a:xfrm>
            <a:off x="3494487" y="4082654"/>
            <a:ext cx="1380074" cy="962025"/>
          </a:xfrm>
          <a:prstGeom prst="rect">
            <a:avLst/>
          </a:prstGeom>
        </p:spPr>
      </p:pic>
      <p:pic>
        <p:nvPicPr>
          <p:cNvPr id="5" name="Bildobjekt 4" descr="Bildarkivet_Y3H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930453" y="4082654"/>
            <a:ext cx="1447200" cy="96202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53" y="62630"/>
            <a:ext cx="1811282" cy="294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Traditional vs Vision Zero</a:t>
            </a:r>
            <a:endParaRPr lang="en-US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514" y="1888425"/>
            <a:ext cx="5041829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171426"/>
              </p:ext>
            </p:extLst>
          </p:nvPr>
        </p:nvGraphicFramePr>
        <p:xfrm>
          <a:off x="1543050" y="351064"/>
          <a:ext cx="5984421" cy="3943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42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Traditional vs Vision Zero</a:t>
            </a:r>
            <a:endParaRPr lang="en-US" dirty="0"/>
          </a:p>
        </p:txBody>
      </p:sp>
      <p:sp>
        <p:nvSpPr>
          <p:cNvPr id="5" name="Rektangel med rundade hörn 4"/>
          <p:cNvSpPr/>
          <p:nvPr/>
        </p:nvSpPr>
        <p:spPr>
          <a:xfrm>
            <a:off x="2125890" y="1926772"/>
            <a:ext cx="1616529" cy="6449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Individual</a:t>
            </a:r>
          </a:p>
          <a:p>
            <a:pPr algn="ctr"/>
            <a:r>
              <a:rPr lang="en-US" dirty="0" smtClean="0"/>
              <a:t>behavior</a:t>
            </a:r>
            <a:endParaRPr lang="en-US" dirty="0"/>
          </a:p>
        </p:txBody>
      </p:sp>
      <p:sp>
        <p:nvSpPr>
          <p:cNvPr id="6" name="Rektangel med rundade hörn 5"/>
          <p:cNvSpPr/>
          <p:nvPr/>
        </p:nvSpPr>
        <p:spPr>
          <a:xfrm>
            <a:off x="5496151" y="1915036"/>
            <a:ext cx="1616529" cy="6449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</a:t>
            </a:r>
          </a:p>
          <a:p>
            <a:pPr algn="ctr"/>
            <a:r>
              <a:rPr lang="en-US" dirty="0" smtClean="0"/>
              <a:t>resilience</a:t>
            </a:r>
            <a:endParaRPr lang="en-US" dirty="0"/>
          </a:p>
        </p:txBody>
      </p:sp>
      <p:sp>
        <p:nvSpPr>
          <p:cNvPr id="7" name="Höger 6"/>
          <p:cNvSpPr/>
          <p:nvPr/>
        </p:nvSpPr>
        <p:spPr>
          <a:xfrm>
            <a:off x="4137592" y="2135982"/>
            <a:ext cx="963386" cy="204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789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63336" y="171961"/>
            <a:ext cx="8229600" cy="857250"/>
          </a:xfrm>
        </p:spPr>
        <p:txBody>
          <a:bodyPr/>
          <a:lstStyle/>
          <a:p>
            <a:r>
              <a:rPr lang="en-US" dirty="0" smtClean="0"/>
              <a:t>Share of the Swedish car fleet with highest safety standard according to Euro NCAP </a:t>
            </a:r>
            <a:endParaRPr lang="en-US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662" y="1284288"/>
            <a:ext cx="4762675" cy="300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of traffic on roads with speed limit over 80 km/h with middle barrier</a:t>
            </a:r>
            <a:endParaRPr lang="en-US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4405" y="1284288"/>
            <a:ext cx="4655189" cy="300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1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025532" y="1371421"/>
            <a:ext cx="6755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Common Sense………</a:t>
            </a:r>
          </a:p>
          <a:p>
            <a:pPr algn="ctr"/>
            <a:r>
              <a:rPr lang="en-US" sz="2400" dirty="0" smtClean="0"/>
              <a:t> is not a good base for road safety interventions </a:t>
            </a:r>
          </a:p>
        </p:txBody>
      </p:sp>
    </p:spTree>
    <p:extLst>
      <p:ext uri="{BB962C8B-B14F-4D97-AF65-F5344CB8AC3E}">
        <p14:creationId xmlns:p14="http://schemas.microsoft.com/office/powerpoint/2010/main" val="39524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8" y="146956"/>
            <a:ext cx="7927521" cy="435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73" y="253093"/>
            <a:ext cx="3224370" cy="3796393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4465863" y="955220"/>
            <a:ext cx="42780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Skid Avoidance Training</a:t>
            </a:r>
          </a:p>
          <a:p>
            <a:endParaRPr lang="en-US" dirty="0" smtClean="0"/>
          </a:p>
          <a:p>
            <a:r>
              <a:rPr lang="en-US" dirty="0" smtClean="0"/>
              <a:t>		         Accidents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Ordinary  Drivers 		+12</a:t>
            </a:r>
          </a:p>
          <a:p>
            <a:endParaRPr lang="en-US" dirty="0" smtClean="0"/>
          </a:p>
          <a:p>
            <a:r>
              <a:rPr lang="en-US" dirty="0" smtClean="0"/>
              <a:t>Emergency Drivers	+45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5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520" y="281940"/>
            <a:ext cx="6294120" cy="409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33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3154188" y="3105549"/>
            <a:ext cx="48221" cy="671"/>
          </a:xfrm>
          <a:prstGeom prst="line">
            <a:avLst/>
          </a:prstGeom>
          <a:noFill/>
          <a:ln w="1588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154188" y="2478017"/>
            <a:ext cx="48221" cy="671"/>
          </a:xfrm>
          <a:prstGeom prst="line">
            <a:avLst/>
          </a:prstGeom>
          <a:noFill/>
          <a:ln w="1588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189388" y="3461170"/>
            <a:ext cx="1787" cy="29468"/>
          </a:xfrm>
          <a:prstGeom prst="line">
            <a:avLst/>
          </a:prstGeom>
          <a:noFill/>
          <a:ln w="1588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pic>
        <p:nvPicPr>
          <p:cNvPr id="6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880" y="876301"/>
            <a:ext cx="5732361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75980" y="249440"/>
            <a:ext cx="4275535" cy="29559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51435" tIns="25717" rIns="51435" bIns="25717">
            <a:spAutoFit/>
          </a:bodyPr>
          <a:lstStyle/>
          <a:p>
            <a:pPr algn="ctr" defTabSz="428604" eaLnBrk="0" hangingPunct="0">
              <a:lnSpc>
                <a:spcPts val="1913"/>
              </a:lnSpc>
            </a:pPr>
            <a:r>
              <a:rPr lang="en-US" sz="1125" b="1" dirty="0">
                <a:solidFill>
                  <a:srgbClr val="0000FF"/>
                </a:solidFill>
              </a:rPr>
              <a:t>Probability of Pedestrian Fatality by Impact </a:t>
            </a:r>
            <a:r>
              <a:rPr lang="en-US" sz="1125" b="1" dirty="0" smtClean="0">
                <a:solidFill>
                  <a:srgbClr val="0000FF"/>
                </a:solidFill>
              </a:rPr>
              <a:t>Speed </a:t>
            </a:r>
            <a:endParaRPr lang="en-US" sz="1125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OH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880" y="287863"/>
            <a:ext cx="5867400" cy="381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94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Policy </a:t>
            </a:r>
            <a:endParaRPr lang="sv-SE" dirty="0"/>
          </a:p>
        </p:txBody>
      </p:sp>
      <p:sp>
        <p:nvSpPr>
          <p:cNvPr id="4" name="Rektangel med rundade hörn 3"/>
          <p:cNvSpPr/>
          <p:nvPr/>
        </p:nvSpPr>
        <p:spPr>
          <a:xfrm>
            <a:off x="3276600" y="2036989"/>
            <a:ext cx="1673679" cy="1069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Data </a:t>
            </a:r>
            <a:endParaRPr lang="sv-SE" dirty="0"/>
          </a:p>
        </p:txBody>
      </p:sp>
      <p:sp>
        <p:nvSpPr>
          <p:cNvPr id="5" name="Höger 4"/>
          <p:cNvSpPr/>
          <p:nvPr/>
        </p:nvSpPr>
        <p:spPr>
          <a:xfrm>
            <a:off x="4950279" y="2363558"/>
            <a:ext cx="702128" cy="465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med rundade hörn 5"/>
          <p:cNvSpPr/>
          <p:nvPr/>
        </p:nvSpPr>
        <p:spPr>
          <a:xfrm>
            <a:off x="5652407" y="2061479"/>
            <a:ext cx="1673679" cy="1069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Intervention </a:t>
            </a:r>
            <a:endParaRPr lang="sv-SE" dirty="0"/>
          </a:p>
        </p:txBody>
      </p:sp>
      <p:sp>
        <p:nvSpPr>
          <p:cNvPr id="7" name="Höger 6"/>
          <p:cNvSpPr/>
          <p:nvPr/>
        </p:nvSpPr>
        <p:spPr>
          <a:xfrm>
            <a:off x="2574472" y="2351313"/>
            <a:ext cx="702128" cy="465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med rundade hörn 7"/>
          <p:cNvSpPr/>
          <p:nvPr/>
        </p:nvSpPr>
        <p:spPr>
          <a:xfrm>
            <a:off x="900793" y="2061479"/>
            <a:ext cx="1673679" cy="1069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Policy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634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http://www.trafikverksskolan.se/visionzero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Next event 2018-09-23--2018-09-28</a:t>
            </a:r>
            <a:endParaRPr lang="en-US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141" y="1494065"/>
            <a:ext cx="3801376" cy="2367642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68004"/>
            <a:ext cx="2612571" cy="324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dienVZA20170328" id="{51E0E313-E546-4153-9D79-6736EBFB21B2}" vid="{D9016D3B-DBEA-4E7C-8DB6-D6E6DABA6EFD}"/>
    </a:ext>
  </a:extLst>
</a:theme>
</file>

<file path=ppt/theme/theme2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dienVZA20170328" id="{51E0E313-E546-4153-9D79-6736EBFB21B2}" vid="{448D676B-A9C1-406D-B788-D302B8D64EA0}"/>
    </a:ext>
  </a:extLst>
</a:theme>
</file>

<file path=ppt/theme/theme3.xml><?xml version="1.0" encoding="utf-8"?>
<a:theme xmlns:a="http://schemas.openxmlformats.org/drawingml/2006/main" name="Presentation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engelsk.pptx" id="{58FECDC4-43EE-452E-90B4-2A507FD98160}" vid="{258ED75D-7A17-45FC-9CC0-1B84C497D66F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7C45D2-E762-41BA-95A3-AA2E355D0F6D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10FF38-D7AE-490F-BD6B-DBBC36B841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FA283AF-CA02-45A8-902A-03F1BEB76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IndienVZA20170328</Template>
  <TotalTime>622</TotalTime>
  <Words>82</Words>
  <Application>Microsoft Office PowerPoint</Application>
  <PresentationFormat>Bildspel på skärmen (16:9)</PresentationFormat>
  <Paragraphs>25</Paragraphs>
  <Slides>14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Arial</vt:lpstr>
      <vt:lpstr>Calibri</vt:lpstr>
      <vt:lpstr>Anpassad formgivning</vt:lpstr>
      <vt:lpstr>1_Anpassad formgivning</vt:lpstr>
      <vt:lpstr>Presentation_2</vt:lpstr>
      <vt:lpstr>Use of data for intervention design: Sweden experience  Matts-Åke Belin PhD Adj. Professor Royal Institute of Technology (KTH) Swedish Transport Administration Vision Zero Academy matts-ake.belin@trafikverket.se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Policy </vt:lpstr>
      <vt:lpstr>http://www.trafikverksskolan.se/visionzero  Next event 2018-09-23--2018-09-28</vt:lpstr>
      <vt:lpstr>Traditional vs Vision Zero</vt:lpstr>
      <vt:lpstr>PowerPoint-presentation</vt:lpstr>
      <vt:lpstr>Traditional vs Vision Zero</vt:lpstr>
      <vt:lpstr>Share of the Swedish car fleet with highest safety standard according to Euro NCAP </vt:lpstr>
      <vt:lpstr>Share of traffic on roads with speed limit over 80 km/h with middle barrier</vt:lpstr>
    </vt:vector>
  </TitlesOfParts>
  <Company>Trafikverket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Belin Matts-Åke, PLkvt</dc:creator>
  <cp:lastModifiedBy>Belin Matts-Åke, PLkvt</cp:lastModifiedBy>
  <cp:revision>45</cp:revision>
  <cp:lastPrinted>2014-04-29T09:11:13Z</cp:lastPrinted>
  <dcterms:created xsi:type="dcterms:W3CDTF">2017-03-29T07:42:57Z</dcterms:created>
  <dcterms:modified xsi:type="dcterms:W3CDTF">2018-02-20T07:47:03Z</dcterms:modified>
</cp:coreProperties>
</file>