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7" r:id="rId1"/>
    <p:sldMasterId id="2147484364" r:id="rId2"/>
    <p:sldMasterId id="2147484381" r:id="rId3"/>
    <p:sldMasterId id="2147484398" r:id="rId4"/>
  </p:sldMasterIdLst>
  <p:notesMasterIdLst>
    <p:notesMasterId r:id="rId35"/>
  </p:notesMasterIdLst>
  <p:handoutMasterIdLst>
    <p:handoutMasterId r:id="rId36"/>
  </p:handoutMasterIdLst>
  <p:sldIdLst>
    <p:sldId id="447" r:id="rId5"/>
    <p:sldId id="430" r:id="rId6"/>
    <p:sldId id="467" r:id="rId7"/>
    <p:sldId id="449" r:id="rId8"/>
    <p:sldId id="510" r:id="rId9"/>
    <p:sldId id="498" r:id="rId10"/>
    <p:sldId id="499" r:id="rId11"/>
    <p:sldId id="500" r:id="rId12"/>
    <p:sldId id="501" r:id="rId13"/>
    <p:sldId id="502" r:id="rId14"/>
    <p:sldId id="503" r:id="rId15"/>
    <p:sldId id="504" r:id="rId16"/>
    <p:sldId id="497" r:id="rId17"/>
    <p:sldId id="505" r:id="rId18"/>
    <p:sldId id="506" r:id="rId19"/>
    <p:sldId id="507" r:id="rId20"/>
    <p:sldId id="508" r:id="rId21"/>
    <p:sldId id="509" r:id="rId22"/>
    <p:sldId id="522" r:id="rId23"/>
    <p:sldId id="523" r:id="rId24"/>
    <p:sldId id="466" r:id="rId25"/>
    <p:sldId id="513" r:id="rId26"/>
    <p:sldId id="514" r:id="rId27"/>
    <p:sldId id="515" r:id="rId28"/>
    <p:sldId id="516" r:id="rId29"/>
    <p:sldId id="517" r:id="rId30"/>
    <p:sldId id="518" r:id="rId31"/>
    <p:sldId id="519" r:id="rId32"/>
    <p:sldId id="520" r:id="rId33"/>
    <p:sldId id="521" r:id="rId34"/>
  </p:sldIdLst>
  <p:sldSz cx="9144000" cy="6858000" type="screen4x3"/>
  <p:notesSz cx="6669088" cy="9928225"/>
  <p:defaultTextStyle>
    <a:defPPr>
      <a:defRPr lang="fr-FR"/>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0099"/>
    <a:srgbClr val="27993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p:cViewPr varScale="1">
        <p:scale>
          <a:sx n="44" d="100"/>
          <a:sy n="44" d="100"/>
        </p:scale>
        <p:origin x="-6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image" Target="../media/image29.jpeg"/></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openxmlformats.org/officeDocument/2006/relationships/image" Target="../media/image29.jpeg"/><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openxmlformats.org/officeDocument/2006/relationships/image" Target="../media/image29.jpeg"/><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openxmlformats.org/officeDocument/2006/relationships/image" Target="../media/image30.jpeg"/><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openxmlformats.org/officeDocument/2006/relationships/image" Target="../media/image29.jpeg"/><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openxmlformats.org/officeDocument/2006/relationships/image" Target="../media/image29.jpeg"/><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Wide Latin"/>
                <a:ea typeface="Wide Latin"/>
                <a:cs typeface="Wide Latin"/>
              </a:defRPr>
            </a:pPr>
            <a:r>
              <a:rPr lang="fr-FR" sz="1400" b="0" i="0" u="none" strike="noStrike" baseline="0" dirty="0">
                <a:solidFill>
                  <a:srgbClr val="000000"/>
                </a:solidFill>
                <a:latin typeface="Wide Latin"/>
              </a:rPr>
              <a:t>REPUBLIQUE DU BENIN</a:t>
            </a:r>
          </a:p>
          <a:p>
            <a:pPr>
              <a:defRPr sz="1400" b="0" i="0" u="none" strike="noStrike" baseline="0">
                <a:solidFill>
                  <a:srgbClr val="000000"/>
                </a:solidFill>
                <a:latin typeface="Wide Latin"/>
                <a:ea typeface="Wide Latin"/>
                <a:cs typeface="Wide Latin"/>
              </a:defRPr>
            </a:pPr>
            <a:r>
              <a:rPr lang="fr-FR" sz="1200" b="1" i="0" u="none" strike="noStrike" baseline="0" dirty="0">
                <a:solidFill>
                  <a:srgbClr val="000000"/>
                </a:solidFill>
                <a:latin typeface="Arial"/>
                <a:cs typeface="Arial"/>
              </a:rPr>
              <a:t>EVOLUTION DES ACCIDENTS DE LA VOIE PUBLIQUE PAR MOIS</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0" i="0" u="none" strike="noStrike" baseline="0" dirty="0">
                <a:solidFill>
                  <a:srgbClr val="000000"/>
                </a:solidFill>
                <a:latin typeface="Wide Latin"/>
              </a:rPr>
              <a:t>ANNEE  </a:t>
            </a:r>
            <a:r>
              <a:rPr lang="fr-FR" sz="1200" b="0" i="0" u="none" strike="noStrike" baseline="0" dirty="0" smtClean="0">
                <a:solidFill>
                  <a:srgbClr val="000000"/>
                </a:solidFill>
                <a:latin typeface="Wide Latin"/>
              </a:rPr>
              <a:t>2016</a:t>
            </a:r>
            <a:endParaRPr lang="fr-FR" sz="1200" b="0" i="0" u="none" strike="noStrike" baseline="0" dirty="0">
              <a:solidFill>
                <a:srgbClr val="000000"/>
              </a:solidFill>
              <a:latin typeface="Wide Latin"/>
            </a:endParaRPr>
          </a:p>
        </c:rich>
      </c:tx>
      <c:overlay val="0"/>
      <c:spPr>
        <a:noFill/>
        <a:ln w="12700">
          <a:solidFill>
            <a:srgbClr val="000000"/>
          </a:solidFill>
          <a:prstDash val="solid"/>
        </a:ln>
      </c:spPr>
    </c:title>
    <c:autoTitleDeleted val="0"/>
    <c:plotArea>
      <c:layout>
        <c:manualLayout>
          <c:layoutTarget val="inner"/>
          <c:xMode val="edge"/>
          <c:yMode val="edge"/>
          <c:x val="0.15569487983281091"/>
          <c:y val="0.17576791808873721"/>
          <c:w val="0.76802507836990874"/>
          <c:h val="0.62457337883959063"/>
        </c:manualLayout>
      </c:layout>
      <c:barChart>
        <c:barDir val="col"/>
        <c:grouping val="clustered"/>
        <c:varyColors val="0"/>
        <c:ser>
          <c:idx val="1"/>
          <c:order val="1"/>
          <c:tx>
            <c:strRef>
              <c:f>Donnees!$D$13</c:f>
              <c:strCache>
                <c:ptCount val="1"/>
                <c:pt idx="0">
                  <c:v>tués</c:v>
                </c:pt>
              </c:strCache>
            </c:strRef>
          </c:tx>
          <c:spPr>
            <a:solidFill>
              <a:srgbClr val="FF0000"/>
            </a:solidFill>
            <a:ln w="12700">
              <a:solidFill>
                <a:srgbClr val="000000"/>
              </a:solidFill>
              <a:prstDash val="solid"/>
            </a:ln>
          </c:spPr>
          <c:invertIfNegative val="0"/>
          <c:cat>
            <c:strRef>
              <c:f>Donnees!$A$14:$A$25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Donnees!$D$14:$D$25</c:f>
              <c:numCache>
                <c:formatCode>Standard</c:formatCode>
                <c:ptCount val="12"/>
                <c:pt idx="0">
                  <c:v>62</c:v>
                </c:pt>
                <c:pt idx="1">
                  <c:v>64</c:v>
                </c:pt>
                <c:pt idx="2">
                  <c:v>83</c:v>
                </c:pt>
                <c:pt idx="3">
                  <c:v>45</c:v>
                </c:pt>
                <c:pt idx="4">
                  <c:v>31</c:v>
                </c:pt>
                <c:pt idx="5">
                  <c:v>35</c:v>
                </c:pt>
                <c:pt idx="6">
                  <c:v>49</c:v>
                </c:pt>
                <c:pt idx="7">
                  <c:v>43</c:v>
                </c:pt>
                <c:pt idx="8">
                  <c:v>55</c:v>
                </c:pt>
                <c:pt idx="9">
                  <c:v>39</c:v>
                </c:pt>
                <c:pt idx="10">
                  <c:v>44</c:v>
                </c:pt>
                <c:pt idx="11">
                  <c:v>66</c:v>
                </c:pt>
              </c:numCache>
            </c:numRef>
          </c:val>
        </c:ser>
        <c:ser>
          <c:idx val="2"/>
          <c:order val="2"/>
          <c:tx>
            <c:strRef>
              <c:f>Donnees!$E$13</c:f>
              <c:strCache>
                <c:ptCount val="1"/>
                <c:pt idx="0">
                  <c:v>Blessés graves</c:v>
                </c:pt>
              </c:strCache>
            </c:strRef>
          </c:tx>
          <c:spPr>
            <a:solidFill>
              <a:srgbClr val="FFFF00"/>
            </a:solidFill>
            <a:ln w="12700">
              <a:solidFill>
                <a:srgbClr val="000000"/>
              </a:solidFill>
              <a:prstDash val="solid"/>
            </a:ln>
          </c:spPr>
          <c:invertIfNegative val="0"/>
          <c:cat>
            <c:strRef>
              <c:f>Donnees!$A$14:$A$25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Donnees!$E$14:$E$25</c:f>
              <c:numCache>
                <c:formatCode>Standard</c:formatCode>
                <c:ptCount val="12"/>
                <c:pt idx="0">
                  <c:v>171</c:v>
                </c:pt>
                <c:pt idx="1">
                  <c:v>171</c:v>
                </c:pt>
                <c:pt idx="2">
                  <c:v>169</c:v>
                </c:pt>
                <c:pt idx="3">
                  <c:v>196</c:v>
                </c:pt>
                <c:pt idx="4">
                  <c:v>185</c:v>
                </c:pt>
                <c:pt idx="5">
                  <c:v>153</c:v>
                </c:pt>
                <c:pt idx="6">
                  <c:v>155</c:v>
                </c:pt>
                <c:pt idx="7">
                  <c:v>135</c:v>
                </c:pt>
                <c:pt idx="8">
                  <c:v>152</c:v>
                </c:pt>
                <c:pt idx="9">
                  <c:v>151</c:v>
                </c:pt>
                <c:pt idx="10">
                  <c:v>170</c:v>
                </c:pt>
                <c:pt idx="11">
                  <c:v>186</c:v>
                </c:pt>
              </c:numCache>
            </c:numRef>
          </c:val>
        </c:ser>
        <c:ser>
          <c:idx val="3"/>
          <c:order val="3"/>
          <c:tx>
            <c:strRef>
              <c:f>Donnees!$F$13</c:f>
              <c:strCache>
                <c:ptCount val="1"/>
                <c:pt idx="0">
                  <c:v>Blessés légers</c:v>
                </c:pt>
              </c:strCache>
            </c:strRef>
          </c:tx>
          <c:spPr>
            <a:solidFill>
              <a:srgbClr val="008000"/>
            </a:solidFill>
            <a:ln w="12700">
              <a:solidFill>
                <a:srgbClr val="000000"/>
              </a:solidFill>
              <a:prstDash val="solid"/>
            </a:ln>
          </c:spPr>
          <c:invertIfNegative val="0"/>
          <c:cat>
            <c:strRef>
              <c:f>Donnees!$A$14:$A$25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Donnees!$F$14:$F$25</c:f>
              <c:numCache>
                <c:formatCode>Standard</c:formatCode>
                <c:ptCount val="12"/>
                <c:pt idx="0">
                  <c:v>280</c:v>
                </c:pt>
                <c:pt idx="1">
                  <c:v>278</c:v>
                </c:pt>
                <c:pt idx="2">
                  <c:v>255</c:v>
                </c:pt>
                <c:pt idx="3">
                  <c:v>207</c:v>
                </c:pt>
                <c:pt idx="4">
                  <c:v>211</c:v>
                </c:pt>
                <c:pt idx="5">
                  <c:v>247</c:v>
                </c:pt>
                <c:pt idx="6">
                  <c:v>197</c:v>
                </c:pt>
                <c:pt idx="7">
                  <c:v>198</c:v>
                </c:pt>
                <c:pt idx="8">
                  <c:v>197</c:v>
                </c:pt>
                <c:pt idx="9">
                  <c:v>165</c:v>
                </c:pt>
                <c:pt idx="10">
                  <c:v>133</c:v>
                </c:pt>
                <c:pt idx="11">
                  <c:v>439</c:v>
                </c:pt>
              </c:numCache>
            </c:numRef>
          </c:val>
        </c:ser>
        <c:dLbls>
          <c:showLegendKey val="0"/>
          <c:showVal val="0"/>
          <c:showCatName val="0"/>
          <c:showSerName val="0"/>
          <c:showPercent val="0"/>
          <c:showBubbleSize val="0"/>
        </c:dLbls>
        <c:gapWidth val="150"/>
        <c:axId val="42703488"/>
        <c:axId val="42709760"/>
      </c:barChart>
      <c:lineChart>
        <c:grouping val="standard"/>
        <c:varyColors val="0"/>
        <c:ser>
          <c:idx val="0"/>
          <c:order val="0"/>
          <c:tx>
            <c:strRef>
              <c:f>Donnees!$B$13</c:f>
              <c:strCache>
                <c:ptCount val="1"/>
                <c:pt idx="0">
                  <c:v>Accidents</c:v>
                </c:pt>
              </c:strCache>
            </c:strRef>
          </c:tx>
          <c:spPr>
            <a:ln w="38100">
              <a:solidFill>
                <a:srgbClr val="000080"/>
              </a:solidFill>
              <a:prstDash val="solid"/>
            </a:ln>
          </c:spPr>
          <c:marker>
            <c:symbol val="circle"/>
            <c:size val="4"/>
            <c:spPr>
              <a:solidFill>
                <a:srgbClr val="000080"/>
              </a:solidFill>
              <a:ln>
                <a:solidFill>
                  <a:srgbClr val="000080"/>
                </a:solidFill>
                <a:prstDash val="solid"/>
              </a:ln>
            </c:spPr>
          </c:marker>
          <c:cat>
            <c:strRef>
              <c:f>Donnees!$A$14:$A$25</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Donnees!$B$14:$B$25</c:f>
              <c:numCache>
                <c:formatCode>Standard</c:formatCode>
                <c:ptCount val="12"/>
                <c:pt idx="0">
                  <c:v>520</c:v>
                </c:pt>
                <c:pt idx="1">
                  <c:v>597</c:v>
                </c:pt>
                <c:pt idx="2">
                  <c:v>567</c:v>
                </c:pt>
                <c:pt idx="3">
                  <c:v>523</c:v>
                </c:pt>
                <c:pt idx="4">
                  <c:v>512</c:v>
                </c:pt>
                <c:pt idx="5">
                  <c:v>450</c:v>
                </c:pt>
                <c:pt idx="6">
                  <c:v>452</c:v>
                </c:pt>
                <c:pt idx="7">
                  <c:v>451</c:v>
                </c:pt>
                <c:pt idx="8">
                  <c:v>450</c:v>
                </c:pt>
                <c:pt idx="9">
                  <c:v>411</c:v>
                </c:pt>
                <c:pt idx="10">
                  <c:v>412</c:v>
                </c:pt>
                <c:pt idx="11">
                  <c:v>540</c:v>
                </c:pt>
              </c:numCache>
            </c:numRef>
          </c:val>
          <c:smooth val="0"/>
        </c:ser>
        <c:dLbls>
          <c:showLegendKey val="0"/>
          <c:showVal val="0"/>
          <c:showCatName val="0"/>
          <c:showSerName val="0"/>
          <c:showPercent val="0"/>
          <c:showBubbleSize val="0"/>
        </c:dLbls>
        <c:marker val="1"/>
        <c:smooth val="0"/>
        <c:axId val="42711680"/>
        <c:axId val="42713472"/>
      </c:lineChart>
      <c:catAx>
        <c:axId val="42703488"/>
        <c:scaling>
          <c:orientation val="minMax"/>
        </c:scaling>
        <c:delete val="0"/>
        <c:axPos val="b"/>
        <c:numFmt formatCode="Standard" sourceLinked="1"/>
        <c:majorTickMark val="out"/>
        <c:minorTickMark val="none"/>
        <c:tickLblPos val="nextTo"/>
        <c:spPr>
          <a:ln w="12700">
            <a:solidFill>
              <a:srgbClr val="000000"/>
            </a:solidFill>
            <a:prstDash val="solid"/>
          </a:ln>
        </c:spPr>
        <c:txPr>
          <a:bodyPr rot="0" vert="horz"/>
          <a:lstStyle/>
          <a:p>
            <a:pPr>
              <a:defRPr sz="1000" b="1" i="0" u="none" strike="noStrike" baseline="0">
                <a:solidFill>
                  <a:srgbClr val="000000"/>
                </a:solidFill>
                <a:latin typeface="Arial Narrow"/>
                <a:ea typeface="Arial Narrow"/>
                <a:cs typeface="Arial Narrow"/>
              </a:defRPr>
            </a:pPr>
            <a:endParaRPr lang="fr-FR"/>
          </a:p>
        </c:txPr>
        <c:crossAx val="42709760"/>
        <c:crosses val="autoZero"/>
        <c:auto val="1"/>
        <c:lblAlgn val="ctr"/>
        <c:lblOffset val="100"/>
        <c:tickLblSkip val="1"/>
        <c:tickMarkSkip val="1"/>
        <c:noMultiLvlLbl val="0"/>
      </c:catAx>
      <c:valAx>
        <c:axId val="42709760"/>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fr-FR"/>
                  <a:t>Nbre de victimes (tués, blessés)</a:t>
                </a:r>
              </a:p>
            </c:rich>
          </c:tx>
          <c:layout>
            <c:manualLayout>
              <c:xMode val="edge"/>
              <c:yMode val="edge"/>
              <c:x val="9.0909090909091064E-2"/>
              <c:y val="0.40273037542662116"/>
            </c:manualLayout>
          </c:layout>
          <c:overlay val="0"/>
          <c:spPr>
            <a:noFill/>
            <a:ln w="25400">
              <a:noFill/>
            </a:ln>
          </c:spPr>
        </c:title>
        <c:numFmt formatCode="Standard" sourceLinked="1"/>
        <c:majorTickMark val="out"/>
        <c:minorTickMark val="none"/>
        <c:tickLblPos val="nextTo"/>
        <c:spPr>
          <a:ln w="254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fr-FR"/>
          </a:p>
        </c:txPr>
        <c:crossAx val="42703488"/>
        <c:crosses val="autoZero"/>
        <c:crossBetween val="between"/>
      </c:valAx>
      <c:catAx>
        <c:axId val="42711680"/>
        <c:scaling>
          <c:orientation val="minMax"/>
        </c:scaling>
        <c:delete val="1"/>
        <c:axPos val="b"/>
        <c:numFmt formatCode="Standard" sourceLinked="1"/>
        <c:majorTickMark val="out"/>
        <c:minorTickMark val="none"/>
        <c:tickLblPos val="none"/>
        <c:crossAx val="42713472"/>
        <c:crosses val="autoZero"/>
        <c:auto val="1"/>
        <c:lblAlgn val="ctr"/>
        <c:lblOffset val="100"/>
        <c:noMultiLvlLbl val="0"/>
      </c:catAx>
      <c:valAx>
        <c:axId val="42713472"/>
        <c:scaling>
          <c:orientation val="minMax"/>
        </c:scaling>
        <c:delete val="0"/>
        <c:axPos val="r"/>
        <c:title>
          <c:tx>
            <c:rich>
              <a:bodyPr/>
              <a:lstStyle/>
              <a:p>
                <a:pPr>
                  <a:defRPr sz="1000" b="1" i="0" u="none" strike="noStrike" baseline="0">
                    <a:solidFill>
                      <a:srgbClr val="000000"/>
                    </a:solidFill>
                    <a:latin typeface="Arial"/>
                    <a:ea typeface="Arial"/>
                    <a:cs typeface="Arial"/>
                  </a:defRPr>
                </a:pPr>
                <a:r>
                  <a:rPr lang="fr-FR"/>
                  <a:t>Nbre d'accidents</a:t>
                </a:r>
              </a:p>
            </c:rich>
          </c:tx>
          <c:layout>
            <c:manualLayout>
              <c:xMode val="edge"/>
              <c:yMode val="edge"/>
              <c:x val="0.96555270306747754"/>
              <c:y val="0.3834445100212574"/>
            </c:manualLayout>
          </c:layout>
          <c:overlay val="0"/>
          <c:spPr>
            <a:noFill/>
            <a:ln w="25400">
              <a:noFill/>
            </a:ln>
          </c:spPr>
        </c:title>
        <c:numFmt formatCode="Standard" sourceLinked="1"/>
        <c:majorTickMark val="cross"/>
        <c:minorTickMark val="none"/>
        <c:tickLblPos val="nextTo"/>
        <c:spPr>
          <a:ln w="254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fr-FR"/>
          </a:p>
        </c:txPr>
        <c:crossAx val="42711680"/>
        <c:crosses val="max"/>
        <c:crossBetween val="between"/>
      </c:valAx>
      <c:dTable>
        <c:showHorzBorder val="1"/>
        <c:showVertBorder val="1"/>
        <c:showOutline val="1"/>
        <c:showKeys val="1"/>
        <c:spPr>
          <a:ln w="3175">
            <a:solidFill>
              <a:srgbClr val="000000"/>
            </a:solidFill>
            <a:prstDash val="solid"/>
          </a:ln>
        </c:spPr>
        <c:txPr>
          <a:bodyPr/>
          <a:lstStyle/>
          <a:p>
            <a:pPr rtl="0">
              <a:defRPr sz="1000" b="1" i="0" u="none" strike="noStrike" baseline="0">
                <a:solidFill>
                  <a:srgbClr val="000000"/>
                </a:solidFill>
                <a:latin typeface="Arial"/>
                <a:ea typeface="Arial"/>
                <a:cs typeface="Arial"/>
              </a:defRPr>
            </a:pPr>
            <a:endParaRPr lang="fr-FR"/>
          </a:p>
        </c:txPr>
      </c:dTable>
      <c:spPr>
        <a:blipFill dpi="0" rotWithShape="0">
          <a:blip xmlns:r="http://schemas.openxmlformats.org/officeDocument/2006/relationships" r:embed="rId1"/>
          <a:srcRect/>
          <a:tile tx="0" ty="0" sx="100000" sy="100000" flip="none" algn="tl"/>
        </a:blipFill>
        <a:ln w="12700">
          <a:solidFill>
            <a:srgbClr val="808080"/>
          </a:solidFill>
          <a:prstDash val="solid"/>
        </a:ln>
      </c:spPr>
    </c:plotArea>
    <c:plotVisOnly val="1"/>
    <c:dispBlanksAs val="gap"/>
    <c:showDLblsOverMax val="0"/>
  </c:chart>
  <c:spPr>
    <a:noFill/>
    <a:ln w="12700">
      <a:solidFill>
        <a:srgbClr val="000000"/>
      </a:solidFill>
      <a:prstDash val="solid"/>
    </a:ln>
    <a:effectLst>
      <a:outerShdw dist="35921" dir="2700000" algn="br">
        <a:srgbClr val="000000"/>
      </a:outerShdw>
    </a:effectLst>
  </c:spPr>
  <c:txPr>
    <a:bodyPr/>
    <a:lstStyle/>
    <a:p>
      <a:pPr>
        <a:defRPr sz="1000" b="0" i="0" u="none" strike="noStrike" baseline="0">
          <a:solidFill>
            <a:srgbClr val="000000"/>
          </a:solidFill>
          <a:latin typeface="Arial"/>
          <a:ea typeface="Arial"/>
          <a:cs typeface="Arial"/>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Wide Latin"/>
                <a:ea typeface="Wide Latin"/>
                <a:cs typeface="Wide Latin"/>
              </a:defRPr>
            </a:pPr>
            <a:r>
              <a:rPr lang="fr-FR" sz="1400" b="0" i="0" u="none" strike="noStrike" baseline="0">
                <a:solidFill>
                  <a:srgbClr val="000000"/>
                </a:solidFill>
                <a:latin typeface="Wide Latin"/>
              </a:rPr>
              <a:t>REPUBLIQUE DU </a:t>
            </a:r>
            <a:r>
              <a:rPr lang="fr-FR" sz="1400" b="0" i="0" u="none" strike="noStrike" baseline="0">
                <a:effectLst/>
              </a:rPr>
              <a:t>BENIN</a:t>
            </a:r>
            <a:endParaRPr lang="fr-FR" sz="1400" b="0" i="0" u="none" strike="noStrike" baseline="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1" i="0" u="none" strike="noStrike" baseline="0">
                <a:solidFill>
                  <a:srgbClr val="000000"/>
                </a:solidFill>
                <a:latin typeface="Arial"/>
                <a:cs typeface="Arial"/>
              </a:rPr>
              <a:t>EVOLUTION DES ACCIDENTS DE LA VOIE PUBLIQUE PAR JOUR DE SEMAINE</a:t>
            </a:r>
            <a:endParaRPr lang="fr-FR" sz="1400" b="0" i="0" u="none" strike="noStrike" baseline="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0" i="0" u="none" strike="noStrike" baseline="0">
                <a:solidFill>
                  <a:srgbClr val="000000"/>
                </a:solidFill>
                <a:latin typeface="Wide Latin"/>
              </a:rPr>
              <a:t>ANNEE  2016</a:t>
            </a:r>
          </a:p>
        </c:rich>
      </c:tx>
      <c:overlay val="0"/>
      <c:spPr>
        <a:noFill/>
        <a:ln w="12700">
          <a:solidFill>
            <a:srgbClr val="000000"/>
          </a:solidFill>
          <a:prstDash val="solid"/>
        </a:ln>
      </c:spPr>
    </c:title>
    <c:autoTitleDeleted val="0"/>
    <c:plotArea>
      <c:layout>
        <c:manualLayout>
          <c:layoutTarget val="inner"/>
          <c:xMode val="edge"/>
          <c:yMode val="edge"/>
          <c:x val="0.14613778705636798"/>
          <c:y val="0.18088737201365188"/>
          <c:w val="0.77766179540710001"/>
          <c:h val="0.62627986348123033"/>
        </c:manualLayout>
      </c:layout>
      <c:barChart>
        <c:barDir val="col"/>
        <c:grouping val="clustered"/>
        <c:varyColors val="0"/>
        <c:ser>
          <c:idx val="1"/>
          <c:order val="1"/>
          <c:tx>
            <c:strRef>
              <c:f>Donnees!$D$30</c:f>
              <c:strCache>
                <c:ptCount val="1"/>
                <c:pt idx="0">
                  <c:v>tués</c:v>
                </c:pt>
              </c:strCache>
            </c:strRef>
          </c:tx>
          <c:spPr>
            <a:solidFill>
              <a:srgbClr val="FF0000"/>
            </a:solidFill>
            <a:ln w="12700">
              <a:solidFill>
                <a:srgbClr val="000000"/>
              </a:solidFill>
              <a:prstDash val="solid"/>
            </a:ln>
          </c:spPr>
          <c:invertIfNegative val="0"/>
          <c:cat>
            <c:strRef>
              <c:f>Donnees!$A$31:$A$37</c:f>
              <c:strCache>
                <c:ptCount val="7"/>
                <c:pt idx="0">
                  <c:v>Lundi</c:v>
                </c:pt>
                <c:pt idx="1">
                  <c:v>Mardi</c:v>
                </c:pt>
                <c:pt idx="2">
                  <c:v>Mercredi</c:v>
                </c:pt>
                <c:pt idx="3">
                  <c:v>Jeudi</c:v>
                </c:pt>
                <c:pt idx="4">
                  <c:v>Vendredi</c:v>
                </c:pt>
                <c:pt idx="5">
                  <c:v>Samedi</c:v>
                </c:pt>
                <c:pt idx="6">
                  <c:v>Dimanche</c:v>
                </c:pt>
              </c:strCache>
            </c:strRef>
          </c:cat>
          <c:val>
            <c:numRef>
              <c:f>Donnees!$D$31:$D$37</c:f>
              <c:numCache>
                <c:formatCode>Standard</c:formatCode>
                <c:ptCount val="7"/>
                <c:pt idx="0">
                  <c:v>91</c:v>
                </c:pt>
                <c:pt idx="1">
                  <c:v>65</c:v>
                </c:pt>
                <c:pt idx="2">
                  <c:v>75</c:v>
                </c:pt>
                <c:pt idx="3">
                  <c:v>73</c:v>
                </c:pt>
                <c:pt idx="4">
                  <c:v>95</c:v>
                </c:pt>
                <c:pt idx="5">
                  <c:v>116</c:v>
                </c:pt>
                <c:pt idx="6">
                  <c:v>101</c:v>
                </c:pt>
              </c:numCache>
            </c:numRef>
          </c:val>
        </c:ser>
        <c:ser>
          <c:idx val="2"/>
          <c:order val="2"/>
          <c:tx>
            <c:strRef>
              <c:f>Donnees!$E$30</c:f>
              <c:strCache>
                <c:ptCount val="1"/>
                <c:pt idx="0">
                  <c:v>Blessés graves</c:v>
                </c:pt>
              </c:strCache>
            </c:strRef>
          </c:tx>
          <c:spPr>
            <a:solidFill>
              <a:srgbClr val="FFFF00"/>
            </a:solidFill>
            <a:ln w="12700">
              <a:solidFill>
                <a:srgbClr val="000000"/>
              </a:solidFill>
              <a:prstDash val="solid"/>
            </a:ln>
          </c:spPr>
          <c:invertIfNegative val="0"/>
          <c:cat>
            <c:strRef>
              <c:f>Donnees!$A$31:$A$37</c:f>
              <c:strCache>
                <c:ptCount val="7"/>
                <c:pt idx="0">
                  <c:v>Lundi</c:v>
                </c:pt>
                <c:pt idx="1">
                  <c:v>Mardi</c:v>
                </c:pt>
                <c:pt idx="2">
                  <c:v>Mercredi</c:v>
                </c:pt>
                <c:pt idx="3">
                  <c:v>Jeudi</c:v>
                </c:pt>
                <c:pt idx="4">
                  <c:v>Vendredi</c:v>
                </c:pt>
                <c:pt idx="5">
                  <c:v>Samedi</c:v>
                </c:pt>
                <c:pt idx="6">
                  <c:v>Dimanche</c:v>
                </c:pt>
              </c:strCache>
            </c:strRef>
          </c:cat>
          <c:val>
            <c:numRef>
              <c:f>Donnees!$E$31:$E$37</c:f>
              <c:numCache>
                <c:formatCode>Standard</c:formatCode>
                <c:ptCount val="7"/>
                <c:pt idx="0">
                  <c:v>303</c:v>
                </c:pt>
                <c:pt idx="1">
                  <c:v>255</c:v>
                </c:pt>
                <c:pt idx="2">
                  <c:v>226</c:v>
                </c:pt>
                <c:pt idx="3">
                  <c:v>242</c:v>
                </c:pt>
                <c:pt idx="4">
                  <c:v>300</c:v>
                </c:pt>
                <c:pt idx="5">
                  <c:v>360</c:v>
                </c:pt>
                <c:pt idx="6">
                  <c:v>308</c:v>
                </c:pt>
              </c:numCache>
            </c:numRef>
          </c:val>
        </c:ser>
        <c:ser>
          <c:idx val="3"/>
          <c:order val="3"/>
          <c:tx>
            <c:strRef>
              <c:f>Donnees!$F$30</c:f>
              <c:strCache>
                <c:ptCount val="1"/>
                <c:pt idx="0">
                  <c:v>Blessés légers</c:v>
                </c:pt>
              </c:strCache>
            </c:strRef>
          </c:tx>
          <c:spPr>
            <a:solidFill>
              <a:srgbClr val="008000"/>
            </a:solidFill>
            <a:ln w="12700">
              <a:solidFill>
                <a:srgbClr val="000000"/>
              </a:solidFill>
              <a:prstDash val="solid"/>
            </a:ln>
          </c:spPr>
          <c:invertIfNegative val="0"/>
          <c:cat>
            <c:strRef>
              <c:f>Donnees!$A$31:$A$37</c:f>
              <c:strCache>
                <c:ptCount val="7"/>
                <c:pt idx="0">
                  <c:v>Lundi</c:v>
                </c:pt>
                <c:pt idx="1">
                  <c:v>Mardi</c:v>
                </c:pt>
                <c:pt idx="2">
                  <c:v>Mercredi</c:v>
                </c:pt>
                <c:pt idx="3">
                  <c:v>Jeudi</c:v>
                </c:pt>
                <c:pt idx="4">
                  <c:v>Vendredi</c:v>
                </c:pt>
                <c:pt idx="5">
                  <c:v>Samedi</c:v>
                </c:pt>
                <c:pt idx="6">
                  <c:v>Dimanche</c:v>
                </c:pt>
              </c:strCache>
            </c:strRef>
          </c:cat>
          <c:val>
            <c:numRef>
              <c:f>Donnees!$F$31:$F$37</c:f>
              <c:numCache>
                <c:formatCode>Standard</c:formatCode>
                <c:ptCount val="7"/>
                <c:pt idx="0">
                  <c:v>398</c:v>
                </c:pt>
                <c:pt idx="1">
                  <c:v>322</c:v>
                </c:pt>
                <c:pt idx="2">
                  <c:v>330</c:v>
                </c:pt>
                <c:pt idx="3">
                  <c:v>340</c:v>
                </c:pt>
                <c:pt idx="4">
                  <c:v>617</c:v>
                </c:pt>
                <c:pt idx="5">
                  <c:v>466</c:v>
                </c:pt>
                <c:pt idx="6">
                  <c:v>334</c:v>
                </c:pt>
              </c:numCache>
            </c:numRef>
          </c:val>
        </c:ser>
        <c:dLbls>
          <c:showLegendKey val="0"/>
          <c:showVal val="0"/>
          <c:showCatName val="0"/>
          <c:showSerName val="0"/>
          <c:showPercent val="0"/>
          <c:showBubbleSize val="0"/>
        </c:dLbls>
        <c:gapWidth val="150"/>
        <c:axId val="47482752"/>
        <c:axId val="47505408"/>
      </c:barChart>
      <c:lineChart>
        <c:grouping val="standard"/>
        <c:varyColors val="0"/>
        <c:ser>
          <c:idx val="0"/>
          <c:order val="0"/>
          <c:tx>
            <c:strRef>
              <c:f>Donnees!$B$30</c:f>
              <c:strCache>
                <c:ptCount val="1"/>
                <c:pt idx="0">
                  <c:v>Accidents</c:v>
                </c:pt>
              </c:strCache>
            </c:strRef>
          </c:tx>
          <c:spPr>
            <a:ln w="38100">
              <a:solidFill>
                <a:srgbClr val="000080"/>
              </a:solidFill>
              <a:prstDash val="solid"/>
            </a:ln>
          </c:spPr>
          <c:marker>
            <c:symbol val="circle"/>
            <c:size val="4"/>
            <c:spPr>
              <a:solidFill>
                <a:srgbClr val="000080"/>
              </a:solidFill>
              <a:ln>
                <a:solidFill>
                  <a:srgbClr val="000080"/>
                </a:solidFill>
                <a:prstDash val="solid"/>
              </a:ln>
            </c:spPr>
          </c:marker>
          <c:cat>
            <c:strRef>
              <c:f>Donnees!$A$31:$A$37</c:f>
              <c:strCache>
                <c:ptCount val="7"/>
                <c:pt idx="0">
                  <c:v>Lundi</c:v>
                </c:pt>
                <c:pt idx="1">
                  <c:v>Mardi</c:v>
                </c:pt>
                <c:pt idx="2">
                  <c:v>Mercredi</c:v>
                </c:pt>
                <c:pt idx="3">
                  <c:v>Jeudi</c:v>
                </c:pt>
                <c:pt idx="4">
                  <c:v>Vendredi</c:v>
                </c:pt>
                <c:pt idx="5">
                  <c:v>Samedi</c:v>
                </c:pt>
                <c:pt idx="6">
                  <c:v>Dimanche</c:v>
                </c:pt>
              </c:strCache>
            </c:strRef>
          </c:cat>
          <c:val>
            <c:numRef>
              <c:f>Donnees!$B$31:$B$37</c:f>
              <c:numCache>
                <c:formatCode>Standard</c:formatCode>
                <c:ptCount val="7"/>
                <c:pt idx="0">
                  <c:v>825</c:v>
                </c:pt>
                <c:pt idx="1">
                  <c:v>809</c:v>
                </c:pt>
                <c:pt idx="2">
                  <c:v>813</c:v>
                </c:pt>
                <c:pt idx="3">
                  <c:v>817</c:v>
                </c:pt>
                <c:pt idx="4">
                  <c:v>976</c:v>
                </c:pt>
                <c:pt idx="5">
                  <c:v>950</c:v>
                </c:pt>
                <c:pt idx="6">
                  <c:v>695</c:v>
                </c:pt>
              </c:numCache>
            </c:numRef>
          </c:val>
          <c:smooth val="0"/>
        </c:ser>
        <c:dLbls>
          <c:showLegendKey val="0"/>
          <c:showVal val="0"/>
          <c:showCatName val="0"/>
          <c:showSerName val="0"/>
          <c:showPercent val="0"/>
          <c:showBubbleSize val="0"/>
        </c:dLbls>
        <c:marker val="1"/>
        <c:smooth val="0"/>
        <c:axId val="47507328"/>
        <c:axId val="47508864"/>
      </c:lineChart>
      <c:catAx>
        <c:axId val="47482752"/>
        <c:scaling>
          <c:orientation val="minMax"/>
        </c:scaling>
        <c:delete val="0"/>
        <c:axPos val="b"/>
        <c:numFmt formatCode="Standard" sourceLinked="1"/>
        <c:majorTickMark val="out"/>
        <c:minorTickMark val="none"/>
        <c:tickLblPos val="nextTo"/>
        <c:spPr>
          <a:ln w="12700">
            <a:solidFill>
              <a:srgbClr val="000000"/>
            </a:solidFill>
            <a:prstDash val="solid"/>
          </a:ln>
        </c:spPr>
        <c:txPr>
          <a:bodyPr rot="0" vert="horz"/>
          <a:lstStyle/>
          <a:p>
            <a:pPr>
              <a:defRPr sz="1000" b="1" i="0" u="none" strike="noStrike" baseline="0">
                <a:solidFill>
                  <a:srgbClr val="000000"/>
                </a:solidFill>
                <a:latin typeface="Arial Narrow"/>
                <a:ea typeface="Arial Narrow"/>
                <a:cs typeface="Arial Narrow"/>
              </a:defRPr>
            </a:pPr>
            <a:endParaRPr lang="fr-FR"/>
          </a:p>
        </c:txPr>
        <c:crossAx val="47505408"/>
        <c:crosses val="autoZero"/>
        <c:auto val="1"/>
        <c:lblAlgn val="ctr"/>
        <c:lblOffset val="100"/>
        <c:tickLblSkip val="1"/>
        <c:tickMarkSkip val="1"/>
        <c:noMultiLvlLbl val="0"/>
      </c:catAx>
      <c:valAx>
        <c:axId val="47505408"/>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fr-FR"/>
                  <a:t>Nbre de victimes (tués, blessés)</a:t>
                </a:r>
              </a:p>
            </c:rich>
          </c:tx>
          <c:layout>
            <c:manualLayout>
              <c:xMode val="edge"/>
              <c:yMode val="edge"/>
              <c:x val="9.3250860053872606E-2"/>
              <c:y val="0.27849129260302313"/>
            </c:manualLayout>
          </c:layout>
          <c:overlay val="0"/>
          <c:spPr>
            <a:noFill/>
            <a:ln w="25400">
              <a:noFill/>
            </a:ln>
          </c:spPr>
        </c:title>
        <c:numFmt formatCode="Standard" sourceLinked="1"/>
        <c:majorTickMark val="out"/>
        <c:minorTickMark val="none"/>
        <c:tickLblPos val="nextTo"/>
        <c:spPr>
          <a:ln w="254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fr-FR"/>
          </a:p>
        </c:txPr>
        <c:crossAx val="47482752"/>
        <c:crosses val="autoZero"/>
        <c:crossBetween val="between"/>
      </c:valAx>
      <c:catAx>
        <c:axId val="47507328"/>
        <c:scaling>
          <c:orientation val="minMax"/>
        </c:scaling>
        <c:delete val="1"/>
        <c:axPos val="b"/>
        <c:numFmt formatCode="Standard" sourceLinked="1"/>
        <c:majorTickMark val="out"/>
        <c:minorTickMark val="none"/>
        <c:tickLblPos val="none"/>
        <c:crossAx val="47508864"/>
        <c:crosses val="autoZero"/>
        <c:auto val="1"/>
        <c:lblAlgn val="ctr"/>
        <c:lblOffset val="100"/>
        <c:noMultiLvlLbl val="0"/>
      </c:catAx>
      <c:valAx>
        <c:axId val="47508864"/>
        <c:scaling>
          <c:orientation val="minMax"/>
        </c:scaling>
        <c:delete val="0"/>
        <c:axPos val="r"/>
        <c:title>
          <c:tx>
            <c:rich>
              <a:bodyPr/>
              <a:lstStyle/>
              <a:p>
                <a:pPr>
                  <a:defRPr sz="1000" b="1" i="0" u="none" strike="noStrike" baseline="0">
                    <a:solidFill>
                      <a:srgbClr val="000000"/>
                    </a:solidFill>
                    <a:latin typeface="Arial"/>
                    <a:ea typeface="Arial"/>
                    <a:cs typeface="Arial"/>
                  </a:defRPr>
                </a:pPr>
                <a:r>
                  <a:rPr lang="fr-FR"/>
                  <a:t>Nbre d'accidents</a:t>
                </a:r>
              </a:p>
            </c:rich>
          </c:tx>
          <c:layout>
            <c:manualLayout>
              <c:xMode val="edge"/>
              <c:yMode val="edge"/>
              <c:x val="0.96833634854723882"/>
              <c:y val="0.35575320420713824"/>
            </c:manualLayout>
          </c:layout>
          <c:overlay val="0"/>
          <c:spPr>
            <a:noFill/>
            <a:ln w="25400">
              <a:noFill/>
            </a:ln>
          </c:spPr>
        </c:title>
        <c:numFmt formatCode="Standard" sourceLinked="1"/>
        <c:majorTickMark val="cross"/>
        <c:minorTickMark val="none"/>
        <c:tickLblPos val="nextTo"/>
        <c:spPr>
          <a:ln w="254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fr-FR"/>
          </a:p>
        </c:txPr>
        <c:crossAx val="47507328"/>
        <c:crosses val="max"/>
        <c:crossBetween val="between"/>
      </c:valAx>
      <c:dTable>
        <c:showHorzBorder val="1"/>
        <c:showVertBorder val="1"/>
        <c:showOutline val="1"/>
        <c:showKeys val="1"/>
        <c:spPr>
          <a:ln w="3175">
            <a:solidFill>
              <a:srgbClr val="000000"/>
            </a:solidFill>
            <a:prstDash val="solid"/>
          </a:ln>
        </c:spPr>
        <c:txPr>
          <a:bodyPr/>
          <a:lstStyle/>
          <a:p>
            <a:pPr rtl="0">
              <a:defRPr sz="900" b="1" i="0" u="none" strike="noStrike" baseline="0">
                <a:solidFill>
                  <a:srgbClr val="000000"/>
                </a:solidFill>
                <a:latin typeface="Arial"/>
                <a:ea typeface="Arial"/>
                <a:cs typeface="Arial"/>
              </a:defRPr>
            </a:pPr>
            <a:endParaRPr lang="fr-FR"/>
          </a:p>
        </c:txPr>
      </c:dTable>
      <c:spPr>
        <a:blipFill dpi="0" rotWithShape="0">
          <a:blip xmlns:r="http://schemas.openxmlformats.org/officeDocument/2006/relationships" r:embed="rId2"/>
          <a:srcRect/>
          <a:tile tx="0" ty="0" sx="100000" sy="100000" flip="none" algn="tl"/>
        </a:blipFill>
        <a:ln w="12700">
          <a:solidFill>
            <a:srgbClr val="808080"/>
          </a:solidFill>
          <a:prstDash val="solid"/>
        </a:ln>
      </c:spPr>
    </c:plotArea>
    <c:plotVisOnly val="1"/>
    <c:dispBlanksAs val="gap"/>
    <c:showDLblsOverMax val="0"/>
  </c:chart>
  <c:spPr>
    <a:noFill/>
    <a:ln w="12700">
      <a:solidFill>
        <a:srgbClr val="000000"/>
      </a:solidFill>
      <a:prstDash val="solid"/>
    </a:ln>
    <a:effectLst>
      <a:outerShdw dist="35921" dir="2700000" algn="br">
        <a:srgbClr val="000000"/>
      </a:outerShdw>
    </a:effectLst>
  </c:spPr>
  <c:txPr>
    <a:bodyPr/>
    <a:lstStyle/>
    <a:p>
      <a:pPr>
        <a:defRPr sz="1000" b="0" i="0" u="none" strike="noStrike" baseline="0">
          <a:solidFill>
            <a:srgbClr val="000000"/>
          </a:solidFill>
          <a:latin typeface="Arial"/>
          <a:ea typeface="Arial"/>
          <a:cs typeface="Aria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Wide Latin"/>
                <a:ea typeface="Wide Latin"/>
                <a:cs typeface="Wide Latin"/>
              </a:defRPr>
            </a:pPr>
            <a:r>
              <a:rPr lang="fr-FR" sz="1400" b="0" i="0" u="none" strike="noStrike" baseline="0" dirty="0">
                <a:solidFill>
                  <a:srgbClr val="000000"/>
                </a:solidFill>
                <a:latin typeface="Wide Latin"/>
              </a:rPr>
              <a:t>REPUBLIQUE DU </a:t>
            </a:r>
            <a:r>
              <a:rPr lang="fr-FR" sz="1400" b="0" i="0" u="none" strike="noStrike" baseline="0" dirty="0">
                <a:effectLst/>
              </a:rPr>
              <a:t>BENIN</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1" i="0" u="none" strike="noStrike" baseline="0" dirty="0">
                <a:solidFill>
                  <a:srgbClr val="000000"/>
                </a:solidFill>
                <a:latin typeface="Arial"/>
                <a:cs typeface="Arial"/>
              </a:rPr>
              <a:t>ACCIDENTS DE LA VOIE PUBLIQUE ET VICTIMES PAR TYPE DE COLLISION</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0" i="0" u="none" strike="noStrike" baseline="0" dirty="0">
                <a:solidFill>
                  <a:srgbClr val="000000"/>
                </a:solidFill>
                <a:latin typeface="Wide Latin"/>
              </a:rPr>
              <a:t>ANNEE  </a:t>
            </a:r>
            <a:r>
              <a:rPr lang="fr-FR" sz="1200" b="0" i="0" u="none" strike="noStrike" baseline="0" dirty="0" smtClean="0">
                <a:solidFill>
                  <a:srgbClr val="000000"/>
                </a:solidFill>
                <a:latin typeface="Wide Latin"/>
              </a:rPr>
              <a:t>2016</a:t>
            </a:r>
            <a:endParaRPr lang="fr-FR" sz="1200" b="0" i="0" u="none" strike="noStrike" baseline="0" dirty="0">
              <a:solidFill>
                <a:srgbClr val="000000"/>
              </a:solidFill>
              <a:latin typeface="Wide Latin"/>
            </a:endParaRPr>
          </a:p>
        </c:rich>
      </c:tx>
      <c:layout>
        <c:manualLayout>
          <c:xMode val="edge"/>
          <c:yMode val="edge"/>
          <c:x val="0.16394047692018895"/>
          <c:y val="1.3559322033898305E-2"/>
        </c:manualLayout>
      </c:layout>
      <c:overlay val="0"/>
      <c:spPr>
        <a:noFill/>
        <a:ln w="12700">
          <a:solidFill>
            <a:srgbClr val="000000"/>
          </a:solidFill>
          <a:prstDash val="solid"/>
        </a:ln>
      </c:spPr>
    </c:title>
    <c:autoTitleDeleted val="0"/>
    <c:view3D>
      <c:rotX val="15"/>
      <c:hPercent val="177"/>
      <c:rotY val="20"/>
      <c:depthPercent val="100"/>
      <c:rAngAx val="1"/>
    </c:view3D>
    <c:floor>
      <c:thickness val="0"/>
      <c:spPr>
        <a:solidFill>
          <a:srgbClr val="C0C0C0"/>
        </a:solidFill>
        <a:ln w="3175">
          <a:solidFill>
            <a:srgbClr val="000000"/>
          </a:solidFill>
          <a:prstDash val="solid"/>
        </a:ln>
      </c:spPr>
    </c:floor>
    <c:sideWall>
      <c:thickness val="0"/>
      <c:spPr>
        <a:blipFill dpi="0" rotWithShape="0">
          <a:blip xmlns:r="http://schemas.openxmlformats.org/officeDocument/2006/relationships" r:embed="rId2"/>
          <a:srcRect/>
          <a:tile tx="0" ty="0" sx="100000" sy="100000" flip="none" algn="tl"/>
        </a:blipFill>
        <a:ln w="12700">
          <a:solidFill>
            <a:srgbClr val="808080"/>
          </a:solidFill>
          <a:prstDash val="solid"/>
        </a:ln>
      </c:spPr>
    </c:sideWall>
    <c:backWall>
      <c:thickness val="0"/>
      <c:spPr>
        <a:blipFill dpi="0" rotWithShape="0">
          <a:blip xmlns:r="http://schemas.openxmlformats.org/officeDocument/2006/relationships" r:embed="rId2"/>
          <a:srcRect/>
          <a:tile tx="0" ty="0" sx="100000" sy="100000" flip="none" algn="tl"/>
        </a:blipFill>
        <a:ln w="12700">
          <a:solidFill>
            <a:srgbClr val="808080"/>
          </a:solidFill>
          <a:prstDash val="solid"/>
        </a:ln>
      </c:spPr>
    </c:backWall>
    <c:plotArea>
      <c:layout>
        <c:manualLayout>
          <c:layoutTarget val="inner"/>
          <c:xMode val="edge"/>
          <c:yMode val="edge"/>
          <c:x val="8.0902777777777782E-2"/>
          <c:y val="0.1683673469387755"/>
          <c:w val="0.87430555555555556"/>
          <c:h val="0.74489795918367596"/>
        </c:manualLayout>
      </c:layout>
      <c:bar3DChart>
        <c:barDir val="bar"/>
        <c:grouping val="stacked"/>
        <c:varyColors val="0"/>
        <c:ser>
          <c:idx val="0"/>
          <c:order val="0"/>
          <c:tx>
            <c:strRef>
              <c:f>Donnees!$B$71</c:f>
              <c:strCache>
                <c:ptCount val="1"/>
                <c:pt idx="0">
                  <c:v>Accidents</c:v>
                </c:pt>
              </c:strCache>
            </c:strRef>
          </c:tx>
          <c:spPr>
            <a:solidFill>
              <a:srgbClr val="000080"/>
            </a:solidFill>
            <a:ln w="12700">
              <a:solidFill>
                <a:srgbClr val="000000"/>
              </a:solidFill>
              <a:prstDash val="solid"/>
            </a:ln>
          </c:spPr>
          <c:invertIfNegative val="0"/>
          <c:dLbls>
            <c:spPr>
              <a:noFill/>
              <a:ln w="25400">
                <a:noFill/>
              </a:ln>
            </c:spPr>
            <c:txPr>
              <a:bodyPr/>
              <a:lstStyle/>
              <a:p>
                <a:pPr>
                  <a:defRPr sz="800" b="1"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Donnees!$A$72:$A$83</c:f>
              <c:strCache>
                <c:ptCount val="12"/>
                <c:pt idx="0">
                  <c:v>Autre</c:v>
                </c:pt>
                <c:pt idx="1">
                  <c:v>PL seul</c:v>
                </c:pt>
                <c:pt idx="2">
                  <c:v>VL seul</c:v>
                </c:pt>
                <c:pt idx="3">
                  <c:v>2R seul</c:v>
                </c:pt>
                <c:pt idx="4">
                  <c:v>VB seul</c:v>
                </c:pt>
                <c:pt idx="5">
                  <c:v>PL/PL</c:v>
                </c:pt>
                <c:pt idx="6">
                  <c:v>PL/VL</c:v>
                </c:pt>
                <c:pt idx="7">
                  <c:v>PL/2R</c:v>
                </c:pt>
                <c:pt idx="8">
                  <c:v>PL/VB</c:v>
                </c:pt>
                <c:pt idx="9">
                  <c:v>PL/Piéton</c:v>
                </c:pt>
                <c:pt idx="10">
                  <c:v>VL/VL</c:v>
                </c:pt>
                <c:pt idx="11">
                  <c:v>VL/2R</c:v>
                </c:pt>
              </c:strCache>
            </c:strRef>
          </c:cat>
          <c:val>
            <c:numRef>
              <c:f>Donnees!$B$72:$B$83</c:f>
              <c:numCache>
                <c:formatCode>Standard</c:formatCode>
                <c:ptCount val="12"/>
                <c:pt idx="0">
                  <c:v>50</c:v>
                </c:pt>
                <c:pt idx="1">
                  <c:v>229</c:v>
                </c:pt>
                <c:pt idx="2">
                  <c:v>388</c:v>
                </c:pt>
                <c:pt idx="3">
                  <c:v>114</c:v>
                </c:pt>
                <c:pt idx="4">
                  <c:v>1</c:v>
                </c:pt>
                <c:pt idx="5">
                  <c:v>107</c:v>
                </c:pt>
                <c:pt idx="6">
                  <c:v>646</c:v>
                </c:pt>
                <c:pt idx="7">
                  <c:v>372</c:v>
                </c:pt>
                <c:pt idx="8">
                  <c:v>1</c:v>
                </c:pt>
                <c:pt idx="9">
                  <c:v>37</c:v>
                </c:pt>
                <c:pt idx="10">
                  <c:v>1342</c:v>
                </c:pt>
                <c:pt idx="11">
                  <c:v>1605</c:v>
                </c:pt>
              </c:numCache>
            </c:numRef>
          </c:val>
        </c:ser>
        <c:ser>
          <c:idx val="1"/>
          <c:order val="1"/>
          <c:tx>
            <c:strRef>
              <c:f>Donnees!$D$71</c:f>
              <c:strCache>
                <c:ptCount val="1"/>
                <c:pt idx="0">
                  <c:v>tués</c:v>
                </c:pt>
              </c:strCache>
            </c:strRef>
          </c:tx>
          <c:spPr>
            <a:solidFill>
              <a:srgbClr val="FF0000"/>
            </a:solidFill>
            <a:ln w="12700">
              <a:solidFill>
                <a:srgbClr val="000000"/>
              </a:solidFill>
              <a:prstDash val="solid"/>
            </a:ln>
          </c:spPr>
          <c:invertIfNegative val="0"/>
          <c:dLbls>
            <c:spPr>
              <a:noFill/>
              <a:ln w="25400">
                <a:noFill/>
              </a:ln>
            </c:spPr>
            <c:txPr>
              <a:bodyPr/>
              <a:lstStyle/>
              <a:p>
                <a:pPr>
                  <a:defRPr sz="800" b="1" i="0" u="none" strike="noStrike" baseline="0">
                    <a:solidFill>
                      <a:srgbClr val="FFFF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Donnees!$A$72:$A$83</c:f>
              <c:strCache>
                <c:ptCount val="12"/>
                <c:pt idx="0">
                  <c:v>Autre</c:v>
                </c:pt>
                <c:pt idx="1">
                  <c:v>PL seul</c:v>
                </c:pt>
                <c:pt idx="2">
                  <c:v>VL seul</c:v>
                </c:pt>
                <c:pt idx="3">
                  <c:v>2R seul</c:v>
                </c:pt>
                <c:pt idx="4">
                  <c:v>VB seul</c:v>
                </c:pt>
                <c:pt idx="5">
                  <c:v>PL/PL</c:v>
                </c:pt>
                <c:pt idx="6">
                  <c:v>PL/VL</c:v>
                </c:pt>
                <c:pt idx="7">
                  <c:v>PL/2R</c:v>
                </c:pt>
                <c:pt idx="8">
                  <c:v>PL/VB</c:v>
                </c:pt>
                <c:pt idx="9">
                  <c:v>PL/Piéton</c:v>
                </c:pt>
                <c:pt idx="10">
                  <c:v>VL/VL</c:v>
                </c:pt>
                <c:pt idx="11">
                  <c:v>VL/2R</c:v>
                </c:pt>
              </c:strCache>
            </c:strRef>
          </c:cat>
          <c:val>
            <c:numRef>
              <c:f>Donnees!$D$72:$D$83</c:f>
              <c:numCache>
                <c:formatCode>Standard</c:formatCode>
                <c:ptCount val="12"/>
                <c:pt idx="0">
                  <c:v>4</c:v>
                </c:pt>
                <c:pt idx="1">
                  <c:v>21</c:v>
                </c:pt>
                <c:pt idx="2">
                  <c:v>34</c:v>
                </c:pt>
                <c:pt idx="3">
                  <c:v>29</c:v>
                </c:pt>
                <c:pt idx="4">
                  <c:v>0</c:v>
                </c:pt>
                <c:pt idx="5">
                  <c:v>11</c:v>
                </c:pt>
                <c:pt idx="6">
                  <c:v>37</c:v>
                </c:pt>
                <c:pt idx="7">
                  <c:v>147</c:v>
                </c:pt>
                <c:pt idx="8">
                  <c:v>0</c:v>
                </c:pt>
                <c:pt idx="9">
                  <c:v>16</c:v>
                </c:pt>
                <c:pt idx="10">
                  <c:v>15</c:v>
                </c:pt>
                <c:pt idx="11">
                  <c:v>126</c:v>
                </c:pt>
              </c:numCache>
            </c:numRef>
          </c:val>
        </c:ser>
        <c:ser>
          <c:idx val="2"/>
          <c:order val="2"/>
          <c:tx>
            <c:strRef>
              <c:f>Donnees!$E$71</c:f>
              <c:strCache>
                <c:ptCount val="1"/>
                <c:pt idx="0">
                  <c:v>Blessés graves</c:v>
                </c:pt>
              </c:strCache>
            </c:strRef>
          </c:tx>
          <c:spPr>
            <a:solidFill>
              <a:srgbClr val="FFFF00"/>
            </a:solidFill>
            <a:ln w="12700">
              <a:solidFill>
                <a:srgbClr val="000000"/>
              </a:solidFill>
              <a:prstDash val="solid"/>
            </a:ln>
          </c:spPr>
          <c:invertIfNegative val="0"/>
          <c:dLbls>
            <c:spPr>
              <a:noFill/>
              <a:ln w="25400">
                <a:noFill/>
              </a:ln>
            </c:spPr>
            <c:txPr>
              <a:bodyPr/>
              <a:lstStyle/>
              <a:p>
                <a:pPr>
                  <a:defRPr sz="800" b="1" i="0" u="none" strike="noStrike" baseline="0">
                    <a:solidFill>
                      <a:srgbClr val="FF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Donnees!$A$72:$A$83</c:f>
              <c:strCache>
                <c:ptCount val="12"/>
                <c:pt idx="0">
                  <c:v>Autre</c:v>
                </c:pt>
                <c:pt idx="1">
                  <c:v>PL seul</c:v>
                </c:pt>
                <c:pt idx="2">
                  <c:v>VL seul</c:v>
                </c:pt>
                <c:pt idx="3">
                  <c:v>2R seul</c:v>
                </c:pt>
                <c:pt idx="4">
                  <c:v>VB seul</c:v>
                </c:pt>
                <c:pt idx="5">
                  <c:v>PL/PL</c:v>
                </c:pt>
                <c:pt idx="6">
                  <c:v>PL/VL</c:v>
                </c:pt>
                <c:pt idx="7">
                  <c:v>PL/2R</c:v>
                </c:pt>
                <c:pt idx="8">
                  <c:v>PL/VB</c:v>
                </c:pt>
                <c:pt idx="9">
                  <c:v>PL/Piéton</c:v>
                </c:pt>
                <c:pt idx="10">
                  <c:v>VL/VL</c:v>
                </c:pt>
                <c:pt idx="11">
                  <c:v>VL/2R</c:v>
                </c:pt>
              </c:strCache>
            </c:strRef>
          </c:cat>
          <c:val>
            <c:numRef>
              <c:f>Donnees!$E$72:$E$83</c:f>
              <c:numCache>
                <c:formatCode>Standard</c:formatCode>
                <c:ptCount val="12"/>
                <c:pt idx="0">
                  <c:v>11</c:v>
                </c:pt>
                <c:pt idx="1">
                  <c:v>33</c:v>
                </c:pt>
                <c:pt idx="2">
                  <c:v>109</c:v>
                </c:pt>
                <c:pt idx="3">
                  <c:v>56</c:v>
                </c:pt>
                <c:pt idx="4">
                  <c:v>1</c:v>
                </c:pt>
                <c:pt idx="5">
                  <c:v>40</c:v>
                </c:pt>
                <c:pt idx="6">
                  <c:v>53</c:v>
                </c:pt>
                <c:pt idx="7">
                  <c:v>177</c:v>
                </c:pt>
                <c:pt idx="8">
                  <c:v>1</c:v>
                </c:pt>
                <c:pt idx="9">
                  <c:v>21</c:v>
                </c:pt>
                <c:pt idx="10">
                  <c:v>109</c:v>
                </c:pt>
                <c:pt idx="11">
                  <c:v>741</c:v>
                </c:pt>
              </c:numCache>
            </c:numRef>
          </c:val>
        </c:ser>
        <c:ser>
          <c:idx val="3"/>
          <c:order val="3"/>
          <c:tx>
            <c:strRef>
              <c:f>Donnees!$F$71</c:f>
              <c:strCache>
                <c:ptCount val="1"/>
                <c:pt idx="0">
                  <c:v>Blessés légers</c:v>
                </c:pt>
              </c:strCache>
            </c:strRef>
          </c:tx>
          <c:spPr>
            <a:solidFill>
              <a:srgbClr val="008000"/>
            </a:solidFill>
            <a:ln w="12700">
              <a:solidFill>
                <a:srgbClr val="000000"/>
              </a:solidFill>
              <a:prstDash val="solid"/>
            </a:ln>
          </c:spPr>
          <c:invertIfNegative val="0"/>
          <c:dLbls>
            <c:spPr>
              <a:noFill/>
              <a:ln w="25400">
                <a:noFill/>
              </a:ln>
            </c:spPr>
            <c:txPr>
              <a:bodyPr/>
              <a:lstStyle/>
              <a:p>
                <a:pPr>
                  <a:defRPr sz="800" b="1"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Donnees!$A$72:$A$83</c:f>
              <c:strCache>
                <c:ptCount val="12"/>
                <c:pt idx="0">
                  <c:v>Autre</c:v>
                </c:pt>
                <c:pt idx="1">
                  <c:v>PL seul</c:v>
                </c:pt>
                <c:pt idx="2">
                  <c:v>VL seul</c:v>
                </c:pt>
                <c:pt idx="3">
                  <c:v>2R seul</c:v>
                </c:pt>
                <c:pt idx="4">
                  <c:v>VB seul</c:v>
                </c:pt>
                <c:pt idx="5">
                  <c:v>PL/PL</c:v>
                </c:pt>
                <c:pt idx="6">
                  <c:v>PL/VL</c:v>
                </c:pt>
                <c:pt idx="7">
                  <c:v>PL/2R</c:v>
                </c:pt>
                <c:pt idx="8">
                  <c:v>PL/VB</c:v>
                </c:pt>
                <c:pt idx="9">
                  <c:v>PL/Piéton</c:v>
                </c:pt>
                <c:pt idx="10">
                  <c:v>VL/VL</c:v>
                </c:pt>
                <c:pt idx="11">
                  <c:v>VL/2R</c:v>
                </c:pt>
              </c:strCache>
            </c:strRef>
          </c:cat>
          <c:val>
            <c:numRef>
              <c:f>Donnees!$F$72:$F$83</c:f>
              <c:numCache>
                <c:formatCode>Standard</c:formatCode>
                <c:ptCount val="12"/>
                <c:pt idx="0">
                  <c:v>19</c:v>
                </c:pt>
                <c:pt idx="1">
                  <c:v>26</c:v>
                </c:pt>
                <c:pt idx="2">
                  <c:v>155</c:v>
                </c:pt>
                <c:pt idx="3">
                  <c:v>43</c:v>
                </c:pt>
                <c:pt idx="4">
                  <c:v>1</c:v>
                </c:pt>
                <c:pt idx="5">
                  <c:v>35</c:v>
                </c:pt>
                <c:pt idx="6">
                  <c:v>104</c:v>
                </c:pt>
                <c:pt idx="7">
                  <c:v>145</c:v>
                </c:pt>
                <c:pt idx="8">
                  <c:v>0</c:v>
                </c:pt>
                <c:pt idx="9">
                  <c:v>13</c:v>
                </c:pt>
                <c:pt idx="10">
                  <c:v>226</c:v>
                </c:pt>
                <c:pt idx="11">
                  <c:v>1278</c:v>
                </c:pt>
              </c:numCache>
            </c:numRef>
          </c:val>
        </c:ser>
        <c:dLbls>
          <c:showLegendKey val="0"/>
          <c:showVal val="1"/>
          <c:showCatName val="0"/>
          <c:showSerName val="0"/>
          <c:showPercent val="0"/>
          <c:showBubbleSize val="0"/>
        </c:dLbls>
        <c:gapWidth val="150"/>
        <c:shape val="box"/>
        <c:axId val="106941440"/>
        <c:axId val="107684608"/>
        <c:axId val="0"/>
      </c:bar3DChart>
      <c:catAx>
        <c:axId val="106941440"/>
        <c:scaling>
          <c:orientation val="maxMin"/>
        </c:scaling>
        <c:delete val="0"/>
        <c:axPos val="l"/>
        <c:numFmt formatCode="Standard" sourceLinked="1"/>
        <c:majorTickMark val="out"/>
        <c:minorTickMark val="none"/>
        <c:tickLblPos val="low"/>
        <c:spPr>
          <a:ln w="25400">
            <a:solidFill>
              <a:srgbClr val="000000"/>
            </a:solidFill>
            <a:prstDash val="solid"/>
          </a:ln>
        </c:spPr>
        <c:txPr>
          <a:bodyPr rot="0" vert="horz"/>
          <a:lstStyle/>
          <a:p>
            <a:pPr>
              <a:defRPr sz="1100" b="1" i="0" u="none" strike="noStrike" baseline="0">
                <a:solidFill>
                  <a:srgbClr val="000000"/>
                </a:solidFill>
                <a:latin typeface="Arial Narrow"/>
                <a:ea typeface="Arial Narrow"/>
                <a:cs typeface="Arial Narrow"/>
              </a:defRPr>
            </a:pPr>
            <a:endParaRPr lang="fr-FR"/>
          </a:p>
        </c:txPr>
        <c:crossAx val="107684608"/>
        <c:crosses val="autoZero"/>
        <c:auto val="1"/>
        <c:lblAlgn val="ctr"/>
        <c:lblOffset val="100"/>
        <c:tickLblSkip val="1"/>
        <c:tickMarkSkip val="1"/>
        <c:noMultiLvlLbl val="0"/>
      </c:catAx>
      <c:valAx>
        <c:axId val="107684608"/>
        <c:scaling>
          <c:orientation val="minMax"/>
        </c:scaling>
        <c:delete val="0"/>
        <c:axPos val="b"/>
        <c:majorGridlines>
          <c:spPr>
            <a:ln w="3175">
              <a:solidFill>
                <a:srgbClr val="000000"/>
              </a:solidFill>
              <a:prstDash val="solid"/>
            </a:ln>
          </c:spPr>
        </c:majorGridlines>
        <c:numFmt formatCode="Standard" sourceLinked="1"/>
        <c:majorTickMark val="out"/>
        <c:minorTickMark val="none"/>
        <c:tickLblPos val="nextTo"/>
        <c:spPr>
          <a:ln w="25400">
            <a:solidFill>
              <a:srgbClr val="000000"/>
            </a:solidFill>
            <a:prstDash val="solid"/>
          </a:ln>
        </c:spPr>
        <c:txPr>
          <a:bodyPr rot="0" vert="horz"/>
          <a:lstStyle/>
          <a:p>
            <a:pPr>
              <a:defRPr sz="1175" b="1" i="0" u="none" strike="noStrike" baseline="0">
                <a:solidFill>
                  <a:srgbClr val="000000"/>
                </a:solidFill>
                <a:latin typeface="Arial"/>
                <a:ea typeface="Arial"/>
                <a:cs typeface="Arial"/>
              </a:defRPr>
            </a:pPr>
            <a:endParaRPr lang="fr-FR"/>
          </a:p>
        </c:txPr>
        <c:crossAx val="106941440"/>
        <c:crosses val="max"/>
        <c:crossBetween val="between"/>
      </c:valAx>
      <c:spPr>
        <a:noFill/>
        <a:ln w="25400">
          <a:noFill/>
        </a:ln>
      </c:spPr>
    </c:plotArea>
    <c:legend>
      <c:legendPos val="r"/>
      <c:layout>
        <c:manualLayout>
          <c:xMode val="edge"/>
          <c:yMode val="edge"/>
          <c:x val="0.84270833333333584"/>
          <c:y val="0"/>
          <c:w val="0.14895833333333408"/>
          <c:h val="0.22108843537414971"/>
        </c:manualLayout>
      </c:layout>
      <c:overlay val="0"/>
      <c:spPr>
        <a:solidFill>
          <a:srgbClr val="FFFFFF"/>
        </a:solidFill>
        <a:ln w="3175">
          <a:solidFill>
            <a:srgbClr val="000000"/>
          </a:solidFill>
          <a:prstDash val="solid"/>
        </a:ln>
      </c:spPr>
      <c:txPr>
        <a:bodyPr/>
        <a:lstStyle/>
        <a:p>
          <a:pPr>
            <a:defRPr sz="1100" b="1" i="0" u="none" strike="noStrike" baseline="0">
              <a:solidFill>
                <a:srgbClr val="000000"/>
              </a:solidFill>
              <a:latin typeface="Arial"/>
              <a:ea typeface="Arial"/>
              <a:cs typeface="Arial"/>
            </a:defRPr>
          </a:pPr>
          <a:endParaRPr lang="fr-FR"/>
        </a:p>
      </c:txPr>
    </c:legend>
    <c:plotVisOnly val="1"/>
    <c:dispBlanksAs val="gap"/>
    <c:showDLblsOverMax val="0"/>
  </c:chart>
  <c:spPr>
    <a:noFill/>
    <a:ln w="127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Wide Latin"/>
                <a:ea typeface="Wide Latin"/>
                <a:cs typeface="Wide Latin"/>
              </a:defRPr>
            </a:pPr>
            <a:r>
              <a:rPr lang="fr-FR" sz="1400" b="0" i="0" u="none" strike="noStrike" baseline="0" dirty="0">
                <a:solidFill>
                  <a:srgbClr val="000000"/>
                </a:solidFill>
                <a:latin typeface="Wide Latin"/>
              </a:rPr>
              <a:t>REPUBLIQUE DU </a:t>
            </a:r>
            <a:r>
              <a:rPr lang="fr-FR" sz="1400" b="0" i="0" u="none" strike="noStrike" baseline="0" dirty="0">
                <a:effectLst/>
              </a:rPr>
              <a:t>BENIN</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1" i="0" u="none" strike="noStrike" baseline="0" dirty="0">
                <a:solidFill>
                  <a:srgbClr val="000000"/>
                </a:solidFill>
                <a:latin typeface="Arial"/>
                <a:cs typeface="Arial"/>
              </a:rPr>
              <a:t>GENRES DE VEHICULES IMPLIQUES DANS LES ACCIDENTS DE LA VOIE PUBLIQUE</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0" i="0" u="none" strike="noStrike" baseline="0" dirty="0">
                <a:solidFill>
                  <a:srgbClr val="000000"/>
                </a:solidFill>
                <a:latin typeface="Wide Latin"/>
              </a:rPr>
              <a:t>ANNEE  </a:t>
            </a:r>
            <a:r>
              <a:rPr lang="fr-FR" sz="1200" b="0" i="0" u="none" strike="noStrike" baseline="0" dirty="0" smtClean="0">
                <a:solidFill>
                  <a:srgbClr val="000000"/>
                </a:solidFill>
                <a:latin typeface="Wide Latin"/>
              </a:rPr>
              <a:t>2016</a:t>
            </a:r>
            <a:endParaRPr lang="fr-FR" sz="1200" b="0" i="0" u="none" strike="noStrike" baseline="0" dirty="0">
              <a:solidFill>
                <a:srgbClr val="000000"/>
              </a:solidFill>
              <a:latin typeface="Wide Latin"/>
            </a:endParaRPr>
          </a:p>
        </c:rich>
      </c:tx>
      <c:overlay val="0"/>
      <c:spPr>
        <a:noFill/>
        <a:ln w="12700">
          <a:solidFill>
            <a:srgbClr val="000000"/>
          </a:solidFill>
          <a:prstDash val="solid"/>
        </a:ln>
      </c:spPr>
    </c:title>
    <c:autoTitleDeleted val="0"/>
    <c:plotArea>
      <c:layout>
        <c:manualLayout>
          <c:layoutTarget val="inner"/>
          <c:xMode val="edge"/>
          <c:yMode val="edge"/>
          <c:x val="0.31683276893323159"/>
          <c:y val="0.21397916235883122"/>
          <c:w val="0.65504225225396828"/>
          <c:h val="0.76901412714950246"/>
        </c:manualLayout>
      </c:layout>
      <c:barChart>
        <c:barDir val="bar"/>
        <c:grouping val="clustered"/>
        <c:varyColors val="0"/>
        <c:ser>
          <c:idx val="0"/>
          <c:order val="0"/>
          <c:tx>
            <c:strRef>
              <c:f>Donnees!$C$124</c:f>
              <c:strCache>
                <c:ptCount val="1"/>
                <c:pt idx="0">
                  <c:v>Véhicules</c:v>
                </c:pt>
              </c:strCache>
            </c:strRef>
          </c:tx>
          <c:spPr>
            <a:solidFill>
              <a:srgbClr val="800080"/>
            </a:solidFill>
            <a:ln w="12700">
              <a:solidFill>
                <a:srgbClr val="000000"/>
              </a:solidFill>
              <a:prstDash val="solid"/>
            </a:ln>
          </c:spPr>
          <c:invertIfNegative val="0"/>
          <c:dLbls>
            <c:spPr>
              <a:noFill/>
              <a:ln w="25400">
                <a:noFill/>
              </a:ln>
            </c:spPr>
            <c:txPr>
              <a:bodyPr/>
              <a:lstStyle/>
              <a:p>
                <a:pPr>
                  <a:defRPr sz="975" b="1" i="0" u="none" strike="noStrike" baseline="0">
                    <a:solidFill>
                      <a:srgbClr val="0000FF"/>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Donnees!$A$125:$A$136</c:f>
              <c:strCache>
                <c:ptCount val="12"/>
                <c:pt idx="0">
                  <c:v>Autres</c:v>
                </c:pt>
                <c:pt idx="1">
                  <c:v>Bicyclette</c:v>
                </c:pt>
                <c:pt idx="2">
                  <c:v> Véhicule hippomobile</c:v>
                </c:pt>
                <c:pt idx="3">
                  <c:v>Véhicule à bras</c:v>
                </c:pt>
                <c:pt idx="4">
                  <c:v>2 roues motorisé (autre que taxi-moto)</c:v>
                </c:pt>
                <c:pt idx="5">
                  <c:v>Trois-roues motorisé</c:v>
                </c:pt>
                <c:pt idx="6">
                  <c:v>Taxi-moto</c:v>
                </c:pt>
                <c:pt idx="7">
                  <c:v>Voiture particulière (autre que taxi)</c:v>
                </c:pt>
                <c:pt idx="8">
                  <c:v>Taxi urbain</c:v>
                </c:pt>
                <c:pt idx="9">
                  <c:v>Taxi interurbain</c:v>
                </c:pt>
                <c:pt idx="10">
                  <c:v>Minibus urbain</c:v>
                </c:pt>
                <c:pt idx="11">
                  <c:v>Minibus interurbain</c:v>
                </c:pt>
              </c:strCache>
            </c:strRef>
          </c:cat>
          <c:val>
            <c:numRef>
              <c:f>Donnees!$C$125:$C$136</c:f>
              <c:numCache>
                <c:formatCode>Standard</c:formatCode>
                <c:ptCount val="12"/>
                <c:pt idx="0">
                  <c:v>54</c:v>
                </c:pt>
                <c:pt idx="1">
                  <c:v>29</c:v>
                </c:pt>
                <c:pt idx="2">
                  <c:v>4</c:v>
                </c:pt>
                <c:pt idx="3">
                  <c:v>87</c:v>
                </c:pt>
                <c:pt idx="4">
                  <c:v>2925</c:v>
                </c:pt>
                <c:pt idx="5">
                  <c:v>141</c:v>
                </c:pt>
                <c:pt idx="6">
                  <c:v>407</c:v>
                </c:pt>
                <c:pt idx="7">
                  <c:v>4516</c:v>
                </c:pt>
                <c:pt idx="8">
                  <c:v>107</c:v>
                </c:pt>
                <c:pt idx="9">
                  <c:v>299</c:v>
                </c:pt>
                <c:pt idx="10">
                  <c:v>168</c:v>
                </c:pt>
                <c:pt idx="11">
                  <c:v>160</c:v>
                </c:pt>
              </c:numCache>
            </c:numRef>
          </c:val>
        </c:ser>
        <c:dLbls>
          <c:showLegendKey val="0"/>
          <c:showVal val="1"/>
          <c:showCatName val="0"/>
          <c:showSerName val="0"/>
          <c:showPercent val="0"/>
          <c:showBubbleSize val="0"/>
        </c:dLbls>
        <c:gapWidth val="150"/>
        <c:axId val="107695488"/>
        <c:axId val="125151488"/>
      </c:barChart>
      <c:catAx>
        <c:axId val="107695488"/>
        <c:scaling>
          <c:orientation val="maxMin"/>
        </c:scaling>
        <c:delete val="0"/>
        <c:axPos val="l"/>
        <c:numFmt formatCode="Standard" sourceLinked="1"/>
        <c:majorTickMark val="out"/>
        <c:minorTickMark val="none"/>
        <c:tickLblPos val="nextTo"/>
        <c:spPr>
          <a:ln w="12700">
            <a:solidFill>
              <a:srgbClr val="000000"/>
            </a:solidFill>
            <a:prstDash val="solid"/>
          </a:ln>
        </c:spPr>
        <c:txPr>
          <a:bodyPr rot="0" vert="horz"/>
          <a:lstStyle/>
          <a:p>
            <a:pPr>
              <a:defRPr sz="1175" b="1" i="0" u="none" strike="noStrike" baseline="0">
                <a:solidFill>
                  <a:srgbClr val="000000"/>
                </a:solidFill>
                <a:latin typeface="Arial"/>
                <a:ea typeface="Arial"/>
                <a:cs typeface="Arial"/>
              </a:defRPr>
            </a:pPr>
            <a:endParaRPr lang="fr-FR"/>
          </a:p>
        </c:txPr>
        <c:crossAx val="125151488"/>
        <c:crosses val="autoZero"/>
        <c:auto val="1"/>
        <c:lblAlgn val="ctr"/>
        <c:lblOffset val="100"/>
        <c:tickLblSkip val="1"/>
        <c:tickMarkSkip val="1"/>
        <c:noMultiLvlLbl val="0"/>
      </c:catAx>
      <c:valAx>
        <c:axId val="125151488"/>
        <c:scaling>
          <c:orientation val="minMax"/>
        </c:scaling>
        <c:delete val="0"/>
        <c:axPos val="t"/>
        <c:majorGridlines>
          <c:spPr>
            <a:ln w="3175">
              <a:solidFill>
                <a:srgbClr val="000000"/>
              </a:solidFill>
              <a:prstDash val="solid"/>
            </a:ln>
          </c:spPr>
        </c:majorGridlines>
        <c:numFmt formatCode="Standard" sourceLinked="1"/>
        <c:majorTickMark val="out"/>
        <c:minorTickMark val="none"/>
        <c:tickLblPos val="nextTo"/>
        <c:spPr>
          <a:ln w="12700">
            <a:solidFill>
              <a:srgbClr val="000000"/>
            </a:solidFill>
            <a:prstDash val="solid"/>
          </a:ln>
        </c:spPr>
        <c:txPr>
          <a:bodyPr rot="0" vert="horz"/>
          <a:lstStyle/>
          <a:p>
            <a:pPr>
              <a:defRPr sz="1175" b="1" i="0" u="none" strike="noStrike" baseline="0">
                <a:solidFill>
                  <a:srgbClr val="000000"/>
                </a:solidFill>
                <a:latin typeface="Arial"/>
                <a:ea typeface="Arial"/>
                <a:cs typeface="Arial"/>
              </a:defRPr>
            </a:pPr>
            <a:endParaRPr lang="fr-FR"/>
          </a:p>
        </c:txPr>
        <c:crossAx val="107695488"/>
        <c:crosses val="autoZero"/>
        <c:crossBetween val="between"/>
      </c:valAx>
      <c:spPr>
        <a:blipFill dpi="0" rotWithShape="0">
          <a:blip xmlns:r="http://schemas.openxmlformats.org/officeDocument/2006/relationships" r:embed="rId2"/>
          <a:srcRect/>
          <a:tile tx="0" ty="0" sx="100000" sy="100000" flip="none" algn="tl"/>
        </a:blipFill>
        <a:ln w="12700">
          <a:solidFill>
            <a:srgbClr val="808080"/>
          </a:solidFill>
          <a:prstDash val="solid"/>
        </a:ln>
      </c:spPr>
    </c:plotArea>
    <c:plotVisOnly val="1"/>
    <c:dispBlanksAs val="gap"/>
    <c:showDLblsOverMax val="0"/>
  </c:chart>
  <c:spPr>
    <a:noFill/>
    <a:ln w="127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Wide Latin"/>
                <a:ea typeface="Wide Latin"/>
                <a:cs typeface="Wide Latin"/>
              </a:defRPr>
            </a:pPr>
            <a:r>
              <a:rPr lang="fr-FR" sz="1400" b="0" i="0" u="none" strike="noStrike" baseline="0" dirty="0">
                <a:solidFill>
                  <a:srgbClr val="000000"/>
                </a:solidFill>
                <a:latin typeface="Wide Latin"/>
              </a:rPr>
              <a:t>REPUBLIQUE DU </a:t>
            </a:r>
            <a:r>
              <a:rPr lang="fr-FR" sz="1400" b="0" i="0" u="none" strike="noStrike" baseline="0" dirty="0">
                <a:effectLst/>
              </a:rPr>
              <a:t>BENIN</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1" i="0" u="none" strike="noStrike" baseline="0" dirty="0">
                <a:solidFill>
                  <a:srgbClr val="000000"/>
                </a:solidFill>
                <a:latin typeface="Arial"/>
                <a:cs typeface="Arial"/>
              </a:rPr>
              <a:t>ACCIDENTS DE LA VOIE PUBLIQUE ET VICTIMES PAR ZONE</a:t>
            </a:r>
            <a:endParaRPr lang="fr-FR" sz="1400" b="0" i="0" u="none" strike="noStrike" baseline="0" dirty="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0" i="0" u="none" strike="noStrike" baseline="0" dirty="0">
                <a:solidFill>
                  <a:srgbClr val="000000"/>
                </a:solidFill>
                <a:latin typeface="Wide Latin"/>
              </a:rPr>
              <a:t>ANNEE  </a:t>
            </a:r>
            <a:r>
              <a:rPr lang="fr-FR" sz="1200" b="0" i="0" u="none" strike="noStrike" baseline="0" dirty="0" smtClean="0">
                <a:solidFill>
                  <a:srgbClr val="000000"/>
                </a:solidFill>
                <a:latin typeface="Wide Latin"/>
              </a:rPr>
              <a:t>2016</a:t>
            </a:r>
            <a:endParaRPr lang="fr-FR" sz="1200" b="0" i="0" u="none" strike="noStrike" baseline="0" dirty="0">
              <a:solidFill>
                <a:srgbClr val="000000"/>
              </a:solidFill>
              <a:latin typeface="Wide Latin"/>
            </a:endParaRPr>
          </a:p>
        </c:rich>
      </c:tx>
      <c:layout>
        <c:manualLayout>
          <c:xMode val="edge"/>
          <c:yMode val="edge"/>
          <c:x val="0.29479166666666667"/>
          <c:y val="1.5151498919777885E-2"/>
        </c:manualLayout>
      </c:layout>
      <c:overlay val="0"/>
      <c:spPr>
        <a:noFill/>
        <a:ln w="12700">
          <a:solidFill>
            <a:srgbClr val="000000"/>
          </a:solidFill>
          <a:prstDash val="solid"/>
        </a:ln>
      </c:spPr>
    </c:title>
    <c:autoTitleDeleted val="0"/>
    <c:view3D>
      <c:rotX val="15"/>
      <c:hPercent val="196"/>
      <c:rotY val="20"/>
      <c:depthPercent val="100"/>
      <c:rAngAx val="1"/>
    </c:view3D>
    <c:floor>
      <c:thickness val="0"/>
      <c:spPr>
        <a:solidFill>
          <a:srgbClr val="C0C0C0"/>
        </a:solidFill>
        <a:ln w="3175">
          <a:solidFill>
            <a:srgbClr val="000000"/>
          </a:solidFill>
          <a:prstDash val="solid"/>
        </a:ln>
      </c:spPr>
    </c:floor>
    <c:sideWall>
      <c:thickness val="0"/>
      <c:spPr>
        <a:blipFill dpi="0" rotWithShape="0">
          <a:blip xmlns:r="http://schemas.openxmlformats.org/officeDocument/2006/relationships" r:embed="rId2"/>
          <a:srcRect/>
          <a:tile tx="0" ty="0" sx="100000" sy="100000" flip="none" algn="tl"/>
        </a:blipFill>
        <a:ln w="12700">
          <a:solidFill>
            <a:srgbClr val="808080"/>
          </a:solidFill>
          <a:prstDash val="solid"/>
        </a:ln>
      </c:spPr>
    </c:sideWall>
    <c:backWall>
      <c:thickness val="0"/>
      <c:spPr>
        <a:blipFill dpi="0" rotWithShape="0">
          <a:blip xmlns:r="http://schemas.openxmlformats.org/officeDocument/2006/relationships" r:embed="rId2"/>
          <a:srcRect/>
          <a:tile tx="0" ty="0" sx="100000" sy="100000" flip="none" algn="tl"/>
        </a:blipFill>
        <a:ln w="12700">
          <a:solidFill>
            <a:srgbClr val="808080"/>
          </a:solidFill>
          <a:prstDash val="solid"/>
        </a:ln>
      </c:spPr>
    </c:backWall>
    <c:plotArea>
      <c:layout>
        <c:manualLayout>
          <c:layoutTarget val="inner"/>
          <c:xMode val="edge"/>
          <c:yMode val="edge"/>
          <c:x val="0.25832854704397801"/>
          <c:y val="0.16487008788233826"/>
          <c:w val="0.69441197085674422"/>
          <c:h val="0.6973747752786279"/>
        </c:manualLayout>
      </c:layout>
      <c:bar3DChart>
        <c:barDir val="bar"/>
        <c:grouping val="stacked"/>
        <c:varyColors val="0"/>
        <c:ser>
          <c:idx val="0"/>
          <c:order val="0"/>
          <c:tx>
            <c:strRef>
              <c:f>Donnees!$B$157</c:f>
              <c:strCache>
                <c:ptCount val="1"/>
                <c:pt idx="0">
                  <c:v>Accidents</c:v>
                </c:pt>
              </c:strCache>
            </c:strRef>
          </c:tx>
          <c:spPr>
            <a:solidFill>
              <a:srgbClr val="0000FF"/>
            </a:solidFill>
            <a:ln w="12700">
              <a:solidFill>
                <a:srgbClr val="000000"/>
              </a:solidFill>
              <a:prstDash val="solid"/>
            </a:ln>
          </c:spPr>
          <c:invertIfNegative val="0"/>
          <c:dLbls>
            <c:spPr>
              <a:noFill/>
              <a:ln w="25400">
                <a:noFill/>
              </a:ln>
            </c:spPr>
            <c:txPr>
              <a:bodyPr/>
              <a:lstStyle/>
              <a:p>
                <a:pPr>
                  <a:defRPr sz="1200" b="1" i="0" u="none" strike="noStrike" baseline="0">
                    <a:solidFill>
                      <a:schemeClr val="bg1"/>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Donnees!$A$158:$A$160</c:f>
              <c:strCache>
                <c:ptCount val="3"/>
                <c:pt idx="0">
                  <c:v>Zone urbaine</c:v>
                </c:pt>
                <c:pt idx="1">
                  <c:v>Zone rurale en agglomération</c:v>
                </c:pt>
                <c:pt idx="2">
                  <c:v>Zone rurale hors agglomération</c:v>
                </c:pt>
              </c:strCache>
            </c:strRef>
          </c:cat>
          <c:val>
            <c:numRef>
              <c:f>Donnees!$B$158:$B$160</c:f>
              <c:numCache>
                <c:formatCode>Standard</c:formatCode>
                <c:ptCount val="3"/>
                <c:pt idx="0">
                  <c:v>4714</c:v>
                </c:pt>
                <c:pt idx="1">
                  <c:v>763</c:v>
                </c:pt>
                <c:pt idx="2">
                  <c:v>408</c:v>
                </c:pt>
              </c:numCache>
            </c:numRef>
          </c:val>
        </c:ser>
        <c:ser>
          <c:idx val="1"/>
          <c:order val="1"/>
          <c:tx>
            <c:strRef>
              <c:f>Donnees!$D$157</c:f>
              <c:strCache>
                <c:ptCount val="1"/>
                <c:pt idx="0">
                  <c:v>tués</c:v>
                </c:pt>
              </c:strCache>
            </c:strRef>
          </c:tx>
          <c:spPr>
            <a:solidFill>
              <a:srgbClr val="FF0000"/>
            </a:solidFill>
            <a:ln w="12700">
              <a:solidFill>
                <a:srgbClr val="000000"/>
              </a:solidFill>
              <a:prstDash val="solid"/>
            </a:ln>
          </c:spPr>
          <c:invertIfNegative val="0"/>
          <c:dLbls>
            <c:spPr>
              <a:noFill/>
              <a:ln w="25400">
                <a:noFill/>
              </a:ln>
            </c:spPr>
            <c:txPr>
              <a:bodyPr/>
              <a:lstStyle/>
              <a:p>
                <a:pPr>
                  <a:defRPr sz="1200" b="1" i="0" u="none" strike="noStrike" baseline="0">
                    <a:solidFill>
                      <a:srgbClr val="FFFF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Donnees!$A$158:$A$160</c:f>
              <c:strCache>
                <c:ptCount val="3"/>
                <c:pt idx="0">
                  <c:v>Zone urbaine</c:v>
                </c:pt>
                <c:pt idx="1">
                  <c:v>Zone rurale en agglomération</c:v>
                </c:pt>
                <c:pt idx="2">
                  <c:v>Zone rurale hors agglomération</c:v>
                </c:pt>
              </c:strCache>
            </c:strRef>
          </c:cat>
          <c:val>
            <c:numRef>
              <c:f>Donnees!$D$158:$D$160</c:f>
              <c:numCache>
                <c:formatCode>Standard</c:formatCode>
                <c:ptCount val="3"/>
                <c:pt idx="0">
                  <c:v>213</c:v>
                </c:pt>
                <c:pt idx="1">
                  <c:v>232</c:v>
                </c:pt>
                <c:pt idx="2">
                  <c:v>171</c:v>
                </c:pt>
              </c:numCache>
            </c:numRef>
          </c:val>
        </c:ser>
        <c:ser>
          <c:idx val="2"/>
          <c:order val="2"/>
          <c:tx>
            <c:strRef>
              <c:f>Donnees!$E$157</c:f>
              <c:strCache>
                <c:ptCount val="1"/>
                <c:pt idx="0">
                  <c:v>Blessés graves</c:v>
                </c:pt>
              </c:strCache>
            </c:strRef>
          </c:tx>
          <c:spPr>
            <a:solidFill>
              <a:srgbClr val="FFFF99"/>
            </a:solidFill>
            <a:ln w="12700">
              <a:solidFill>
                <a:srgbClr val="000000"/>
              </a:solidFill>
              <a:prstDash val="solid"/>
            </a:ln>
          </c:spPr>
          <c:invertIfNegative val="0"/>
          <c:dLbls>
            <c:spPr>
              <a:noFill/>
              <a:ln w="25400">
                <a:noFill/>
              </a:ln>
            </c:spPr>
            <c:txPr>
              <a:bodyPr/>
              <a:lstStyle/>
              <a:p>
                <a:pPr>
                  <a:defRPr sz="1025" b="1" i="0" u="none" strike="noStrike" baseline="0">
                    <a:solidFill>
                      <a:srgbClr val="0000FF"/>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Donnees!$A$158:$A$160</c:f>
              <c:strCache>
                <c:ptCount val="3"/>
                <c:pt idx="0">
                  <c:v>Zone urbaine</c:v>
                </c:pt>
                <c:pt idx="1">
                  <c:v>Zone rurale en agglomération</c:v>
                </c:pt>
                <c:pt idx="2">
                  <c:v>Zone rurale hors agglomération</c:v>
                </c:pt>
              </c:strCache>
            </c:strRef>
          </c:cat>
          <c:val>
            <c:numRef>
              <c:f>Donnees!$E$158:$E$160</c:f>
              <c:numCache>
                <c:formatCode>Standard</c:formatCode>
                <c:ptCount val="3"/>
                <c:pt idx="0">
                  <c:v>1328</c:v>
                </c:pt>
                <c:pt idx="1">
                  <c:v>390</c:v>
                </c:pt>
                <c:pt idx="2">
                  <c:v>276</c:v>
                </c:pt>
              </c:numCache>
            </c:numRef>
          </c:val>
        </c:ser>
        <c:ser>
          <c:idx val="3"/>
          <c:order val="3"/>
          <c:tx>
            <c:strRef>
              <c:f>Donnees!$F$157</c:f>
              <c:strCache>
                <c:ptCount val="1"/>
                <c:pt idx="0">
                  <c:v>Blessés légers</c:v>
                </c:pt>
              </c:strCache>
            </c:strRef>
          </c:tx>
          <c:spPr>
            <a:solidFill>
              <a:srgbClr val="339966"/>
            </a:solidFill>
            <a:ln w="12700">
              <a:solidFill>
                <a:srgbClr val="000000"/>
              </a:solidFill>
              <a:prstDash val="solid"/>
            </a:ln>
          </c:spPr>
          <c:invertIfNegative val="0"/>
          <c:dLbls>
            <c:spPr>
              <a:noFill/>
              <a:ln w="25400">
                <a:noFill/>
              </a:ln>
            </c:spPr>
            <c:txPr>
              <a:bodyPr/>
              <a:lstStyle/>
              <a:p>
                <a:pPr>
                  <a:defRPr sz="1025" b="1" i="0" u="none" strike="noStrike" baseline="0">
                    <a:solidFill>
                      <a:srgbClr val="FFFF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Donnees!$A$158:$A$160</c:f>
              <c:strCache>
                <c:ptCount val="3"/>
                <c:pt idx="0">
                  <c:v>Zone urbaine</c:v>
                </c:pt>
                <c:pt idx="1">
                  <c:v>Zone rurale en agglomération</c:v>
                </c:pt>
                <c:pt idx="2">
                  <c:v>Zone rurale hors agglomération</c:v>
                </c:pt>
              </c:strCache>
            </c:strRef>
          </c:cat>
          <c:val>
            <c:numRef>
              <c:f>Donnees!$F$158:$F$160</c:f>
              <c:numCache>
                <c:formatCode>Standard</c:formatCode>
                <c:ptCount val="3"/>
                <c:pt idx="0">
                  <c:v>2032</c:v>
                </c:pt>
                <c:pt idx="1">
                  <c:v>555</c:v>
                </c:pt>
                <c:pt idx="2">
                  <c:v>220</c:v>
                </c:pt>
              </c:numCache>
            </c:numRef>
          </c:val>
        </c:ser>
        <c:dLbls>
          <c:showLegendKey val="0"/>
          <c:showVal val="1"/>
          <c:showCatName val="0"/>
          <c:showSerName val="0"/>
          <c:showPercent val="0"/>
          <c:showBubbleSize val="0"/>
        </c:dLbls>
        <c:gapWidth val="150"/>
        <c:shape val="box"/>
        <c:axId val="43164800"/>
        <c:axId val="43166336"/>
        <c:axId val="0"/>
      </c:bar3DChart>
      <c:catAx>
        <c:axId val="43164800"/>
        <c:scaling>
          <c:orientation val="maxMin"/>
        </c:scaling>
        <c:delete val="0"/>
        <c:axPos val="l"/>
        <c:numFmt formatCode="Standard" sourceLinked="1"/>
        <c:majorTickMark val="out"/>
        <c:minorTickMark val="none"/>
        <c:tickLblPos val="low"/>
        <c:spPr>
          <a:ln w="12700">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fr-FR"/>
          </a:p>
        </c:txPr>
        <c:crossAx val="43166336"/>
        <c:crosses val="autoZero"/>
        <c:auto val="1"/>
        <c:lblAlgn val="ctr"/>
        <c:lblOffset val="100"/>
        <c:tickLblSkip val="1"/>
        <c:tickMarkSkip val="1"/>
        <c:noMultiLvlLbl val="0"/>
      </c:catAx>
      <c:valAx>
        <c:axId val="43166336"/>
        <c:scaling>
          <c:orientation val="minMax"/>
        </c:scaling>
        <c:delete val="0"/>
        <c:axPos val="b"/>
        <c:majorGridlines>
          <c:spPr>
            <a:ln w="3175">
              <a:solidFill>
                <a:srgbClr val="000000"/>
              </a:solidFill>
              <a:prstDash val="solid"/>
            </a:ln>
          </c:spPr>
        </c:majorGridlines>
        <c:numFmt formatCode="Standard" sourceLinked="1"/>
        <c:majorTickMark val="out"/>
        <c:minorTickMark val="none"/>
        <c:tickLblPos val="nextTo"/>
        <c:spPr>
          <a:ln w="12700">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fr-FR"/>
          </a:p>
        </c:txPr>
        <c:crossAx val="43164800"/>
        <c:crosses val="max"/>
        <c:crossBetween val="between"/>
      </c:valAx>
      <c:spPr>
        <a:noFill/>
        <a:ln w="25400">
          <a:noFill/>
        </a:ln>
      </c:spPr>
    </c:plotArea>
    <c:legend>
      <c:legendPos val="b"/>
      <c:layout>
        <c:manualLayout>
          <c:xMode val="edge"/>
          <c:yMode val="edge"/>
          <c:x val="0.28750000000000031"/>
          <c:y val="0.92346938775510157"/>
          <c:w val="0.5"/>
          <c:h val="4.7619047619047623E-2"/>
        </c:manualLayout>
      </c:layout>
      <c:overlay val="0"/>
      <c:spPr>
        <a:solidFill>
          <a:srgbClr val="FFFFFF"/>
        </a:solidFill>
        <a:ln w="3175">
          <a:solidFill>
            <a:srgbClr val="000000"/>
          </a:solidFill>
          <a:prstDash val="solid"/>
        </a:ln>
      </c:spPr>
      <c:txPr>
        <a:bodyPr/>
        <a:lstStyle/>
        <a:p>
          <a:pPr>
            <a:defRPr sz="1100" b="1" i="0" u="none" strike="noStrike" baseline="0">
              <a:solidFill>
                <a:srgbClr val="000000"/>
              </a:solidFill>
              <a:latin typeface="Arial"/>
              <a:ea typeface="Arial"/>
              <a:cs typeface="Arial"/>
            </a:defRPr>
          </a:pPr>
          <a:endParaRPr lang="fr-FR"/>
        </a:p>
      </c:txPr>
    </c:legend>
    <c:plotVisOnly val="1"/>
    <c:dispBlanksAs val="gap"/>
    <c:showDLblsOverMax val="0"/>
  </c:chart>
  <c:spPr>
    <a:noFill/>
    <a:ln w="127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Wide Latin"/>
                <a:ea typeface="Wide Latin"/>
                <a:cs typeface="Wide Latin"/>
              </a:defRPr>
            </a:pPr>
            <a:r>
              <a:rPr lang="fr-FR" sz="1400" b="0" i="0" u="none" strike="noStrike" baseline="0">
                <a:solidFill>
                  <a:srgbClr val="000000"/>
                </a:solidFill>
                <a:latin typeface="Wide Latin"/>
              </a:rPr>
              <a:t>REPUBLIQUE DU </a:t>
            </a:r>
            <a:r>
              <a:rPr lang="fr-FR" sz="1400" b="0" i="0" u="none" strike="noStrike" baseline="0">
                <a:effectLst/>
              </a:rPr>
              <a:t>BENIN</a:t>
            </a:r>
            <a:endParaRPr lang="fr-FR" sz="1400" b="0" i="0" u="none" strike="noStrike" baseline="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1" i="0" u="none" strike="noStrike" baseline="0">
                <a:solidFill>
                  <a:srgbClr val="000000"/>
                </a:solidFill>
                <a:latin typeface="Arial"/>
                <a:cs typeface="Arial"/>
              </a:rPr>
              <a:t>CONDUCTEURS IMPLIQUES DANS LES ACCIDENTS DE LA VOIE PUBLIQUE PAR TRANCHE D'AGE</a:t>
            </a:r>
            <a:endParaRPr lang="fr-FR" sz="1400" b="0" i="0" u="none" strike="noStrike" baseline="0">
              <a:solidFill>
                <a:srgbClr val="000000"/>
              </a:solidFill>
              <a:latin typeface="Wide Latin"/>
            </a:endParaRPr>
          </a:p>
          <a:p>
            <a:pPr>
              <a:defRPr sz="1400" b="0" i="0" u="none" strike="noStrike" baseline="0">
                <a:solidFill>
                  <a:srgbClr val="000000"/>
                </a:solidFill>
                <a:latin typeface="Wide Latin"/>
                <a:ea typeface="Wide Latin"/>
                <a:cs typeface="Wide Latin"/>
              </a:defRPr>
            </a:pPr>
            <a:r>
              <a:rPr lang="fr-FR" sz="1200" b="0" i="0" u="none" strike="noStrike" baseline="0">
                <a:solidFill>
                  <a:srgbClr val="000000"/>
                </a:solidFill>
                <a:latin typeface="Wide Latin"/>
              </a:rPr>
              <a:t>ANNEE  2016</a:t>
            </a:r>
          </a:p>
        </c:rich>
      </c:tx>
      <c:layout>
        <c:manualLayout>
          <c:xMode val="edge"/>
          <c:yMode val="edge"/>
          <c:x val="0.12395833333333334"/>
          <c:y val="2.0201939043333891E-2"/>
        </c:manualLayout>
      </c:layout>
      <c:overlay val="0"/>
      <c:spPr>
        <a:noFill/>
        <a:ln w="12700">
          <a:solidFill>
            <a:srgbClr val="000000"/>
          </a:solidFill>
          <a:prstDash val="solid"/>
        </a:ln>
      </c:spPr>
    </c:title>
    <c:autoTitleDeleted val="0"/>
    <c:plotArea>
      <c:layout>
        <c:manualLayout>
          <c:layoutTarget val="inner"/>
          <c:xMode val="edge"/>
          <c:yMode val="edge"/>
          <c:x val="4.4791666666666827E-2"/>
          <c:y val="0.27494331065759625"/>
          <c:w val="0.93333333333333335"/>
          <c:h val="0.7063492063492085"/>
        </c:manualLayout>
      </c:layout>
      <c:barChart>
        <c:barDir val="bar"/>
        <c:grouping val="clustered"/>
        <c:varyColors val="0"/>
        <c:ser>
          <c:idx val="0"/>
          <c:order val="0"/>
          <c:tx>
            <c:strRef>
              <c:f>Donnees!$C$165</c:f>
              <c:strCache>
                <c:ptCount val="1"/>
                <c:pt idx="0">
                  <c:v>Conducteurs</c:v>
                </c:pt>
              </c:strCache>
            </c:strRef>
          </c:tx>
          <c:spPr>
            <a:solidFill>
              <a:srgbClr val="800000"/>
            </a:solidFill>
            <a:ln w="12700">
              <a:solidFill>
                <a:srgbClr val="000000"/>
              </a:solidFill>
              <a:prstDash val="solid"/>
            </a:ln>
          </c:spPr>
          <c:invertIfNegative val="0"/>
          <c:dLbls>
            <c:spPr>
              <a:noFill/>
              <a:ln w="25400">
                <a:noFill/>
              </a:ln>
            </c:spPr>
            <c:txPr>
              <a:bodyPr/>
              <a:lstStyle/>
              <a:p>
                <a:pPr>
                  <a:defRPr sz="1000" b="1" i="0" u="none" strike="noStrike" baseline="0">
                    <a:solidFill>
                      <a:srgbClr val="8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Donnees!$A$166:$A$172</c:f>
              <c:strCache>
                <c:ptCount val="7"/>
                <c:pt idx="0">
                  <c:v>Non indiqué</c:v>
                </c:pt>
                <c:pt idx="1">
                  <c:v>10 à 20 ans</c:v>
                </c:pt>
                <c:pt idx="2">
                  <c:v>21 à 30 ans</c:v>
                </c:pt>
                <c:pt idx="3">
                  <c:v>31 à 40 ans</c:v>
                </c:pt>
                <c:pt idx="4">
                  <c:v>41 a 50 ans</c:v>
                </c:pt>
                <c:pt idx="5">
                  <c:v>51 à 60 ans</c:v>
                </c:pt>
                <c:pt idx="6">
                  <c:v>61 à 70 ans</c:v>
                </c:pt>
              </c:strCache>
            </c:strRef>
          </c:cat>
          <c:val>
            <c:numRef>
              <c:f>Donnees!$C$166:$C$172</c:f>
              <c:numCache>
                <c:formatCode>Standard</c:formatCode>
                <c:ptCount val="7"/>
                <c:pt idx="0">
                  <c:v>1625</c:v>
                </c:pt>
                <c:pt idx="1">
                  <c:v>360</c:v>
                </c:pt>
                <c:pt idx="2">
                  <c:v>2855</c:v>
                </c:pt>
                <c:pt idx="3">
                  <c:v>3357</c:v>
                </c:pt>
                <c:pt idx="4">
                  <c:v>1837</c:v>
                </c:pt>
                <c:pt idx="5">
                  <c:v>791</c:v>
                </c:pt>
                <c:pt idx="6">
                  <c:v>233</c:v>
                </c:pt>
              </c:numCache>
            </c:numRef>
          </c:val>
        </c:ser>
        <c:dLbls>
          <c:showLegendKey val="0"/>
          <c:showVal val="1"/>
          <c:showCatName val="0"/>
          <c:showSerName val="0"/>
          <c:showPercent val="0"/>
          <c:showBubbleSize val="0"/>
        </c:dLbls>
        <c:gapWidth val="150"/>
        <c:axId val="132070784"/>
        <c:axId val="132094208"/>
      </c:barChart>
      <c:catAx>
        <c:axId val="132070784"/>
        <c:scaling>
          <c:orientation val="maxMin"/>
        </c:scaling>
        <c:delete val="0"/>
        <c:axPos val="l"/>
        <c:numFmt formatCode="Standard" sourceLinked="1"/>
        <c:majorTickMark val="out"/>
        <c:minorTickMark val="none"/>
        <c:tickLblPos val="nextTo"/>
        <c:spPr>
          <a:ln w="25400">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fr-FR"/>
          </a:p>
        </c:txPr>
        <c:crossAx val="132094208"/>
        <c:crosses val="autoZero"/>
        <c:auto val="1"/>
        <c:lblAlgn val="ctr"/>
        <c:lblOffset val="100"/>
        <c:tickLblSkip val="1"/>
        <c:tickMarkSkip val="1"/>
        <c:noMultiLvlLbl val="0"/>
      </c:catAx>
      <c:valAx>
        <c:axId val="132094208"/>
        <c:scaling>
          <c:orientation val="minMax"/>
        </c:scaling>
        <c:delete val="0"/>
        <c:axPos val="t"/>
        <c:majorGridlines>
          <c:spPr>
            <a:ln w="3175">
              <a:solidFill>
                <a:srgbClr val="000000"/>
              </a:solidFill>
              <a:prstDash val="solid"/>
            </a:ln>
          </c:spPr>
        </c:majorGridlines>
        <c:numFmt formatCode="Standard" sourceLinked="1"/>
        <c:majorTickMark val="out"/>
        <c:minorTickMark val="none"/>
        <c:tickLblPos val="nextTo"/>
        <c:spPr>
          <a:ln w="25400">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fr-FR"/>
          </a:p>
        </c:txPr>
        <c:crossAx val="132070784"/>
        <c:crosses val="autoZero"/>
        <c:crossBetween val="between"/>
      </c:valAx>
      <c:spPr>
        <a:blipFill dpi="0" rotWithShape="0">
          <a:blip xmlns:r="http://schemas.openxmlformats.org/officeDocument/2006/relationships" r:embed="rId2"/>
          <a:srcRect/>
          <a:tile tx="0" ty="0" sx="100000" sy="100000" flip="none" algn="tl"/>
        </a:blipFill>
        <a:ln w="12700">
          <a:solidFill>
            <a:srgbClr val="808080"/>
          </a:solidFill>
          <a:prstDash val="solid"/>
        </a:ln>
      </c:spPr>
    </c:plotArea>
    <c:plotVisOnly val="1"/>
    <c:dispBlanksAs val="gap"/>
    <c:showDLblsOverMax val="0"/>
  </c:chart>
  <c:spPr>
    <a:noFill/>
    <a:ln w="127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DFA22065-A2C3-468A-B4AE-7DB3595339FA}" type="datetimeFigureOut">
              <a:rPr lang="fr-FR"/>
              <a:pPr>
                <a:defRPr/>
              </a:pPr>
              <a:t>20/02/2018</a:t>
            </a:fld>
            <a:endParaRPr lang="fr-FR"/>
          </a:p>
        </p:txBody>
      </p:sp>
      <p:sp>
        <p:nvSpPr>
          <p:cNvPr id="4" name="Espace réservé du pied de page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A80CB85-7414-4A75-9B33-C9954EBB7144}" type="slidenum">
              <a:rPr lang="fr-FR" altLang="fr-FR"/>
              <a:pPr>
                <a:defRPr/>
              </a:pPr>
              <a:t>‹N°›</a:t>
            </a:fld>
            <a:endParaRPr lang="fr-FR" altLang="fr-FR"/>
          </a:p>
        </p:txBody>
      </p:sp>
    </p:spTree>
    <p:extLst>
      <p:ext uri="{BB962C8B-B14F-4D97-AF65-F5344CB8AC3E}">
        <p14:creationId xmlns:p14="http://schemas.microsoft.com/office/powerpoint/2010/main" val="2598458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673055F-7E0E-43FC-86B7-8F77E8E30CDA}" type="datetimeFigureOut">
              <a:rPr lang="fr-FR"/>
              <a:pPr>
                <a:defRPr/>
              </a:pPr>
              <a:t>20/02/2018</a:t>
            </a:fld>
            <a:endParaRPr lang="fr-FR"/>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DB5350D-F322-4641-B430-EFED13BD5567}" type="slidenum">
              <a:rPr lang="fr-FR" altLang="fr-FR"/>
              <a:pPr>
                <a:defRPr/>
              </a:pPr>
              <a:t>‹N°›</a:t>
            </a:fld>
            <a:endParaRPr lang="fr-FR" altLang="fr-FR"/>
          </a:p>
        </p:txBody>
      </p:sp>
    </p:spTree>
    <p:extLst>
      <p:ext uri="{BB962C8B-B14F-4D97-AF65-F5344CB8AC3E}">
        <p14:creationId xmlns:p14="http://schemas.microsoft.com/office/powerpoint/2010/main" val="4182399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15197FB-07EF-4433-B992-5BB2D7FF20E0}" type="slidenum">
              <a:rPr lang="fr-FR" altLang="fr-FR" smtClean="0">
                <a:solidFill>
                  <a:srgbClr val="000000"/>
                </a:solidFill>
                <a:latin typeface="Calibri" panose="020F0502020204030204" pitchFamily="34" charset="0"/>
              </a:rPr>
              <a:pPr/>
              <a:t>1</a:t>
            </a:fld>
            <a:endParaRPr lang="fr-FR" altLang="fr-FR" smtClean="0">
              <a:solidFill>
                <a:srgbClr val="000000"/>
              </a:solidFill>
              <a:latin typeface="Calibri" panose="020F050202020403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116075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DDC98CB-FC25-42F3-83AE-9167C4C8C881}" type="slidenum">
              <a:rPr lang="fr-FR" altLang="fr-FR" smtClean="0">
                <a:solidFill>
                  <a:prstClr val="black"/>
                </a:solidFill>
                <a:latin typeface="Calibri" panose="020F0502020204030204" pitchFamily="34" charset="0"/>
              </a:rPr>
              <a:pPr fontAlgn="base">
                <a:spcBef>
                  <a:spcPct val="0"/>
                </a:spcBef>
                <a:spcAft>
                  <a:spcPct val="0"/>
                </a:spcAft>
              </a:pPr>
              <a:t>20</a:t>
            </a:fld>
            <a:endParaRPr lang="fr-FR" altLang="fr-FR" smtClean="0">
              <a:solidFill>
                <a:prstClr val="black"/>
              </a:solidFill>
              <a:latin typeface="Calibri" panose="020F0502020204030204"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01696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15197FB-07EF-4433-B992-5BB2D7FF20E0}" type="slidenum">
              <a:rPr lang="fr-FR" altLang="fr-FR" smtClean="0">
                <a:solidFill>
                  <a:srgbClr val="000000"/>
                </a:solidFill>
                <a:latin typeface="Calibri" panose="020F0502020204030204" pitchFamily="34" charset="0"/>
              </a:rPr>
              <a:pPr/>
              <a:t>30</a:t>
            </a:fld>
            <a:endParaRPr lang="fr-FR" altLang="fr-FR" smtClean="0">
              <a:solidFill>
                <a:srgbClr val="000000"/>
              </a:solidFill>
              <a:latin typeface="Calibri" panose="020F0502020204030204" pitchFamily="34"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179395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4090CCA-18FE-41B8-9D4C-C9E55C6925E7}" type="slidenum">
              <a:rPr lang="fr-FR" altLang="fr-FR" smtClean="0">
                <a:solidFill>
                  <a:srgbClr val="000000"/>
                </a:solidFill>
                <a:latin typeface="Calibri" panose="020F0502020204030204" pitchFamily="34" charset="0"/>
              </a:rPr>
              <a:pPr/>
              <a:t>2</a:t>
            </a:fld>
            <a:endParaRPr lang="fr-FR" altLang="fr-FR" smtClean="0">
              <a:solidFill>
                <a:srgbClr val="000000"/>
              </a:solidFill>
              <a:latin typeface="Calibri" panose="020F050202020403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40841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68AEE34-5763-41E3-B39C-0941BDC65EE3}" type="slidenum">
              <a:rPr lang="fr-FR" altLang="fr-FR" smtClean="0">
                <a:solidFill>
                  <a:srgbClr val="000000"/>
                </a:solidFill>
                <a:latin typeface="Calibri" panose="020F0502020204030204" pitchFamily="34" charset="0"/>
              </a:rPr>
              <a:pPr fontAlgn="base">
                <a:spcBef>
                  <a:spcPct val="0"/>
                </a:spcBef>
                <a:spcAft>
                  <a:spcPct val="0"/>
                </a:spcAft>
              </a:pPr>
              <a:t>5</a:t>
            </a:fld>
            <a:endParaRPr lang="fr-FR" altLang="fr-FR" smtClean="0">
              <a:solidFill>
                <a:srgbClr val="000000"/>
              </a:solidFill>
              <a:latin typeface="Calibri" panose="020F0502020204030204"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6544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B8EE98B-B900-4195-BB44-12BEE1163155}" type="slidenum">
              <a:rPr lang="fr-FR" altLang="fr-FR">
                <a:solidFill>
                  <a:prstClr val="black"/>
                </a:solidFill>
                <a:latin typeface="Calibri" panose="020F0502020204030204" pitchFamily="34" charset="0"/>
              </a:rPr>
              <a:pPr/>
              <a:t>6</a:t>
            </a:fld>
            <a:endParaRPr lang="fr-FR" altLang="fr-FR">
              <a:solidFill>
                <a:prstClr val="black"/>
              </a:solidFill>
              <a:latin typeface="Calibri" panose="020F0502020204030204"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191348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91BAC13-3C36-4CA9-9D44-500C107B7E1F}" type="slidenum">
              <a:rPr lang="fr-FR" altLang="fr-FR">
                <a:solidFill>
                  <a:prstClr val="black"/>
                </a:solidFill>
                <a:latin typeface="Calibri" panose="020F0502020204030204" pitchFamily="34" charset="0"/>
              </a:rPr>
              <a:pPr/>
              <a:t>7</a:t>
            </a:fld>
            <a:endParaRPr lang="fr-FR" altLang="fr-FR">
              <a:solidFill>
                <a:prstClr val="black"/>
              </a:solidFill>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79401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6F41947-D495-43B3-B915-28D1CF885404}" type="slidenum">
              <a:rPr lang="fr-FR" altLang="fr-FR">
                <a:solidFill>
                  <a:prstClr val="black"/>
                </a:solidFill>
                <a:latin typeface="Calibri" panose="020F0502020204030204" pitchFamily="34" charset="0"/>
              </a:rPr>
              <a:pPr/>
              <a:t>8</a:t>
            </a:fld>
            <a:endParaRPr lang="fr-FR" altLang="fr-FR">
              <a:solidFill>
                <a:prstClr val="black"/>
              </a:solidFill>
              <a:latin typeface="Calibri" panose="020F0502020204030204"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00980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E7062F0-AB62-4749-9974-C2EFB757C2D0}" type="slidenum">
              <a:rPr lang="fr-FR" altLang="fr-FR">
                <a:solidFill>
                  <a:prstClr val="black"/>
                </a:solidFill>
                <a:latin typeface="Calibri" panose="020F0502020204030204" pitchFamily="34" charset="0"/>
              </a:rPr>
              <a:pPr/>
              <a:t>9</a:t>
            </a:fld>
            <a:endParaRPr lang="fr-FR" altLang="fr-FR">
              <a:solidFill>
                <a:prstClr val="black"/>
              </a:solidFill>
              <a:latin typeface="Calibri" panose="020F0502020204030204"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140709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E632EBE-A479-4695-B44F-C3341E1B7FFF}" type="slidenum">
              <a:rPr lang="fr-FR" altLang="fr-FR">
                <a:solidFill>
                  <a:prstClr val="black"/>
                </a:solidFill>
                <a:latin typeface="Calibri" panose="020F0502020204030204" pitchFamily="34" charset="0"/>
              </a:rPr>
              <a:pPr/>
              <a:t>10</a:t>
            </a:fld>
            <a:endParaRPr lang="fr-FR" altLang="fr-FR">
              <a:solidFill>
                <a:prstClr val="black"/>
              </a:solidFill>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159354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Tree>
    <p:extLst>
      <p:ext uri="{BB962C8B-B14F-4D97-AF65-F5344CB8AC3E}">
        <p14:creationId xmlns:p14="http://schemas.microsoft.com/office/powerpoint/2010/main" val="25835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DBD92FD2-A418-48BB-B050-84D01A4B1D32}" type="datetimeFigureOut">
              <a:rPr lang="fr-FR"/>
              <a:pPr>
                <a:defRPr/>
              </a:pPr>
              <a:t>20/02/2018</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ECA71763-B9AF-405C-8BE2-17ABC44EF84F}" type="slidenum">
              <a:rPr lang="fr-BE" altLang="fr-FR"/>
              <a:pPr>
                <a:defRPr/>
              </a:pPr>
              <a:t>‹N°›</a:t>
            </a:fld>
            <a:endParaRPr lang="fr-BE" altLang="fr-FR"/>
          </a:p>
        </p:txBody>
      </p:sp>
    </p:spTree>
    <p:extLst>
      <p:ext uri="{BB962C8B-B14F-4D97-AF65-F5344CB8AC3E}">
        <p14:creationId xmlns:p14="http://schemas.microsoft.com/office/powerpoint/2010/main" val="904210659"/>
      </p:ext>
    </p:extLst>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04AB63F5-9BEF-4FF7-95EB-0F3529F5DE60}" type="datetimeFigureOut">
              <a:rPr lang="fr-FR"/>
              <a:pPr>
                <a:defRPr/>
              </a:pPr>
              <a:t>20/02/2018</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BAFA3187-A395-4960-9B70-78322559A105}" type="slidenum">
              <a:rPr lang="fr-BE" altLang="fr-FR"/>
              <a:pPr>
                <a:defRPr/>
              </a:pPr>
              <a:t>‹N°›</a:t>
            </a:fld>
            <a:endParaRPr lang="fr-BE" altLang="fr-FR"/>
          </a:p>
        </p:txBody>
      </p:sp>
    </p:spTree>
    <p:extLst>
      <p:ext uri="{BB962C8B-B14F-4D97-AF65-F5344CB8AC3E}">
        <p14:creationId xmlns:p14="http://schemas.microsoft.com/office/powerpoint/2010/main" val="3929702686"/>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smtClean="0">
                <a:solidFill>
                  <a:schemeClr val="accent1"/>
                </a:solidFill>
                <a:latin typeface="Arial" panose="020B0604020202020204" pitchFamily="34" charset="0"/>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smtClean="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FDD346FE-256D-41C9-9222-98F6EC311FCB}" type="datetimeFigureOut">
              <a:rPr lang="fr-FR"/>
              <a:pPr>
                <a:defRPr/>
              </a:pPr>
              <a:t>20/02/2018</a:t>
            </a:fld>
            <a:endParaRPr lang="fr-BE"/>
          </a:p>
        </p:txBody>
      </p:sp>
      <p:sp>
        <p:nvSpPr>
          <p:cNvPr id="9" name="Footer Placeholder 4"/>
          <p:cNvSpPr>
            <a:spLocks noGrp="1"/>
          </p:cNvSpPr>
          <p:nvPr>
            <p:ph type="ftr" sz="quarter" idx="15"/>
          </p:nvPr>
        </p:nvSpPr>
        <p:spPr/>
        <p:txBody>
          <a:bodyPr/>
          <a:lstStyle>
            <a:lvl1pPr>
              <a:defRPr/>
            </a:lvl1pPr>
          </a:lstStyle>
          <a:p>
            <a:pPr>
              <a:defRPr/>
            </a:pPr>
            <a:endParaRPr lang="fr-BE"/>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C0E7310B-B408-4F4A-8468-72C81C3B24B2}" type="slidenum">
              <a:rPr lang="fr-BE" altLang="fr-FR"/>
              <a:pPr>
                <a:defRPr/>
              </a:pPr>
              <a:t>‹N°›</a:t>
            </a:fld>
            <a:endParaRPr lang="fr-BE" altLang="fr-FR"/>
          </a:p>
        </p:txBody>
      </p:sp>
    </p:spTree>
    <p:extLst>
      <p:ext uri="{BB962C8B-B14F-4D97-AF65-F5344CB8AC3E}">
        <p14:creationId xmlns:p14="http://schemas.microsoft.com/office/powerpoint/2010/main" val="36479593"/>
      </p:ext>
    </p:extLst>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369BF076-17B0-41DE-AB1F-A88FC0B59CD4}" type="datetimeFigureOut">
              <a:rPr lang="fr-FR"/>
              <a:pPr>
                <a:defRPr/>
              </a:pPr>
              <a:t>20/02/2018</a:t>
            </a:fld>
            <a:endParaRPr lang="fr-BE"/>
          </a:p>
        </p:txBody>
      </p:sp>
      <p:sp>
        <p:nvSpPr>
          <p:cNvPr id="7" name="Footer Placeholder 5"/>
          <p:cNvSpPr>
            <a:spLocks noGrp="1"/>
          </p:cNvSpPr>
          <p:nvPr>
            <p:ph type="ftr" sz="quarter" idx="11"/>
          </p:nvPr>
        </p:nvSpPr>
        <p:spPr/>
        <p:txBody>
          <a:bodyPr/>
          <a:lstStyle>
            <a:lvl1pPr>
              <a:defRPr/>
            </a:lvl1pPr>
          </a:lstStyle>
          <a:p>
            <a:pPr>
              <a:defRPr/>
            </a:pPr>
            <a:endParaRPr lang="fr-BE"/>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2A7702BF-B0E9-4DA1-A018-DD0C5A4E22E2}" type="slidenum">
              <a:rPr lang="fr-BE" altLang="fr-FR"/>
              <a:pPr>
                <a:defRPr/>
              </a:pPr>
              <a:t>‹N°›</a:t>
            </a:fld>
            <a:endParaRPr lang="fr-BE" altLang="fr-FR"/>
          </a:p>
        </p:txBody>
      </p:sp>
    </p:spTree>
    <p:extLst>
      <p:ext uri="{BB962C8B-B14F-4D97-AF65-F5344CB8AC3E}">
        <p14:creationId xmlns:p14="http://schemas.microsoft.com/office/powerpoint/2010/main" val="2288596430"/>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smtClean="0">
                <a:solidFill>
                  <a:schemeClr val="accent1"/>
                </a:solidFill>
                <a:latin typeface="Arial" panose="020B0604020202020204" pitchFamily="34" charset="0"/>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defRPr/>
            </a:pPr>
            <a:r>
              <a:rPr lang="en-US" sz="8000" smtClean="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24C464FC-F580-4480-B8A4-9CF05F870F05}" type="datetimeFigureOut">
              <a:rPr lang="fr-FR"/>
              <a:pPr>
                <a:defRPr/>
              </a:pPr>
              <a:t>20/02/2018</a:t>
            </a:fld>
            <a:endParaRPr lang="fr-BE"/>
          </a:p>
        </p:txBody>
      </p:sp>
      <p:sp>
        <p:nvSpPr>
          <p:cNvPr id="9" name="Footer Placeholder 5"/>
          <p:cNvSpPr>
            <a:spLocks noGrp="1"/>
          </p:cNvSpPr>
          <p:nvPr>
            <p:ph type="ftr" sz="quarter" idx="15"/>
          </p:nvPr>
        </p:nvSpPr>
        <p:spPr/>
        <p:txBody>
          <a:bodyPr/>
          <a:lstStyle>
            <a:lvl1pPr>
              <a:defRPr/>
            </a:lvl1pPr>
          </a:lstStyle>
          <a:p>
            <a:pPr>
              <a:defRPr/>
            </a:pPr>
            <a:endParaRPr lang="fr-BE"/>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ED296896-9FC8-489C-88AF-2CF8BA487AED}" type="slidenum">
              <a:rPr lang="fr-BE" altLang="fr-FR"/>
              <a:pPr>
                <a:defRPr/>
              </a:pPr>
              <a:t>‹N°›</a:t>
            </a:fld>
            <a:endParaRPr lang="fr-BE" altLang="fr-FR"/>
          </a:p>
        </p:txBody>
      </p:sp>
    </p:spTree>
    <p:extLst>
      <p:ext uri="{BB962C8B-B14F-4D97-AF65-F5344CB8AC3E}">
        <p14:creationId xmlns:p14="http://schemas.microsoft.com/office/powerpoint/2010/main" val="1621085625"/>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1B813C91-6D73-451C-86C3-30C3B9F3E91D}" type="datetimeFigureOut">
              <a:rPr lang="fr-FR"/>
              <a:pPr>
                <a:defRPr/>
              </a:pPr>
              <a:t>20/02/2018</a:t>
            </a:fld>
            <a:endParaRPr lang="fr-BE"/>
          </a:p>
        </p:txBody>
      </p:sp>
      <p:sp>
        <p:nvSpPr>
          <p:cNvPr id="7" name="Footer Placeholder 5"/>
          <p:cNvSpPr>
            <a:spLocks noGrp="1"/>
          </p:cNvSpPr>
          <p:nvPr>
            <p:ph type="ftr" sz="quarter" idx="15"/>
          </p:nvPr>
        </p:nvSpPr>
        <p:spPr/>
        <p:txBody>
          <a:bodyPr/>
          <a:lstStyle>
            <a:lvl1pPr>
              <a:defRPr/>
            </a:lvl1pPr>
          </a:lstStyle>
          <a:p>
            <a:pPr>
              <a:defRPr/>
            </a:pPr>
            <a:endParaRPr lang="fr-BE"/>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4A60CAFD-A905-4008-B27A-2C62A282F16E}" type="slidenum">
              <a:rPr lang="fr-BE" altLang="fr-FR"/>
              <a:pPr>
                <a:defRPr/>
              </a:pPr>
              <a:t>‹N°›</a:t>
            </a:fld>
            <a:endParaRPr lang="fr-BE" altLang="fr-FR"/>
          </a:p>
        </p:txBody>
      </p:sp>
    </p:spTree>
    <p:extLst>
      <p:ext uri="{BB962C8B-B14F-4D97-AF65-F5344CB8AC3E}">
        <p14:creationId xmlns:p14="http://schemas.microsoft.com/office/powerpoint/2010/main" val="1627396925"/>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2E9F330-D239-4496-A9B5-3AF83D8D2CDD}" type="datetimeFigureOut">
              <a:rPr lang="fr-FR"/>
              <a:pPr>
                <a:defRPr/>
              </a:pPr>
              <a:t>20/02/2018</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E5AD8721-1CE3-4E6C-B9BF-8A5F53F8AC9F}" type="slidenum">
              <a:rPr lang="fr-BE" altLang="fr-FR"/>
              <a:pPr>
                <a:defRPr/>
              </a:pPr>
              <a:t>‹N°›</a:t>
            </a:fld>
            <a:endParaRPr lang="fr-BE" altLang="fr-FR"/>
          </a:p>
        </p:txBody>
      </p:sp>
    </p:spTree>
    <p:extLst>
      <p:ext uri="{BB962C8B-B14F-4D97-AF65-F5344CB8AC3E}">
        <p14:creationId xmlns:p14="http://schemas.microsoft.com/office/powerpoint/2010/main" val="789820862"/>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9A6A9453-1FC6-4511-9147-38852B2D8EAC}" type="datetimeFigureOut">
              <a:rPr lang="fr-FR"/>
              <a:pPr>
                <a:defRPr/>
              </a:pPr>
              <a:t>20/02/2018</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E4F348D4-5A44-4BCA-A1CA-7A9987F217F4}" type="slidenum">
              <a:rPr lang="fr-BE" altLang="fr-FR"/>
              <a:pPr>
                <a:defRPr/>
              </a:pPr>
              <a:t>‹N°›</a:t>
            </a:fld>
            <a:endParaRPr lang="fr-BE" altLang="fr-FR"/>
          </a:p>
        </p:txBody>
      </p:sp>
    </p:spTree>
    <p:extLst>
      <p:ext uri="{BB962C8B-B14F-4D97-AF65-F5344CB8AC3E}">
        <p14:creationId xmlns:p14="http://schemas.microsoft.com/office/powerpoint/2010/main" val="3472455821"/>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5799 w 8042"/>
              <a:gd name="T1" fmla="*/ 10000 h 10000"/>
              <a:gd name="T2" fmla="*/ 5961 w 8042"/>
              <a:gd name="T3" fmla="*/ 9880 h 10000"/>
              <a:gd name="T4" fmla="*/ 5988 w 8042"/>
              <a:gd name="T5" fmla="*/ 9820 h 10000"/>
              <a:gd name="T6" fmla="*/ 8042 w 8042"/>
              <a:gd name="T7" fmla="*/ 5260 h 10000"/>
              <a:gd name="T8" fmla="*/ 8042 w 8042"/>
              <a:gd name="T9" fmla="*/ 4721 h 10000"/>
              <a:gd name="T10" fmla="*/ 5988 w 8042"/>
              <a:gd name="T11" fmla="*/ 221 h 10000"/>
              <a:gd name="T12" fmla="*/ 5961 w 8042"/>
              <a:gd name="T13" fmla="*/ 160 h 10000"/>
              <a:gd name="T14" fmla="*/ 5799 w 8042"/>
              <a:gd name="T15" fmla="*/ 41 h 10000"/>
              <a:gd name="T16" fmla="*/ 18 w 8042"/>
              <a:gd name="T17" fmla="*/ 0 h 10000"/>
              <a:gd name="T18" fmla="*/ 0 w 8042"/>
              <a:gd name="T19" fmla="*/ 9991 h 10000"/>
              <a:gd name="T20" fmla="*/ 5799 w 8042"/>
              <a:gd name="T21" fmla="*/ 1000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3F2F5BD1-4006-4BEB-BDF4-8ACEB17435DC}"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423863" y="4529138"/>
            <a:ext cx="584200" cy="365125"/>
          </a:xfrm>
        </p:spPr>
        <p:txBody>
          <a:bodyPr/>
          <a:lstStyle>
            <a:lvl1pPr>
              <a:defRPr smtClean="0"/>
            </a:lvl1pPr>
          </a:lstStyle>
          <a:p>
            <a:pPr>
              <a:defRPr/>
            </a:pPr>
            <a:fld id="{F24BD2FE-D22D-4D0B-9B2A-E85E69830AFE}" type="slidenum">
              <a:rPr lang="fr-BE" altLang="fr-FR"/>
              <a:pPr>
                <a:defRPr/>
              </a:pPr>
              <a:t>‹N°›</a:t>
            </a:fld>
            <a:endParaRPr lang="fr-BE" altLang="fr-FR"/>
          </a:p>
        </p:txBody>
      </p:sp>
    </p:spTree>
    <p:extLst>
      <p:ext uri="{BB962C8B-B14F-4D97-AF65-F5344CB8AC3E}">
        <p14:creationId xmlns:p14="http://schemas.microsoft.com/office/powerpoint/2010/main" val="2737268050"/>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CA39A9B-4D2D-4D6A-B71C-096776CC6F57}"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DB197E4-F049-4633-AB06-327CD66E46F7}" type="slidenum">
              <a:rPr lang="fr-BE" altLang="fr-FR"/>
              <a:pPr>
                <a:defRPr/>
              </a:pPr>
              <a:t>‹N°›</a:t>
            </a:fld>
            <a:endParaRPr lang="fr-BE" altLang="fr-FR"/>
          </a:p>
        </p:txBody>
      </p:sp>
    </p:spTree>
    <p:extLst>
      <p:ext uri="{BB962C8B-B14F-4D97-AF65-F5344CB8AC3E}">
        <p14:creationId xmlns:p14="http://schemas.microsoft.com/office/powerpoint/2010/main" val="40260238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5C32659B-9DE8-416E-836C-FFC2006BB667}"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smtClean="0"/>
            </a:lvl1pPr>
          </a:lstStyle>
          <a:p>
            <a:pPr>
              <a:defRPr/>
            </a:pPr>
            <a:fld id="{545F9D2D-7C8D-491E-A944-F18DAB25BC40}" type="slidenum">
              <a:rPr lang="fr-BE" altLang="fr-FR"/>
              <a:pPr>
                <a:defRPr/>
              </a:pPr>
              <a:t>‹N°›</a:t>
            </a:fld>
            <a:endParaRPr lang="fr-BE" altLang="fr-FR"/>
          </a:p>
        </p:txBody>
      </p:sp>
    </p:spTree>
    <p:extLst>
      <p:ext uri="{BB962C8B-B14F-4D97-AF65-F5344CB8AC3E}">
        <p14:creationId xmlns:p14="http://schemas.microsoft.com/office/powerpoint/2010/main" val="3108847493"/>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D5AA6A0C-0210-4353-9AFD-12C8526D9D6D}" type="datetimeFigureOut">
              <a:rPr lang="fr-FR"/>
              <a:pPr>
                <a:defRPr/>
              </a:pPr>
              <a:t>20/02/2018</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p:txBody>
          <a:bodyPr/>
          <a:lstStyle>
            <a:lvl1pPr>
              <a:defRPr/>
            </a:lvl1pPr>
          </a:lstStyle>
          <a:p>
            <a:pPr>
              <a:defRPr/>
            </a:pPr>
            <a:fld id="{37779573-1C6C-4A52-9867-25473DF35AA7}" type="slidenum">
              <a:rPr lang="fr-BE" altLang="fr-FR"/>
              <a:pPr>
                <a:defRPr/>
              </a:pPr>
              <a:t>‹N°›</a:t>
            </a:fld>
            <a:endParaRPr lang="fr-BE" altLang="fr-FR"/>
          </a:p>
        </p:txBody>
      </p:sp>
    </p:spTree>
    <p:extLst>
      <p:ext uri="{BB962C8B-B14F-4D97-AF65-F5344CB8AC3E}">
        <p14:creationId xmlns:p14="http://schemas.microsoft.com/office/powerpoint/2010/main" val="557765029"/>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4FE0E55C-6E9C-4ED2-BF6A-B286BF8F7701}"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62CD22FD-5BED-4CFB-91B4-F43FF0883150}" type="slidenum">
              <a:rPr lang="fr-BE" altLang="fr-FR"/>
              <a:pPr>
                <a:defRPr/>
              </a:pPr>
              <a:t>‹N°›</a:t>
            </a:fld>
            <a:endParaRPr lang="fr-BE" altLang="fr-FR"/>
          </a:p>
        </p:txBody>
      </p:sp>
    </p:spTree>
    <p:extLst>
      <p:ext uri="{BB962C8B-B14F-4D97-AF65-F5344CB8AC3E}">
        <p14:creationId xmlns:p14="http://schemas.microsoft.com/office/powerpoint/2010/main" val="35460340"/>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F0D98224-62A2-4A69-9B6E-858E16E30BFB}"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smtClean="0"/>
            </a:lvl1pPr>
          </a:lstStyle>
          <a:p>
            <a:pPr>
              <a:defRPr/>
            </a:pPr>
            <a:fld id="{64A4CA8F-EC8E-4ECC-B50B-F1DB6735D578}" type="slidenum">
              <a:rPr lang="fr-BE" altLang="fr-FR"/>
              <a:pPr>
                <a:defRPr/>
              </a:pPr>
              <a:t>‹N°›</a:t>
            </a:fld>
            <a:endParaRPr lang="fr-BE" altLang="fr-FR"/>
          </a:p>
        </p:txBody>
      </p:sp>
    </p:spTree>
    <p:extLst>
      <p:ext uri="{BB962C8B-B14F-4D97-AF65-F5344CB8AC3E}">
        <p14:creationId xmlns:p14="http://schemas.microsoft.com/office/powerpoint/2010/main" val="152649910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8A99F22D-55F5-4C23-84D4-C7A7C1E07678}" type="datetimeFigureOut">
              <a:rPr lang="fr-FR">
                <a:solidFill>
                  <a:prstClr val="black">
                    <a:tint val="75000"/>
                  </a:prstClr>
                </a:solidFill>
              </a:rPr>
              <a:pPr>
                <a:defRPr/>
              </a:pPr>
              <a:t>20/02/2018</a:t>
            </a:fld>
            <a:endParaRPr lang="fr-BE">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4DB03761-D399-4094-9E17-306789F9B271}" type="slidenum">
              <a:rPr lang="fr-BE" altLang="fr-FR"/>
              <a:pPr>
                <a:defRPr/>
              </a:pPr>
              <a:t>‹N°›</a:t>
            </a:fld>
            <a:endParaRPr lang="fr-BE" altLang="fr-FR"/>
          </a:p>
        </p:txBody>
      </p:sp>
    </p:spTree>
    <p:extLst>
      <p:ext uri="{BB962C8B-B14F-4D97-AF65-F5344CB8AC3E}">
        <p14:creationId xmlns:p14="http://schemas.microsoft.com/office/powerpoint/2010/main" val="2713766785"/>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3" name="Date Placeholder 1"/>
          <p:cNvSpPr>
            <a:spLocks noGrp="1"/>
          </p:cNvSpPr>
          <p:nvPr>
            <p:ph type="dt" sz="half" idx="10"/>
          </p:nvPr>
        </p:nvSpPr>
        <p:spPr/>
        <p:txBody>
          <a:bodyPr/>
          <a:lstStyle>
            <a:lvl1pPr>
              <a:defRPr/>
            </a:lvl1pPr>
          </a:lstStyle>
          <a:p>
            <a:pPr>
              <a:defRPr/>
            </a:pPr>
            <a:fld id="{81B3E547-7CE2-4E46-936E-6BE10EC40EE5}" type="datetimeFigureOut">
              <a:rPr lang="fr-FR">
                <a:solidFill>
                  <a:prstClr val="black">
                    <a:tint val="75000"/>
                  </a:prstClr>
                </a:solidFill>
              </a:rPr>
              <a:pPr>
                <a:defRPr/>
              </a:pPr>
              <a:t>20/02/2018</a:t>
            </a:fld>
            <a:endParaRPr lang="fr-BE">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DAB65ABE-5812-4785-A53B-F9E2A525F05C}" type="slidenum">
              <a:rPr lang="fr-BE" altLang="fr-FR"/>
              <a:pPr>
                <a:defRPr/>
              </a:pPr>
              <a:t>‹N°›</a:t>
            </a:fld>
            <a:endParaRPr lang="fr-BE" altLang="fr-FR"/>
          </a:p>
        </p:txBody>
      </p:sp>
    </p:spTree>
    <p:extLst>
      <p:ext uri="{BB962C8B-B14F-4D97-AF65-F5344CB8AC3E}">
        <p14:creationId xmlns:p14="http://schemas.microsoft.com/office/powerpoint/2010/main" val="412602186"/>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4C8AD7B5-1F97-43FA-9A4B-3225E6AF00C1}"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6900BA13-8E70-472A-8AF0-92460840FF4B}" type="slidenum">
              <a:rPr lang="fr-BE" altLang="fr-FR"/>
              <a:pPr>
                <a:defRPr/>
              </a:pPr>
              <a:t>‹N°›</a:t>
            </a:fld>
            <a:endParaRPr lang="fr-BE" altLang="fr-FR"/>
          </a:p>
        </p:txBody>
      </p:sp>
    </p:spTree>
    <p:extLst>
      <p:ext uri="{BB962C8B-B14F-4D97-AF65-F5344CB8AC3E}">
        <p14:creationId xmlns:p14="http://schemas.microsoft.com/office/powerpoint/2010/main" val="663165204"/>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3D657147-AD4B-4B1E-B88B-CEB6DF34235D}"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smtClean="0"/>
            </a:lvl1pPr>
          </a:lstStyle>
          <a:p>
            <a:pPr>
              <a:defRPr/>
            </a:pPr>
            <a:fld id="{C1584730-31B2-4E25-8A86-78601B8FF383}" type="slidenum">
              <a:rPr lang="fr-BE" altLang="fr-FR"/>
              <a:pPr>
                <a:defRPr/>
              </a:pPr>
              <a:t>‹N°›</a:t>
            </a:fld>
            <a:endParaRPr lang="fr-BE" altLang="fr-FR"/>
          </a:p>
        </p:txBody>
      </p:sp>
    </p:spTree>
    <p:extLst>
      <p:ext uri="{BB962C8B-B14F-4D97-AF65-F5344CB8AC3E}">
        <p14:creationId xmlns:p14="http://schemas.microsoft.com/office/powerpoint/2010/main" val="1058380950"/>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5E02779D-35AD-4501-955D-D8E81CFCB184}"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smtClean="0"/>
            </a:lvl1pPr>
          </a:lstStyle>
          <a:p>
            <a:pPr>
              <a:defRPr/>
            </a:pPr>
            <a:fld id="{F227CEE1-7801-4D24-828C-78CE281B039A}" type="slidenum">
              <a:rPr lang="fr-BE" altLang="fr-FR"/>
              <a:pPr>
                <a:defRPr/>
              </a:pPr>
              <a:t>‹N°›</a:t>
            </a:fld>
            <a:endParaRPr lang="fr-BE" altLang="fr-FR"/>
          </a:p>
        </p:txBody>
      </p:sp>
    </p:spTree>
    <p:extLst>
      <p:ext uri="{BB962C8B-B14F-4D97-AF65-F5344CB8AC3E}">
        <p14:creationId xmlns:p14="http://schemas.microsoft.com/office/powerpoint/2010/main" val="2765854270"/>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sz="8000">
                <a:solidFill>
                  <a:srgbClr val="A53010"/>
                </a:solidFill>
                <a:latin typeface="Arial" panose="020B0604020202020204" pitchFamily="34" charset="0"/>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sz="8000">
                <a:solidFill>
                  <a:srgbClr val="A53010"/>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0CFF2189-4657-4A88-A0F5-65E2EB7BE669}"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10" name="Slide Number Placeholder 5"/>
          <p:cNvSpPr>
            <a:spLocks noGrp="1"/>
          </p:cNvSpPr>
          <p:nvPr>
            <p:ph type="sldNum" sz="quarter" idx="16"/>
          </p:nvPr>
        </p:nvSpPr>
        <p:spPr>
          <a:xfrm>
            <a:off x="511175" y="3244850"/>
            <a:ext cx="585788" cy="365125"/>
          </a:xfrm>
        </p:spPr>
        <p:txBody>
          <a:bodyPr/>
          <a:lstStyle>
            <a:lvl1pPr>
              <a:defRPr smtClean="0"/>
            </a:lvl1pPr>
          </a:lstStyle>
          <a:p>
            <a:pPr>
              <a:defRPr/>
            </a:pPr>
            <a:fld id="{62B98B8F-445E-4E28-837F-29EA30A51916}" type="slidenum">
              <a:rPr lang="fr-BE" altLang="fr-FR"/>
              <a:pPr>
                <a:defRPr/>
              </a:pPr>
              <a:t>‹N°›</a:t>
            </a:fld>
            <a:endParaRPr lang="fr-BE" altLang="fr-FR"/>
          </a:p>
        </p:txBody>
      </p:sp>
    </p:spTree>
    <p:extLst>
      <p:ext uri="{BB962C8B-B14F-4D97-AF65-F5344CB8AC3E}">
        <p14:creationId xmlns:p14="http://schemas.microsoft.com/office/powerpoint/2010/main" val="2037191618"/>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5BB0119E-7A8A-43FD-88E6-7FE739953B1D}"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smtClean="0"/>
            </a:lvl1pPr>
          </a:lstStyle>
          <a:p>
            <a:pPr>
              <a:defRPr/>
            </a:pPr>
            <a:fld id="{B74F4D11-7ACE-4E0D-9222-9F069C424B91}" type="slidenum">
              <a:rPr lang="fr-BE" altLang="fr-FR"/>
              <a:pPr>
                <a:defRPr/>
              </a:pPr>
              <a:t>‹N°›</a:t>
            </a:fld>
            <a:endParaRPr lang="fr-BE" altLang="fr-FR"/>
          </a:p>
        </p:txBody>
      </p:sp>
    </p:spTree>
    <p:extLst>
      <p:ext uri="{BB962C8B-B14F-4D97-AF65-F5344CB8AC3E}">
        <p14:creationId xmlns:p14="http://schemas.microsoft.com/office/powerpoint/2010/main" val="1889704317"/>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sz="8000">
                <a:solidFill>
                  <a:srgbClr val="A53010"/>
                </a:solidFill>
                <a:latin typeface="Arial" panose="020B0604020202020204" pitchFamily="34" charset="0"/>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sz="8000">
                <a:solidFill>
                  <a:srgbClr val="A53010"/>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E87FCB7D-28D7-4202-871D-DA97128099A5}"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10" name="Slide Number Placeholder 6"/>
          <p:cNvSpPr>
            <a:spLocks noGrp="1"/>
          </p:cNvSpPr>
          <p:nvPr>
            <p:ph type="sldNum" sz="quarter" idx="16"/>
          </p:nvPr>
        </p:nvSpPr>
        <p:spPr>
          <a:xfrm>
            <a:off x="511175" y="4983163"/>
            <a:ext cx="585788" cy="365125"/>
          </a:xfrm>
        </p:spPr>
        <p:txBody>
          <a:bodyPr/>
          <a:lstStyle>
            <a:lvl1pPr>
              <a:defRPr smtClean="0"/>
            </a:lvl1pPr>
          </a:lstStyle>
          <a:p>
            <a:pPr>
              <a:defRPr/>
            </a:pPr>
            <a:fld id="{475F3045-6BC3-43F0-ACF4-1B0B98FB5022}" type="slidenum">
              <a:rPr lang="fr-BE" altLang="fr-FR"/>
              <a:pPr>
                <a:defRPr/>
              </a:pPr>
              <a:t>‹N°›</a:t>
            </a:fld>
            <a:endParaRPr lang="fr-BE" altLang="fr-FR"/>
          </a:p>
        </p:txBody>
      </p:sp>
    </p:spTree>
    <p:extLst>
      <p:ext uri="{BB962C8B-B14F-4D97-AF65-F5344CB8AC3E}">
        <p14:creationId xmlns:p14="http://schemas.microsoft.com/office/powerpoint/2010/main" val="3776695932"/>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2182A900-C219-46E2-AE2D-A66B4E85C570}" type="datetimeFigureOut">
              <a:rPr lang="fr-FR"/>
              <a:pPr>
                <a:defRPr/>
              </a:pPr>
              <a:t>20/02/2018</a:t>
            </a:fld>
            <a:endParaRPr lang="fr-BE"/>
          </a:p>
        </p:txBody>
      </p:sp>
      <p:sp>
        <p:nvSpPr>
          <p:cNvPr id="6" name="Footer Placeholder 4"/>
          <p:cNvSpPr>
            <a:spLocks noGrp="1"/>
          </p:cNvSpPr>
          <p:nvPr>
            <p:ph type="ftr" sz="quarter" idx="11"/>
          </p:nvPr>
        </p:nvSpPr>
        <p:spPr/>
        <p:txBody>
          <a:bodyPr/>
          <a:lstStyle>
            <a:lvl1pPr>
              <a:defRPr/>
            </a:lvl1pPr>
          </a:lstStyle>
          <a:p>
            <a:pPr>
              <a:defRPr/>
            </a:pPr>
            <a:endParaRPr lang="fr-BE"/>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E2D30F65-085C-4F76-9C2A-C2C3FE98E9E7}" type="slidenum">
              <a:rPr lang="fr-BE" altLang="fr-FR"/>
              <a:pPr>
                <a:defRPr/>
              </a:pPr>
              <a:t>‹N°›</a:t>
            </a:fld>
            <a:endParaRPr lang="fr-BE" altLang="fr-FR"/>
          </a:p>
        </p:txBody>
      </p:sp>
    </p:spTree>
    <p:extLst>
      <p:ext uri="{BB962C8B-B14F-4D97-AF65-F5344CB8AC3E}">
        <p14:creationId xmlns:p14="http://schemas.microsoft.com/office/powerpoint/2010/main" val="283656496"/>
      </p:ext>
    </p:extLst>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0639CA2D-8841-488A-873C-334028D1E0F1}"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6"/>
          </p:nvPr>
        </p:nvSpPr>
        <p:spPr>
          <a:xfrm>
            <a:off x="511175" y="4983163"/>
            <a:ext cx="585788" cy="365125"/>
          </a:xfrm>
        </p:spPr>
        <p:txBody>
          <a:bodyPr/>
          <a:lstStyle>
            <a:lvl1pPr>
              <a:defRPr smtClean="0"/>
            </a:lvl1pPr>
          </a:lstStyle>
          <a:p>
            <a:pPr>
              <a:defRPr/>
            </a:pPr>
            <a:fld id="{E926E569-8F98-4558-B353-9A29C0398AAE}" type="slidenum">
              <a:rPr lang="fr-BE" altLang="fr-FR"/>
              <a:pPr>
                <a:defRPr/>
              </a:pPr>
              <a:t>‹N°›</a:t>
            </a:fld>
            <a:endParaRPr lang="fr-BE" altLang="fr-FR"/>
          </a:p>
        </p:txBody>
      </p:sp>
    </p:spTree>
    <p:extLst>
      <p:ext uri="{BB962C8B-B14F-4D97-AF65-F5344CB8AC3E}">
        <p14:creationId xmlns:p14="http://schemas.microsoft.com/office/powerpoint/2010/main" val="3349308796"/>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244C16B-B90C-497A-9052-7CD5FB7E9C17}"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23AF750-E5EE-48DF-91AF-C55DD7D44C8F}" type="slidenum">
              <a:rPr lang="fr-BE" altLang="fr-FR"/>
              <a:pPr>
                <a:defRPr/>
              </a:pPr>
              <a:t>‹N°›</a:t>
            </a:fld>
            <a:endParaRPr lang="fr-BE" altLang="fr-FR"/>
          </a:p>
        </p:txBody>
      </p:sp>
    </p:spTree>
    <p:extLst>
      <p:ext uri="{BB962C8B-B14F-4D97-AF65-F5344CB8AC3E}">
        <p14:creationId xmlns:p14="http://schemas.microsoft.com/office/powerpoint/2010/main" val="1416385591"/>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7908 w 7908"/>
              <a:gd name="T1" fmla="*/ 4694 h 10000"/>
              <a:gd name="T2" fmla="*/ 6575 w 7908"/>
              <a:gd name="T3" fmla="*/ 188 h 10000"/>
              <a:gd name="T4" fmla="*/ 6546 w 7908"/>
              <a:gd name="T5" fmla="*/ 94 h 10000"/>
              <a:gd name="T6" fmla="*/ 6463 w 7908"/>
              <a:gd name="T7" fmla="*/ 0 h 10000"/>
              <a:gd name="T8" fmla="*/ 5935 w 7908"/>
              <a:gd name="T9" fmla="*/ 0 h 10000"/>
              <a:gd name="T10" fmla="*/ 0 w 7908"/>
              <a:gd name="T11" fmla="*/ 62 h 10000"/>
              <a:gd name="T12" fmla="*/ 0 w 7908"/>
              <a:gd name="T13" fmla="*/ 10000 h 10000"/>
              <a:gd name="T14" fmla="*/ 5935 w 7908"/>
              <a:gd name="T15" fmla="*/ 9952 h 10000"/>
              <a:gd name="T16" fmla="*/ 6463 w 7908"/>
              <a:gd name="T17" fmla="*/ 9952 h 10000"/>
              <a:gd name="T18" fmla="*/ 6546 w 7908"/>
              <a:gd name="T19" fmla="*/ 9859 h 10000"/>
              <a:gd name="T20" fmla="*/ 6575 w 7908"/>
              <a:gd name="T21" fmla="*/ 9764 h 10000"/>
              <a:gd name="T22" fmla="*/ 7908 w 7908"/>
              <a:gd name="T23" fmla="*/ 5258 h 10000"/>
              <a:gd name="T24" fmla="*/ 7908 w 7908"/>
              <a:gd name="T25" fmla="*/ 469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58F8179C-8D03-4A71-83A3-65FE46C150E3}"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5C56E1D-D975-4553-9C84-DDD77A881C2D}" type="slidenum">
              <a:rPr lang="fr-BE" altLang="fr-FR"/>
              <a:pPr>
                <a:defRPr/>
              </a:pPr>
              <a:t>‹N°›</a:t>
            </a:fld>
            <a:endParaRPr lang="fr-BE" altLang="fr-FR"/>
          </a:p>
        </p:txBody>
      </p:sp>
    </p:spTree>
    <p:extLst>
      <p:ext uri="{BB962C8B-B14F-4D97-AF65-F5344CB8AC3E}">
        <p14:creationId xmlns:p14="http://schemas.microsoft.com/office/powerpoint/2010/main" val="2954148770"/>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A4B6F20E-C73F-4893-94F3-6908865C410C}"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57650065-D7D9-4A8E-9A95-5BE811E438BE}" type="slidenum">
              <a:rPr lang="fr-BE"/>
              <a:pPr>
                <a:defRPr/>
              </a:pPr>
              <a:t>‹N°›</a:t>
            </a:fld>
            <a:endParaRPr lang="fr-BE"/>
          </a:p>
        </p:txBody>
      </p:sp>
    </p:spTree>
    <p:extLst>
      <p:ext uri="{BB962C8B-B14F-4D97-AF65-F5344CB8AC3E}">
        <p14:creationId xmlns:p14="http://schemas.microsoft.com/office/powerpoint/2010/main" val="1606726334"/>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76618F5-C702-46D7-8917-28698514CD9E}"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57A86C-E1E2-48F5-88A3-2879EA139FCE}" type="slidenum">
              <a:rPr lang="fr-BE"/>
              <a:pPr>
                <a:defRPr/>
              </a:pPr>
              <a:t>‹N°›</a:t>
            </a:fld>
            <a:endParaRPr lang="fr-BE"/>
          </a:p>
        </p:txBody>
      </p:sp>
    </p:spTree>
    <p:extLst>
      <p:ext uri="{BB962C8B-B14F-4D97-AF65-F5344CB8AC3E}">
        <p14:creationId xmlns:p14="http://schemas.microsoft.com/office/powerpoint/2010/main" val="662468130"/>
      </p:ext>
    </p:extLst>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F3E47571-85E7-45B9-AF03-85956484196E}"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74145D48-F07F-45A2-926E-2BE28B5AEC93}" type="slidenum">
              <a:rPr lang="fr-BE"/>
              <a:pPr>
                <a:defRPr/>
              </a:pPr>
              <a:t>‹N°›</a:t>
            </a:fld>
            <a:endParaRPr lang="fr-BE"/>
          </a:p>
        </p:txBody>
      </p:sp>
    </p:spTree>
    <p:extLst>
      <p:ext uri="{BB962C8B-B14F-4D97-AF65-F5344CB8AC3E}">
        <p14:creationId xmlns:p14="http://schemas.microsoft.com/office/powerpoint/2010/main" val="2820637728"/>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3D37A78D-EEFA-4E5E-A9BC-921B192F92F7}"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E08352-12CF-46B4-AED8-8C93984B3D44}" type="slidenum">
              <a:rPr lang="fr-BE"/>
              <a:pPr>
                <a:defRPr/>
              </a:pPr>
              <a:t>‹N°›</a:t>
            </a:fld>
            <a:endParaRPr lang="fr-BE"/>
          </a:p>
        </p:txBody>
      </p:sp>
    </p:spTree>
    <p:extLst>
      <p:ext uri="{BB962C8B-B14F-4D97-AF65-F5344CB8AC3E}">
        <p14:creationId xmlns:p14="http://schemas.microsoft.com/office/powerpoint/2010/main" val="2912538336"/>
      </p:ext>
    </p:extLst>
  </p:cSld>
  <p:clrMapOvr>
    <a:masterClrMapping/>
  </p:clrMapOvr>
  <p:transition>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88DFCDAA-42DA-4BC7-B546-A61A9B964819}"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6A77717B-4409-45CD-89BE-76A0E7DE6911}" type="slidenum">
              <a:rPr lang="fr-BE"/>
              <a:pPr>
                <a:defRPr/>
              </a:pPr>
              <a:t>‹N°›</a:t>
            </a:fld>
            <a:endParaRPr lang="fr-BE"/>
          </a:p>
        </p:txBody>
      </p:sp>
    </p:spTree>
    <p:extLst>
      <p:ext uri="{BB962C8B-B14F-4D97-AF65-F5344CB8AC3E}">
        <p14:creationId xmlns:p14="http://schemas.microsoft.com/office/powerpoint/2010/main" val="755805754"/>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FB339E0B-2FB5-47AB-BED6-A94CD5CC4B7A}" type="datetimeFigureOut">
              <a:rPr lang="fr-FR">
                <a:solidFill>
                  <a:prstClr val="black">
                    <a:tint val="75000"/>
                  </a:prstClr>
                </a:solidFill>
              </a:rPr>
              <a:pPr>
                <a:defRPr/>
              </a:pPr>
              <a:t>20/02/2018</a:t>
            </a:fld>
            <a:endParaRPr lang="fr-BE">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6DD4D4B9-6019-40CC-BF40-1B8AC6671298}" type="slidenum">
              <a:rPr lang="fr-BE"/>
              <a:pPr>
                <a:defRPr/>
              </a:pPr>
              <a:t>‹N°›</a:t>
            </a:fld>
            <a:endParaRPr lang="fr-BE"/>
          </a:p>
        </p:txBody>
      </p:sp>
    </p:spTree>
    <p:extLst>
      <p:ext uri="{BB962C8B-B14F-4D97-AF65-F5344CB8AC3E}">
        <p14:creationId xmlns:p14="http://schemas.microsoft.com/office/powerpoint/2010/main" val="3574160009"/>
      </p:ext>
    </p:extLst>
  </p:cSld>
  <p:clrMapOvr>
    <a:masterClrMapping/>
  </p:clrMapOvr>
  <p:transition>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3" name="Date Placeholder 1"/>
          <p:cNvSpPr>
            <a:spLocks noGrp="1"/>
          </p:cNvSpPr>
          <p:nvPr>
            <p:ph type="dt" sz="half" idx="10"/>
          </p:nvPr>
        </p:nvSpPr>
        <p:spPr/>
        <p:txBody>
          <a:bodyPr/>
          <a:lstStyle>
            <a:lvl1pPr>
              <a:defRPr/>
            </a:lvl1pPr>
          </a:lstStyle>
          <a:p>
            <a:pPr>
              <a:defRPr/>
            </a:pPr>
            <a:fld id="{D5847573-91D6-45BD-944B-67C22716E5EA}" type="datetimeFigureOut">
              <a:rPr lang="fr-FR">
                <a:solidFill>
                  <a:prstClr val="black">
                    <a:tint val="75000"/>
                  </a:prstClr>
                </a:solidFill>
              </a:rPr>
              <a:pPr>
                <a:defRPr/>
              </a:pPr>
              <a:t>20/02/2018</a:t>
            </a:fld>
            <a:endParaRPr lang="fr-BE">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4A3CCE36-3AAC-4CB3-8660-417537B4C3B8}" type="slidenum">
              <a:rPr lang="fr-BE"/>
              <a:pPr>
                <a:defRPr/>
              </a:pPr>
              <a:t>‹N°›</a:t>
            </a:fld>
            <a:endParaRPr lang="fr-BE"/>
          </a:p>
        </p:txBody>
      </p:sp>
    </p:spTree>
    <p:extLst>
      <p:ext uri="{BB962C8B-B14F-4D97-AF65-F5344CB8AC3E}">
        <p14:creationId xmlns:p14="http://schemas.microsoft.com/office/powerpoint/2010/main" val="4283525632"/>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2EBD624C-84F0-447F-9C05-2963CE969621}" type="datetimeFigureOut">
              <a:rPr lang="fr-FR"/>
              <a:pPr>
                <a:defRPr/>
              </a:pPr>
              <a:t>20/02/2018</a:t>
            </a:fld>
            <a:endParaRPr lang="fr-BE"/>
          </a:p>
        </p:txBody>
      </p:sp>
      <p:sp>
        <p:nvSpPr>
          <p:cNvPr id="7" name="Footer Placeholder 5"/>
          <p:cNvSpPr>
            <a:spLocks noGrp="1"/>
          </p:cNvSpPr>
          <p:nvPr>
            <p:ph type="ftr" sz="quarter" idx="11"/>
          </p:nvPr>
        </p:nvSpPr>
        <p:spPr/>
        <p:txBody>
          <a:bodyPr/>
          <a:lstStyle>
            <a:lvl1pPr>
              <a:defRPr/>
            </a:lvl1pPr>
          </a:lstStyle>
          <a:p>
            <a:pPr>
              <a:defRPr/>
            </a:pPr>
            <a:endParaRPr lang="fr-BE"/>
          </a:p>
        </p:txBody>
      </p:sp>
      <p:sp>
        <p:nvSpPr>
          <p:cNvPr id="9" name="Slide Number Placeholder 5"/>
          <p:cNvSpPr>
            <a:spLocks noGrp="1"/>
          </p:cNvSpPr>
          <p:nvPr>
            <p:ph type="sldNum" sz="quarter" idx="12"/>
          </p:nvPr>
        </p:nvSpPr>
        <p:spPr/>
        <p:txBody>
          <a:bodyPr/>
          <a:lstStyle>
            <a:lvl1pPr>
              <a:defRPr/>
            </a:lvl1pPr>
          </a:lstStyle>
          <a:p>
            <a:pPr>
              <a:defRPr/>
            </a:pPr>
            <a:fld id="{96BAB992-6694-4A5F-8496-D4DA5BABAE85}" type="slidenum">
              <a:rPr lang="fr-BE" altLang="fr-FR"/>
              <a:pPr>
                <a:defRPr/>
              </a:pPr>
              <a:t>‹N°›</a:t>
            </a:fld>
            <a:endParaRPr lang="fr-BE" altLang="fr-FR"/>
          </a:p>
        </p:txBody>
      </p:sp>
    </p:spTree>
    <p:extLst>
      <p:ext uri="{BB962C8B-B14F-4D97-AF65-F5344CB8AC3E}">
        <p14:creationId xmlns:p14="http://schemas.microsoft.com/office/powerpoint/2010/main" val="2098267638"/>
      </p:ext>
    </p:extLst>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EA3D94A8-6938-43D3-BB8D-B09F15053F9D}"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ED721938-0CFC-43A2-A79B-C099562482DE}" type="slidenum">
              <a:rPr lang="fr-BE"/>
              <a:pPr>
                <a:defRPr/>
              </a:pPr>
              <a:t>‹N°›</a:t>
            </a:fld>
            <a:endParaRPr lang="fr-BE"/>
          </a:p>
        </p:txBody>
      </p:sp>
    </p:spTree>
    <p:extLst>
      <p:ext uri="{BB962C8B-B14F-4D97-AF65-F5344CB8AC3E}">
        <p14:creationId xmlns:p14="http://schemas.microsoft.com/office/powerpoint/2010/main" val="3488512556"/>
      </p:ext>
    </p:extLst>
  </p:cSld>
  <p:clrMapOvr>
    <a:masterClrMapping/>
  </p:clrMapOvr>
  <p:transition>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38E3C6C5-E61E-4244-BB1D-E15408876DD6}"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AD988123-60AC-4E6B-A5D3-288C74CDBC62}" type="slidenum">
              <a:rPr lang="fr-BE"/>
              <a:pPr>
                <a:defRPr/>
              </a:pPr>
              <a:t>‹N°›</a:t>
            </a:fld>
            <a:endParaRPr lang="fr-BE"/>
          </a:p>
        </p:txBody>
      </p:sp>
    </p:spTree>
    <p:extLst>
      <p:ext uri="{BB962C8B-B14F-4D97-AF65-F5344CB8AC3E}">
        <p14:creationId xmlns:p14="http://schemas.microsoft.com/office/powerpoint/2010/main" val="2144962123"/>
      </p:ext>
    </p:extLst>
  </p:cSld>
  <p:clrMapOvr>
    <a:masterClrMapping/>
  </p:clrMapOvr>
  <p:transition>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82BF2DF4-420C-4B71-A746-3F6776BCC7B0}"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2069FE06-01D8-463C-8575-E5F4A21DF5B5}" type="slidenum">
              <a:rPr lang="fr-BE"/>
              <a:pPr>
                <a:defRPr/>
              </a:pPr>
              <a:t>‹N°›</a:t>
            </a:fld>
            <a:endParaRPr lang="fr-BE"/>
          </a:p>
        </p:txBody>
      </p:sp>
    </p:spTree>
    <p:extLst>
      <p:ext uri="{BB962C8B-B14F-4D97-AF65-F5344CB8AC3E}">
        <p14:creationId xmlns:p14="http://schemas.microsoft.com/office/powerpoint/2010/main" val="263292398"/>
      </p:ext>
    </p:extLst>
  </p:cSld>
  <p:clrMapOvr>
    <a:masterClrMapping/>
  </p:clrMapOvr>
  <p:transition>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ED9290C9-A7CD-4950-86B0-5E01B11317AB}"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B4CB4BF3-7D3C-4596-948D-E5E04D225D9D}" type="slidenum">
              <a:rPr lang="fr-BE"/>
              <a:pPr>
                <a:defRPr/>
              </a:pPr>
              <a:t>‹N°›</a:t>
            </a:fld>
            <a:endParaRPr lang="fr-BE"/>
          </a:p>
        </p:txBody>
      </p:sp>
    </p:spTree>
    <p:extLst>
      <p:ext uri="{BB962C8B-B14F-4D97-AF65-F5344CB8AC3E}">
        <p14:creationId xmlns:p14="http://schemas.microsoft.com/office/powerpoint/2010/main" val="517449718"/>
      </p:ext>
    </p:extLst>
  </p:cSld>
  <p:clrMapOvr>
    <a:masterClrMapping/>
  </p:clrMapOvr>
  <p:transition>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8D41A0DF-60EB-4B68-8983-DA50A5CA4B1F}"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61CFEDFC-D4E3-4B2D-A6F5-2C85DC79FF9E}" type="slidenum">
              <a:rPr lang="fr-BE"/>
              <a:pPr>
                <a:defRPr/>
              </a:pPr>
              <a:t>‹N°›</a:t>
            </a:fld>
            <a:endParaRPr lang="fr-BE"/>
          </a:p>
        </p:txBody>
      </p:sp>
    </p:spTree>
    <p:extLst>
      <p:ext uri="{BB962C8B-B14F-4D97-AF65-F5344CB8AC3E}">
        <p14:creationId xmlns:p14="http://schemas.microsoft.com/office/powerpoint/2010/main" val="2611036755"/>
      </p:ext>
    </p:extLst>
  </p:cSld>
  <p:clrMapOvr>
    <a:masterClrMapping/>
  </p:clrMapOvr>
  <p:transition>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FD797FF1-9BAB-49C5-B506-25A08F176734}"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4E024BCD-A585-4FB1-9473-0EFAB1234DE9}" type="slidenum">
              <a:rPr lang="fr-BE"/>
              <a:pPr>
                <a:defRPr/>
              </a:pPr>
              <a:t>‹N°›</a:t>
            </a:fld>
            <a:endParaRPr lang="fr-BE"/>
          </a:p>
        </p:txBody>
      </p:sp>
    </p:spTree>
    <p:extLst>
      <p:ext uri="{BB962C8B-B14F-4D97-AF65-F5344CB8AC3E}">
        <p14:creationId xmlns:p14="http://schemas.microsoft.com/office/powerpoint/2010/main" val="2163767372"/>
      </p:ext>
    </p:extLst>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BDC625F3-0A2D-4C8C-B095-1F9EF1897405}"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BA010778-B638-461B-91B5-13C9C0688324}" type="slidenum">
              <a:rPr lang="fr-BE"/>
              <a:pPr>
                <a:defRPr/>
              </a:pPr>
              <a:t>‹N°›</a:t>
            </a:fld>
            <a:endParaRPr lang="fr-BE"/>
          </a:p>
        </p:txBody>
      </p:sp>
    </p:spTree>
    <p:extLst>
      <p:ext uri="{BB962C8B-B14F-4D97-AF65-F5344CB8AC3E}">
        <p14:creationId xmlns:p14="http://schemas.microsoft.com/office/powerpoint/2010/main" val="3563456238"/>
      </p:ext>
    </p:extLst>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62C81B5-E2E9-43C3-A96F-5AACAC63B667}"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007658-D699-43BC-A977-D4A498A4ADAE}" type="slidenum">
              <a:rPr lang="fr-BE"/>
              <a:pPr>
                <a:defRPr/>
              </a:pPr>
              <a:t>‹N°›</a:t>
            </a:fld>
            <a:endParaRPr lang="fr-BE"/>
          </a:p>
        </p:txBody>
      </p:sp>
    </p:spTree>
    <p:extLst>
      <p:ext uri="{BB962C8B-B14F-4D97-AF65-F5344CB8AC3E}">
        <p14:creationId xmlns:p14="http://schemas.microsoft.com/office/powerpoint/2010/main" val="4170838085"/>
      </p:ext>
    </p:extLst>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6E895E9-BF45-42A1-8D8C-C283011D5B20}"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0FD22-8EEB-473B-902F-23953CAC91EB}" type="slidenum">
              <a:rPr lang="fr-BE"/>
              <a:pPr>
                <a:defRPr/>
              </a:pPr>
              <a:t>‹N°›</a:t>
            </a:fld>
            <a:endParaRPr lang="fr-BE"/>
          </a:p>
        </p:txBody>
      </p:sp>
    </p:spTree>
    <p:extLst>
      <p:ext uri="{BB962C8B-B14F-4D97-AF65-F5344CB8AC3E}">
        <p14:creationId xmlns:p14="http://schemas.microsoft.com/office/powerpoint/2010/main" val="3558459005"/>
      </p:ext>
    </p:extLst>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Freeform 8"/>
          <p:cNvSpPr>
            <a:spLocks/>
          </p:cNvSpPr>
          <p:nvPr/>
        </p:nvSpPr>
        <p:spPr bwMode="auto">
          <a:xfrm>
            <a:off x="-31750" y="4321175"/>
            <a:ext cx="1395413" cy="781050"/>
          </a:xfrm>
          <a:custGeom>
            <a:avLst/>
            <a:gdLst>
              <a:gd name="T0" fmla="*/ 1006217 w 8042"/>
              <a:gd name="T1" fmla="*/ 781050 h 10000"/>
              <a:gd name="T2" fmla="*/ 1034327 w 8042"/>
              <a:gd name="T3" fmla="*/ 771677 h 10000"/>
              <a:gd name="T4" fmla="*/ 1039012 w 8042"/>
              <a:gd name="T5" fmla="*/ 766991 h 10000"/>
              <a:gd name="T6" fmla="*/ 1395413 w 8042"/>
              <a:gd name="T7" fmla="*/ 410832 h 10000"/>
              <a:gd name="T8" fmla="*/ 1395413 w 8042"/>
              <a:gd name="T9" fmla="*/ 368734 h 10000"/>
              <a:gd name="T10" fmla="*/ 1039012 w 8042"/>
              <a:gd name="T11" fmla="*/ 17261 h 10000"/>
              <a:gd name="T12" fmla="*/ 1034327 w 8042"/>
              <a:gd name="T13" fmla="*/ 12497 h 10000"/>
              <a:gd name="T14" fmla="*/ 1006217 w 8042"/>
              <a:gd name="T15" fmla="*/ 3202 h 10000"/>
              <a:gd name="T16" fmla="*/ 3123 w 8042"/>
              <a:gd name="T17" fmla="*/ 0 h 10000"/>
              <a:gd name="T18" fmla="*/ 0 w 8042"/>
              <a:gd name="T19" fmla="*/ 780347 h 10000"/>
              <a:gd name="T20" fmla="*/ 1006217 w 8042"/>
              <a:gd name="T21" fmla="*/ 78105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A4B6F20E-C73F-4893-94F3-6908865C410C}"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423863" y="4529138"/>
            <a:ext cx="584200" cy="365125"/>
          </a:xfrm>
        </p:spPr>
        <p:txBody>
          <a:bodyPr/>
          <a:lstStyle>
            <a:lvl1pPr>
              <a:defRPr/>
            </a:lvl1pPr>
          </a:lstStyle>
          <a:p>
            <a:pPr>
              <a:defRPr/>
            </a:pPr>
            <a:fld id="{57650065-D7D9-4A8E-9A95-5BE811E438BE}" type="slidenum">
              <a:rPr lang="fr-BE"/>
              <a:pPr>
                <a:defRPr/>
              </a:pPr>
              <a:t>‹N°›</a:t>
            </a:fld>
            <a:endParaRPr lang="fr-BE"/>
          </a:p>
        </p:txBody>
      </p:sp>
    </p:spTree>
    <p:extLst>
      <p:ext uri="{BB962C8B-B14F-4D97-AF65-F5344CB8AC3E}">
        <p14:creationId xmlns:p14="http://schemas.microsoft.com/office/powerpoint/2010/main" val="1510657417"/>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8F3D55A3-C052-48C7-9CC8-D3E22AC0152A}" type="datetimeFigureOut">
              <a:rPr lang="fr-FR"/>
              <a:pPr>
                <a:defRPr/>
              </a:pPr>
              <a:t>20/02/2018</a:t>
            </a:fld>
            <a:endParaRPr lang="fr-BE"/>
          </a:p>
        </p:txBody>
      </p:sp>
      <p:sp>
        <p:nvSpPr>
          <p:cNvPr id="9" name="Footer Placeholder 7"/>
          <p:cNvSpPr>
            <a:spLocks noGrp="1"/>
          </p:cNvSpPr>
          <p:nvPr>
            <p:ph type="ftr" sz="quarter" idx="11"/>
          </p:nvPr>
        </p:nvSpPr>
        <p:spPr/>
        <p:txBody>
          <a:bodyPr/>
          <a:lstStyle>
            <a:lvl1pPr>
              <a:defRPr/>
            </a:lvl1pPr>
          </a:lstStyle>
          <a:p>
            <a:pPr>
              <a:defRPr/>
            </a:pPr>
            <a:endParaRPr lang="fr-BE"/>
          </a:p>
        </p:txBody>
      </p:sp>
      <p:sp>
        <p:nvSpPr>
          <p:cNvPr id="11" name="Slide Number Placeholder 5"/>
          <p:cNvSpPr>
            <a:spLocks noGrp="1"/>
          </p:cNvSpPr>
          <p:nvPr>
            <p:ph type="sldNum" sz="quarter" idx="12"/>
          </p:nvPr>
        </p:nvSpPr>
        <p:spPr/>
        <p:txBody>
          <a:bodyPr/>
          <a:lstStyle>
            <a:lvl1pPr>
              <a:defRPr/>
            </a:lvl1pPr>
          </a:lstStyle>
          <a:p>
            <a:pPr>
              <a:defRPr/>
            </a:pPr>
            <a:fld id="{AA90EFE0-C509-4DD0-B8BE-E7CECEF50DF0}" type="slidenum">
              <a:rPr lang="fr-BE" altLang="fr-FR"/>
              <a:pPr>
                <a:defRPr/>
              </a:pPr>
              <a:t>‹N°›</a:t>
            </a:fld>
            <a:endParaRPr lang="fr-BE" altLang="fr-FR"/>
          </a:p>
        </p:txBody>
      </p:sp>
    </p:spTree>
    <p:extLst>
      <p:ext uri="{BB962C8B-B14F-4D97-AF65-F5344CB8AC3E}">
        <p14:creationId xmlns:p14="http://schemas.microsoft.com/office/powerpoint/2010/main" val="2378243754"/>
      </p:ext>
    </p:extLst>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76618F5-C702-46D7-8917-28698514CD9E}"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57A86C-E1E2-48F5-88A3-2879EA139FCE}" type="slidenum">
              <a:rPr lang="fr-BE"/>
              <a:pPr>
                <a:defRPr/>
              </a:pPr>
              <a:t>‹N°›</a:t>
            </a:fld>
            <a:endParaRPr lang="fr-BE"/>
          </a:p>
        </p:txBody>
      </p:sp>
    </p:spTree>
    <p:extLst>
      <p:ext uri="{BB962C8B-B14F-4D97-AF65-F5344CB8AC3E}">
        <p14:creationId xmlns:p14="http://schemas.microsoft.com/office/powerpoint/2010/main" val="2241577589"/>
      </p:ext>
    </p:extLst>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F3E47571-85E7-45B9-AF03-85956484196E}"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74145D48-F07F-45A2-926E-2BE28B5AEC93}" type="slidenum">
              <a:rPr lang="fr-BE"/>
              <a:pPr>
                <a:defRPr/>
              </a:pPr>
              <a:t>‹N°›</a:t>
            </a:fld>
            <a:endParaRPr lang="fr-BE"/>
          </a:p>
        </p:txBody>
      </p:sp>
    </p:spTree>
    <p:extLst>
      <p:ext uri="{BB962C8B-B14F-4D97-AF65-F5344CB8AC3E}">
        <p14:creationId xmlns:p14="http://schemas.microsoft.com/office/powerpoint/2010/main" val="4156771297"/>
      </p:ext>
    </p:extLst>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3D37A78D-EEFA-4E5E-A9BC-921B192F92F7}"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3E08352-12CF-46B4-AED8-8C93984B3D44}" type="slidenum">
              <a:rPr lang="fr-BE"/>
              <a:pPr>
                <a:defRPr/>
              </a:pPr>
              <a:t>‹N°›</a:t>
            </a:fld>
            <a:endParaRPr lang="fr-BE"/>
          </a:p>
        </p:txBody>
      </p:sp>
    </p:spTree>
    <p:extLst>
      <p:ext uri="{BB962C8B-B14F-4D97-AF65-F5344CB8AC3E}">
        <p14:creationId xmlns:p14="http://schemas.microsoft.com/office/powerpoint/2010/main" val="1675495761"/>
      </p:ext>
    </p:extLst>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88DFCDAA-42DA-4BC7-B546-A61A9B964819}"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11" name="Slide Number Placeholder 5"/>
          <p:cNvSpPr>
            <a:spLocks noGrp="1"/>
          </p:cNvSpPr>
          <p:nvPr>
            <p:ph type="sldNum" sz="quarter" idx="12"/>
          </p:nvPr>
        </p:nvSpPr>
        <p:spPr/>
        <p:txBody>
          <a:bodyPr/>
          <a:lstStyle>
            <a:lvl1pPr>
              <a:defRPr/>
            </a:lvl1pPr>
          </a:lstStyle>
          <a:p>
            <a:pPr>
              <a:defRPr/>
            </a:pPr>
            <a:fld id="{6A77717B-4409-45CD-89BE-76A0E7DE6911}" type="slidenum">
              <a:rPr lang="fr-BE"/>
              <a:pPr>
                <a:defRPr/>
              </a:pPr>
              <a:t>‹N°›</a:t>
            </a:fld>
            <a:endParaRPr lang="fr-BE"/>
          </a:p>
        </p:txBody>
      </p:sp>
    </p:spTree>
    <p:extLst>
      <p:ext uri="{BB962C8B-B14F-4D97-AF65-F5344CB8AC3E}">
        <p14:creationId xmlns:p14="http://schemas.microsoft.com/office/powerpoint/2010/main" val="1620076462"/>
      </p:ext>
    </p:extLst>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FB339E0B-2FB5-47AB-BED6-A94CD5CC4B7A}" type="datetimeFigureOut">
              <a:rPr lang="fr-FR">
                <a:solidFill>
                  <a:prstClr val="black">
                    <a:tint val="75000"/>
                  </a:prstClr>
                </a:solidFill>
              </a:rPr>
              <a:pPr>
                <a:defRPr/>
              </a:pPr>
              <a:t>20/02/2018</a:t>
            </a:fld>
            <a:endParaRPr lang="fr-BE">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6DD4D4B9-6019-40CC-BF40-1B8AC6671298}" type="slidenum">
              <a:rPr lang="fr-BE"/>
              <a:pPr>
                <a:defRPr/>
              </a:pPr>
              <a:t>‹N°›</a:t>
            </a:fld>
            <a:endParaRPr lang="fr-BE"/>
          </a:p>
        </p:txBody>
      </p:sp>
    </p:spTree>
    <p:extLst>
      <p:ext uri="{BB962C8B-B14F-4D97-AF65-F5344CB8AC3E}">
        <p14:creationId xmlns:p14="http://schemas.microsoft.com/office/powerpoint/2010/main" val="3312496153"/>
      </p:ext>
    </p:extLst>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3" name="Date Placeholder 1"/>
          <p:cNvSpPr>
            <a:spLocks noGrp="1"/>
          </p:cNvSpPr>
          <p:nvPr>
            <p:ph type="dt" sz="half" idx="10"/>
          </p:nvPr>
        </p:nvSpPr>
        <p:spPr/>
        <p:txBody>
          <a:bodyPr/>
          <a:lstStyle>
            <a:lvl1pPr>
              <a:defRPr/>
            </a:lvl1pPr>
          </a:lstStyle>
          <a:p>
            <a:pPr>
              <a:defRPr/>
            </a:pPr>
            <a:fld id="{D5847573-91D6-45BD-944B-67C22716E5EA}" type="datetimeFigureOut">
              <a:rPr lang="fr-FR">
                <a:solidFill>
                  <a:prstClr val="black">
                    <a:tint val="75000"/>
                  </a:prstClr>
                </a:solidFill>
              </a:rPr>
              <a:pPr>
                <a:defRPr/>
              </a:pPr>
              <a:t>20/02/2018</a:t>
            </a:fld>
            <a:endParaRPr lang="fr-BE">
              <a:solidFill>
                <a:prstClr val="black">
                  <a:tint val="7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4A3CCE36-3AAC-4CB3-8660-417537B4C3B8}" type="slidenum">
              <a:rPr lang="fr-BE"/>
              <a:pPr>
                <a:defRPr/>
              </a:pPr>
              <a:t>‹N°›</a:t>
            </a:fld>
            <a:endParaRPr lang="fr-BE"/>
          </a:p>
        </p:txBody>
      </p:sp>
    </p:spTree>
    <p:extLst>
      <p:ext uri="{BB962C8B-B14F-4D97-AF65-F5344CB8AC3E}">
        <p14:creationId xmlns:p14="http://schemas.microsoft.com/office/powerpoint/2010/main" val="2691266856"/>
      </p:ext>
    </p:extLst>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EA3D94A8-6938-43D3-BB8D-B09F15053F9D}"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p:txBody>
          <a:bodyPr/>
          <a:lstStyle>
            <a:lvl1pPr>
              <a:defRPr/>
            </a:lvl1pPr>
          </a:lstStyle>
          <a:p>
            <a:pPr>
              <a:defRPr/>
            </a:pPr>
            <a:fld id="{ED721938-0CFC-43A2-A79B-C099562482DE}" type="slidenum">
              <a:rPr lang="fr-BE"/>
              <a:pPr>
                <a:defRPr/>
              </a:pPr>
              <a:t>‹N°›</a:t>
            </a:fld>
            <a:endParaRPr lang="fr-BE"/>
          </a:p>
        </p:txBody>
      </p:sp>
    </p:spTree>
    <p:extLst>
      <p:ext uri="{BB962C8B-B14F-4D97-AF65-F5344CB8AC3E}">
        <p14:creationId xmlns:p14="http://schemas.microsoft.com/office/powerpoint/2010/main" val="4279585676"/>
      </p:ext>
    </p:extLst>
  </p:cSld>
  <p:clrMapOvr>
    <a:masterClrMapping/>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38E3C6C5-E61E-4244-BB1D-E15408876DD6}"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AD988123-60AC-4E6B-A5D3-288C74CDBC62}" type="slidenum">
              <a:rPr lang="fr-BE"/>
              <a:pPr>
                <a:defRPr/>
              </a:pPr>
              <a:t>‹N°›</a:t>
            </a:fld>
            <a:endParaRPr lang="fr-BE"/>
          </a:p>
        </p:txBody>
      </p:sp>
    </p:spTree>
    <p:extLst>
      <p:ext uri="{BB962C8B-B14F-4D97-AF65-F5344CB8AC3E}">
        <p14:creationId xmlns:p14="http://schemas.microsoft.com/office/powerpoint/2010/main" val="1775119060"/>
      </p:ext>
    </p:extLst>
  </p:cSld>
  <p:clrMapOvr>
    <a:masterClrMapping/>
  </p:clrMapOvr>
  <p:transition>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4"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5" name="Date Placeholder 3"/>
          <p:cNvSpPr>
            <a:spLocks noGrp="1"/>
          </p:cNvSpPr>
          <p:nvPr>
            <p:ph type="dt" sz="half" idx="10"/>
          </p:nvPr>
        </p:nvSpPr>
        <p:spPr/>
        <p:txBody>
          <a:bodyPr/>
          <a:lstStyle>
            <a:lvl1pPr>
              <a:defRPr/>
            </a:lvl1pPr>
          </a:lstStyle>
          <a:p>
            <a:pPr>
              <a:defRPr/>
            </a:pPr>
            <a:fld id="{82BF2DF4-420C-4B71-A746-3F6776BCC7B0}"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a:xfrm>
            <a:off x="511175" y="3244850"/>
            <a:ext cx="585788" cy="365125"/>
          </a:xfrm>
        </p:spPr>
        <p:txBody>
          <a:bodyPr/>
          <a:lstStyle>
            <a:lvl1pPr>
              <a:defRPr/>
            </a:lvl1pPr>
          </a:lstStyle>
          <a:p>
            <a:pPr>
              <a:defRPr/>
            </a:pPr>
            <a:fld id="{2069FE06-01D8-463C-8575-E5F4A21DF5B5}" type="slidenum">
              <a:rPr lang="fr-BE"/>
              <a:pPr>
                <a:defRPr/>
              </a:pPr>
              <a:t>‹N°›</a:t>
            </a:fld>
            <a:endParaRPr lang="fr-BE"/>
          </a:p>
        </p:txBody>
      </p:sp>
    </p:spTree>
    <p:extLst>
      <p:ext uri="{BB962C8B-B14F-4D97-AF65-F5344CB8AC3E}">
        <p14:creationId xmlns:p14="http://schemas.microsoft.com/office/powerpoint/2010/main" val="2102278647"/>
      </p:ext>
    </p:extLst>
  </p:cSld>
  <p:clrMapOvr>
    <a:masterClrMapping/>
  </p:clrMapOvr>
  <p:transition>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3167063"/>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 name="TextBox 13"/>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7" name="TextBox 14"/>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8" name="Date Placeholder 3"/>
          <p:cNvSpPr>
            <a:spLocks noGrp="1"/>
          </p:cNvSpPr>
          <p:nvPr>
            <p:ph type="dt" sz="half" idx="14"/>
          </p:nvPr>
        </p:nvSpPr>
        <p:spPr/>
        <p:txBody>
          <a:bodyPr/>
          <a:lstStyle>
            <a:lvl1pPr>
              <a:defRPr/>
            </a:lvl1pPr>
          </a:lstStyle>
          <a:p>
            <a:pPr>
              <a:defRPr/>
            </a:pPr>
            <a:fld id="{ED9290C9-A7CD-4950-86B0-5E01B11317AB}"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4"/>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10" name="Slide Number Placeholder 5"/>
          <p:cNvSpPr>
            <a:spLocks noGrp="1"/>
          </p:cNvSpPr>
          <p:nvPr>
            <p:ph type="sldNum" sz="quarter" idx="16"/>
          </p:nvPr>
        </p:nvSpPr>
        <p:spPr>
          <a:xfrm>
            <a:off x="511175" y="3244850"/>
            <a:ext cx="585788" cy="365125"/>
          </a:xfrm>
        </p:spPr>
        <p:txBody>
          <a:bodyPr/>
          <a:lstStyle>
            <a:lvl1pPr>
              <a:defRPr/>
            </a:lvl1pPr>
          </a:lstStyle>
          <a:p>
            <a:pPr>
              <a:defRPr/>
            </a:pPr>
            <a:fld id="{B4CB4BF3-7D3C-4596-948D-E5E04D225D9D}" type="slidenum">
              <a:rPr lang="fr-BE"/>
              <a:pPr>
                <a:defRPr/>
              </a:pPr>
              <a:t>‹N°›</a:t>
            </a:fld>
            <a:endParaRPr lang="fr-BE"/>
          </a:p>
        </p:txBody>
      </p:sp>
    </p:spTree>
    <p:extLst>
      <p:ext uri="{BB962C8B-B14F-4D97-AF65-F5344CB8AC3E}">
        <p14:creationId xmlns:p14="http://schemas.microsoft.com/office/powerpoint/2010/main" val="784671609"/>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4" name="Date Placeholder 2"/>
          <p:cNvSpPr>
            <a:spLocks noGrp="1"/>
          </p:cNvSpPr>
          <p:nvPr>
            <p:ph type="dt" sz="half" idx="10"/>
          </p:nvPr>
        </p:nvSpPr>
        <p:spPr/>
        <p:txBody>
          <a:bodyPr/>
          <a:lstStyle>
            <a:lvl1pPr>
              <a:defRPr/>
            </a:lvl1pPr>
          </a:lstStyle>
          <a:p>
            <a:pPr>
              <a:defRPr/>
            </a:pPr>
            <a:fld id="{A3460192-4BDA-475F-AAC1-666931945A62}" type="datetimeFigureOut">
              <a:rPr lang="fr-FR"/>
              <a:pPr>
                <a:defRPr/>
              </a:pPr>
              <a:t>20/02/2018</a:t>
            </a:fld>
            <a:endParaRPr lang="fr-BE"/>
          </a:p>
        </p:txBody>
      </p:sp>
      <p:sp>
        <p:nvSpPr>
          <p:cNvPr id="5" name="Footer Placeholder 3"/>
          <p:cNvSpPr>
            <a:spLocks noGrp="1"/>
          </p:cNvSpPr>
          <p:nvPr>
            <p:ph type="ftr" sz="quarter" idx="11"/>
          </p:nvPr>
        </p:nvSpPr>
        <p:spPr/>
        <p:txBody>
          <a:bodyPr/>
          <a:lstStyle>
            <a:lvl1pPr>
              <a:defRPr/>
            </a:lvl1pPr>
          </a:lstStyle>
          <a:p>
            <a:pPr>
              <a:defRPr/>
            </a:pPr>
            <a:endParaRPr lang="fr-BE"/>
          </a:p>
        </p:txBody>
      </p:sp>
      <p:sp>
        <p:nvSpPr>
          <p:cNvPr id="6" name="Slide Number Placeholder 4"/>
          <p:cNvSpPr>
            <a:spLocks noGrp="1"/>
          </p:cNvSpPr>
          <p:nvPr>
            <p:ph type="sldNum" sz="quarter" idx="12"/>
          </p:nvPr>
        </p:nvSpPr>
        <p:spPr/>
        <p:txBody>
          <a:bodyPr/>
          <a:lstStyle>
            <a:lvl1pPr>
              <a:defRPr/>
            </a:lvl1pPr>
          </a:lstStyle>
          <a:p>
            <a:pPr>
              <a:defRPr/>
            </a:pPr>
            <a:fld id="{E5406D56-6B44-4758-AEEB-31AD919AE343}" type="slidenum">
              <a:rPr lang="fr-BE" altLang="fr-FR"/>
              <a:pPr>
                <a:defRPr/>
              </a:pPr>
              <a:t>‹N°›</a:t>
            </a:fld>
            <a:endParaRPr lang="fr-BE" altLang="fr-FR"/>
          </a:p>
        </p:txBody>
      </p:sp>
    </p:spTree>
    <p:extLst>
      <p:ext uri="{BB962C8B-B14F-4D97-AF65-F5344CB8AC3E}">
        <p14:creationId xmlns:p14="http://schemas.microsoft.com/office/powerpoint/2010/main" val="1744882767"/>
      </p:ext>
    </p:extLst>
  </p:cSld>
  <p:clrMapOvr>
    <a:masterClrMapping/>
  </p:clrMapOvr>
  <p:transition>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8D41A0DF-60EB-4B68-8983-DA50A5CA4B1F}"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61CFEDFC-D4E3-4B2D-A6F5-2C85DC79FF9E}" type="slidenum">
              <a:rPr lang="fr-BE"/>
              <a:pPr>
                <a:defRPr/>
              </a:pPr>
              <a:t>‹N°›</a:t>
            </a:fld>
            <a:endParaRPr lang="fr-BE"/>
          </a:p>
        </p:txBody>
      </p:sp>
    </p:spTree>
    <p:extLst>
      <p:ext uri="{BB962C8B-B14F-4D97-AF65-F5344CB8AC3E}">
        <p14:creationId xmlns:p14="http://schemas.microsoft.com/office/powerpoint/2010/main" val="2517500159"/>
      </p:ext>
    </p:extLst>
  </p:cSld>
  <p:clrMapOvr>
    <a:masterClrMapping/>
  </p:clrMapOvr>
  <p:transition>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6" name="TextBox 10"/>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7" name="TextBox 11"/>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fr-FR" sz="8000" smtClean="0">
                <a:solidFill>
                  <a:srgbClr val="A53010"/>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8" name="Date Placeholder 4"/>
          <p:cNvSpPr>
            <a:spLocks noGrp="1"/>
          </p:cNvSpPr>
          <p:nvPr>
            <p:ph type="dt" sz="half" idx="14"/>
          </p:nvPr>
        </p:nvSpPr>
        <p:spPr/>
        <p:txBody>
          <a:bodyPr/>
          <a:lstStyle>
            <a:lvl1pPr>
              <a:defRPr/>
            </a:lvl1pPr>
          </a:lstStyle>
          <a:p>
            <a:pPr>
              <a:defRPr/>
            </a:pPr>
            <a:fld id="{FD797FF1-9BAB-49C5-B506-25A08F176734}" type="datetimeFigureOut">
              <a:rPr lang="fr-FR">
                <a:solidFill>
                  <a:prstClr val="black">
                    <a:tint val="75000"/>
                  </a:prstClr>
                </a:solidFill>
              </a:rPr>
              <a:pPr>
                <a:defRPr/>
              </a:pPr>
              <a:t>20/02/2018</a:t>
            </a:fld>
            <a:endParaRPr lang="fr-BE">
              <a:solidFill>
                <a:prstClr val="black">
                  <a:tint val="75000"/>
                </a:prstClr>
              </a:solidFill>
            </a:endParaRPr>
          </a:p>
        </p:txBody>
      </p:sp>
      <p:sp>
        <p:nvSpPr>
          <p:cNvPr id="9" name="Footer Placeholder 5"/>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10" name="Slide Number Placeholder 6"/>
          <p:cNvSpPr>
            <a:spLocks noGrp="1"/>
          </p:cNvSpPr>
          <p:nvPr>
            <p:ph type="sldNum" sz="quarter" idx="16"/>
          </p:nvPr>
        </p:nvSpPr>
        <p:spPr>
          <a:xfrm>
            <a:off x="511175" y="4983163"/>
            <a:ext cx="585788" cy="365125"/>
          </a:xfrm>
        </p:spPr>
        <p:txBody>
          <a:bodyPr/>
          <a:lstStyle>
            <a:lvl1pPr>
              <a:defRPr/>
            </a:lvl1pPr>
          </a:lstStyle>
          <a:p>
            <a:pPr>
              <a:defRPr/>
            </a:pPr>
            <a:fld id="{4E024BCD-A585-4FB1-9473-0EFAB1234DE9}" type="slidenum">
              <a:rPr lang="fr-BE"/>
              <a:pPr>
                <a:defRPr/>
              </a:pPr>
              <a:t>‹N°›</a:t>
            </a:fld>
            <a:endParaRPr lang="fr-BE"/>
          </a:p>
        </p:txBody>
      </p:sp>
    </p:spTree>
    <p:extLst>
      <p:ext uri="{BB962C8B-B14F-4D97-AF65-F5344CB8AC3E}">
        <p14:creationId xmlns:p14="http://schemas.microsoft.com/office/powerpoint/2010/main" val="3306907033"/>
      </p:ext>
    </p:extLst>
  </p:cSld>
  <p:clrMapOvr>
    <a:masterClrMapping/>
  </p:clrMapOvr>
  <p:transition>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fr-FR" smtClean="0"/>
              <a:t>Modifiez les styles du texte du masque</a:t>
            </a:r>
          </a:p>
        </p:txBody>
      </p:sp>
      <p:sp>
        <p:nvSpPr>
          <p:cNvPr id="6" name="Date Placeholder 4"/>
          <p:cNvSpPr>
            <a:spLocks noGrp="1"/>
          </p:cNvSpPr>
          <p:nvPr>
            <p:ph type="dt" sz="half" idx="14"/>
          </p:nvPr>
        </p:nvSpPr>
        <p:spPr/>
        <p:txBody>
          <a:bodyPr/>
          <a:lstStyle>
            <a:lvl1pPr>
              <a:defRPr/>
            </a:lvl1pPr>
          </a:lstStyle>
          <a:p>
            <a:pPr>
              <a:defRPr/>
            </a:pPr>
            <a:fld id="{BDC625F3-0A2D-4C8C-B095-1F9EF1897405}" type="datetimeFigureOut">
              <a:rPr lang="fr-FR">
                <a:solidFill>
                  <a:prstClr val="black">
                    <a:tint val="75000"/>
                  </a:prstClr>
                </a:solidFill>
              </a:rPr>
              <a:pPr>
                <a:defRPr/>
              </a:pPr>
              <a:t>20/02/2018</a:t>
            </a:fld>
            <a:endParaRPr lang="fr-BE">
              <a:solidFill>
                <a:prstClr val="black">
                  <a:tint val="75000"/>
                </a:prstClr>
              </a:solidFill>
            </a:endParaRPr>
          </a:p>
        </p:txBody>
      </p:sp>
      <p:sp>
        <p:nvSpPr>
          <p:cNvPr id="7" name="Footer Placeholder 5"/>
          <p:cNvSpPr>
            <a:spLocks noGrp="1"/>
          </p:cNvSpPr>
          <p:nvPr>
            <p:ph type="ftr" sz="quarter" idx="15"/>
          </p:nvPr>
        </p:nvSpPr>
        <p:spPr/>
        <p:txBody>
          <a:bodyPr/>
          <a:lstStyle>
            <a:lvl1pPr>
              <a:defRPr/>
            </a:lvl1pPr>
          </a:lstStyle>
          <a:p>
            <a:pPr>
              <a:defRPr/>
            </a:pPr>
            <a:endParaRPr lang="fr-BE">
              <a:solidFill>
                <a:prstClr val="black">
                  <a:tint val="75000"/>
                </a:prstClr>
              </a:solidFill>
            </a:endParaRPr>
          </a:p>
        </p:txBody>
      </p:sp>
      <p:sp>
        <p:nvSpPr>
          <p:cNvPr id="8" name="Slide Number Placeholder 6"/>
          <p:cNvSpPr>
            <a:spLocks noGrp="1"/>
          </p:cNvSpPr>
          <p:nvPr>
            <p:ph type="sldNum" sz="quarter" idx="16"/>
          </p:nvPr>
        </p:nvSpPr>
        <p:spPr>
          <a:xfrm>
            <a:off x="511175" y="4983163"/>
            <a:ext cx="585788" cy="365125"/>
          </a:xfrm>
        </p:spPr>
        <p:txBody>
          <a:bodyPr/>
          <a:lstStyle>
            <a:lvl1pPr>
              <a:defRPr/>
            </a:lvl1pPr>
          </a:lstStyle>
          <a:p>
            <a:pPr>
              <a:defRPr/>
            </a:pPr>
            <a:fld id="{BA010778-B638-461B-91B5-13C9C0688324}" type="slidenum">
              <a:rPr lang="fr-BE"/>
              <a:pPr>
                <a:defRPr/>
              </a:pPr>
              <a:t>‹N°›</a:t>
            </a:fld>
            <a:endParaRPr lang="fr-BE"/>
          </a:p>
        </p:txBody>
      </p:sp>
    </p:spTree>
    <p:extLst>
      <p:ext uri="{BB962C8B-B14F-4D97-AF65-F5344CB8AC3E}">
        <p14:creationId xmlns:p14="http://schemas.microsoft.com/office/powerpoint/2010/main" val="432926223"/>
      </p:ext>
    </p:extLst>
  </p:cSld>
  <p:clrMapOvr>
    <a:masterClrMapping/>
  </p:clrMapOvr>
  <p:transition>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62C81B5-E2E9-43C3-A96F-5AACAC63B667}"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007658-D699-43BC-A977-D4A498A4ADAE}" type="slidenum">
              <a:rPr lang="fr-BE"/>
              <a:pPr>
                <a:defRPr/>
              </a:pPr>
              <a:t>‹N°›</a:t>
            </a:fld>
            <a:endParaRPr lang="fr-BE"/>
          </a:p>
        </p:txBody>
      </p:sp>
    </p:spTree>
    <p:extLst>
      <p:ext uri="{BB962C8B-B14F-4D97-AF65-F5344CB8AC3E}">
        <p14:creationId xmlns:p14="http://schemas.microsoft.com/office/powerpoint/2010/main" val="3311367813"/>
      </p:ext>
    </p:extLst>
  </p:cSld>
  <p:clrMapOvr>
    <a:masterClrMapping/>
  </p:clrMapOvr>
  <p:transition>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4"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86E895E9-BF45-42A1-8D8C-C283011D5B20}" type="datetimeFigureOut">
              <a:rPr lang="fr-FR">
                <a:solidFill>
                  <a:prstClr val="black">
                    <a:tint val="75000"/>
                  </a:prstClr>
                </a:solidFill>
              </a:rPr>
              <a:pPr>
                <a:defRPr/>
              </a:pPr>
              <a:t>20/02/2018</a:t>
            </a:fld>
            <a:endParaRPr lang="fr-B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fr-B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0FD22-8EEB-473B-902F-23953CAC91EB}" type="slidenum">
              <a:rPr lang="fr-BE"/>
              <a:pPr>
                <a:defRPr/>
              </a:pPr>
              <a:t>‹N°›</a:t>
            </a:fld>
            <a:endParaRPr lang="fr-BE"/>
          </a:p>
        </p:txBody>
      </p:sp>
    </p:spTree>
    <p:extLst>
      <p:ext uri="{BB962C8B-B14F-4D97-AF65-F5344CB8AC3E}">
        <p14:creationId xmlns:p14="http://schemas.microsoft.com/office/powerpoint/2010/main" val="296607879"/>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 name="Date Placeholder 1"/>
          <p:cNvSpPr>
            <a:spLocks noGrp="1"/>
          </p:cNvSpPr>
          <p:nvPr>
            <p:ph type="dt" sz="half" idx="10"/>
          </p:nvPr>
        </p:nvSpPr>
        <p:spPr/>
        <p:txBody>
          <a:bodyPr/>
          <a:lstStyle>
            <a:lvl1pPr>
              <a:defRPr/>
            </a:lvl1pPr>
          </a:lstStyle>
          <a:p>
            <a:pPr>
              <a:defRPr/>
            </a:pPr>
            <a:fld id="{51C1DF4C-6727-436E-8126-DBA2817A7F7B}" type="datetimeFigureOut">
              <a:rPr lang="fr-FR"/>
              <a:pPr>
                <a:defRPr/>
              </a:pPr>
              <a:t>20/02/2018</a:t>
            </a:fld>
            <a:endParaRPr lang="fr-BE"/>
          </a:p>
        </p:txBody>
      </p:sp>
      <p:sp>
        <p:nvSpPr>
          <p:cNvPr id="4" name="Footer Placeholder 2"/>
          <p:cNvSpPr>
            <a:spLocks noGrp="1"/>
          </p:cNvSpPr>
          <p:nvPr>
            <p:ph type="ftr" sz="quarter" idx="11"/>
          </p:nvPr>
        </p:nvSpPr>
        <p:spPr/>
        <p:txBody>
          <a:bodyPr/>
          <a:lstStyle>
            <a:lvl1pPr>
              <a:defRPr/>
            </a:lvl1pPr>
          </a:lstStyle>
          <a:p>
            <a:pPr>
              <a:defRPr/>
            </a:pPr>
            <a:endParaRPr lang="fr-BE"/>
          </a:p>
        </p:txBody>
      </p:sp>
      <p:sp>
        <p:nvSpPr>
          <p:cNvPr id="5" name="Slide Number Placeholder 3"/>
          <p:cNvSpPr>
            <a:spLocks noGrp="1"/>
          </p:cNvSpPr>
          <p:nvPr>
            <p:ph type="sldNum" sz="quarter" idx="12"/>
          </p:nvPr>
        </p:nvSpPr>
        <p:spPr/>
        <p:txBody>
          <a:bodyPr/>
          <a:lstStyle>
            <a:lvl1pPr>
              <a:defRPr/>
            </a:lvl1pPr>
          </a:lstStyle>
          <a:p>
            <a:pPr>
              <a:defRPr/>
            </a:pPr>
            <a:fld id="{EFA927B2-7C9F-4F4A-AC5C-B56A16C67727}" type="slidenum">
              <a:rPr lang="fr-BE" altLang="fr-FR"/>
              <a:pPr>
                <a:defRPr/>
              </a:pPr>
              <a:t>‹N°›</a:t>
            </a:fld>
            <a:endParaRPr lang="fr-BE" altLang="fr-FR"/>
          </a:p>
        </p:txBody>
      </p:sp>
    </p:spTree>
    <p:extLst>
      <p:ext uri="{BB962C8B-B14F-4D97-AF65-F5344CB8AC3E}">
        <p14:creationId xmlns:p14="http://schemas.microsoft.com/office/powerpoint/2010/main" val="2433475203"/>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711200"/>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6C81839D-8FD1-4780-8EF2-7E7D7F1EDEB2}" type="datetimeFigureOut">
              <a:rPr lang="fr-FR"/>
              <a:pPr>
                <a:defRPr/>
              </a:pPr>
              <a:t>20/02/2018</a:t>
            </a:fld>
            <a:endParaRPr lang="fr-BE"/>
          </a:p>
        </p:txBody>
      </p:sp>
      <p:sp>
        <p:nvSpPr>
          <p:cNvPr id="7" name="Footer Placeholder 5"/>
          <p:cNvSpPr>
            <a:spLocks noGrp="1"/>
          </p:cNvSpPr>
          <p:nvPr>
            <p:ph type="ftr" sz="quarter" idx="11"/>
          </p:nvPr>
        </p:nvSpPr>
        <p:spPr/>
        <p:txBody>
          <a:bodyPr/>
          <a:lstStyle>
            <a:lvl1pPr>
              <a:defRPr/>
            </a:lvl1pPr>
          </a:lstStyle>
          <a:p>
            <a:pPr>
              <a:defRPr/>
            </a:pPr>
            <a:endParaRPr lang="fr-BE"/>
          </a:p>
        </p:txBody>
      </p:sp>
      <p:sp>
        <p:nvSpPr>
          <p:cNvPr id="8" name="Slide Number Placeholder 6"/>
          <p:cNvSpPr>
            <a:spLocks noGrp="1"/>
          </p:cNvSpPr>
          <p:nvPr>
            <p:ph type="sldNum" sz="quarter" idx="12"/>
          </p:nvPr>
        </p:nvSpPr>
        <p:spPr/>
        <p:txBody>
          <a:bodyPr/>
          <a:lstStyle>
            <a:lvl1pPr>
              <a:defRPr/>
            </a:lvl1pPr>
          </a:lstStyle>
          <a:p>
            <a:pPr>
              <a:defRPr/>
            </a:pPr>
            <a:fld id="{C2E1FC86-B79C-436E-9345-B427803F7565}" type="slidenum">
              <a:rPr lang="fr-BE" altLang="fr-FR"/>
              <a:pPr>
                <a:defRPr/>
              </a:pPr>
              <a:t>‹N°›</a:t>
            </a:fld>
            <a:endParaRPr lang="fr-BE" altLang="fr-FR"/>
          </a:p>
        </p:txBody>
      </p:sp>
    </p:spTree>
    <p:extLst>
      <p:ext uri="{BB962C8B-B14F-4D97-AF65-F5344CB8AC3E}">
        <p14:creationId xmlns:p14="http://schemas.microsoft.com/office/powerpoint/2010/main" val="155534933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Freeform 11"/>
          <p:cNvSpPr>
            <a:spLocks/>
          </p:cNvSpPr>
          <p:nvPr/>
        </p:nvSpPr>
        <p:spPr bwMode="auto">
          <a:xfrm flipV="1">
            <a:off x="0" y="4910138"/>
            <a:ext cx="1358900" cy="508000"/>
          </a:xfrm>
          <a:custGeom>
            <a:avLst/>
            <a:gdLst>
              <a:gd name="T0" fmla="*/ 1358900 w 7908"/>
              <a:gd name="T1" fmla="*/ 238455 h 10000"/>
              <a:gd name="T2" fmla="*/ 1129839 w 7908"/>
              <a:gd name="T3" fmla="*/ 9550 h 10000"/>
              <a:gd name="T4" fmla="*/ 1124856 w 7908"/>
              <a:gd name="T5" fmla="*/ 4775 h 10000"/>
              <a:gd name="T6" fmla="*/ 1110593 w 7908"/>
              <a:gd name="T7" fmla="*/ 0 h 10000"/>
              <a:gd name="T8" fmla="*/ 1019862 w 7908"/>
              <a:gd name="T9" fmla="*/ 0 h 10000"/>
              <a:gd name="T10" fmla="*/ 0 w 7908"/>
              <a:gd name="T11" fmla="*/ 3150 h 10000"/>
              <a:gd name="T12" fmla="*/ 0 w 7908"/>
              <a:gd name="T13" fmla="*/ 508000 h 10000"/>
              <a:gd name="T14" fmla="*/ 1019862 w 7908"/>
              <a:gd name="T15" fmla="*/ 505562 h 10000"/>
              <a:gd name="T16" fmla="*/ 1110593 w 7908"/>
              <a:gd name="T17" fmla="*/ 505562 h 10000"/>
              <a:gd name="T18" fmla="*/ 1124856 w 7908"/>
              <a:gd name="T19" fmla="*/ 500837 h 10000"/>
              <a:gd name="T20" fmla="*/ 1129839 w 7908"/>
              <a:gd name="T21" fmla="*/ 496011 h 10000"/>
              <a:gd name="T22" fmla="*/ 1358900 w 7908"/>
              <a:gd name="T23" fmla="*/ 267106 h 10000"/>
              <a:gd name="T24" fmla="*/ 1358900 w 7908"/>
              <a:gd name="T25" fmla="*/ 238455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0"/>
          </p:nvPr>
        </p:nvSpPr>
        <p:spPr/>
        <p:txBody>
          <a:bodyPr/>
          <a:lstStyle>
            <a:lvl1pPr>
              <a:defRPr/>
            </a:lvl1pPr>
          </a:lstStyle>
          <a:p>
            <a:pPr>
              <a:defRPr/>
            </a:pPr>
            <a:fld id="{20E850D2-B41A-4497-94D7-BAA0D409A9C4}" type="datetimeFigureOut">
              <a:rPr lang="fr-FR"/>
              <a:pPr>
                <a:defRPr/>
              </a:pPr>
              <a:t>20/02/2018</a:t>
            </a:fld>
            <a:endParaRPr lang="fr-BE"/>
          </a:p>
        </p:txBody>
      </p:sp>
      <p:sp>
        <p:nvSpPr>
          <p:cNvPr id="7" name="Footer Placeholder 5"/>
          <p:cNvSpPr>
            <a:spLocks noGrp="1"/>
          </p:cNvSpPr>
          <p:nvPr>
            <p:ph type="ftr" sz="quarter" idx="11"/>
          </p:nvPr>
        </p:nvSpPr>
        <p:spPr/>
        <p:txBody>
          <a:bodyPr/>
          <a:lstStyle>
            <a:lvl1pPr>
              <a:defRPr/>
            </a:lvl1pPr>
          </a:lstStyle>
          <a:p>
            <a:pPr>
              <a:defRPr/>
            </a:pPr>
            <a:endParaRPr lang="fr-BE"/>
          </a:p>
        </p:txBody>
      </p:sp>
      <p:sp>
        <p:nvSpPr>
          <p:cNvPr id="8" name="Slide Number Placeholder 6"/>
          <p:cNvSpPr>
            <a:spLocks noGrp="1"/>
          </p:cNvSpPr>
          <p:nvPr>
            <p:ph type="sldNum" sz="quarter" idx="12"/>
          </p:nvPr>
        </p:nvSpPr>
        <p:spPr>
          <a:xfrm>
            <a:off x="511175" y="4983163"/>
            <a:ext cx="585788" cy="365125"/>
          </a:xfrm>
        </p:spPr>
        <p:txBody>
          <a:bodyPr/>
          <a:lstStyle>
            <a:lvl1pPr>
              <a:defRPr/>
            </a:lvl1pPr>
          </a:lstStyle>
          <a:p>
            <a:pPr>
              <a:defRPr/>
            </a:pPr>
            <a:fld id="{7B0E349D-5784-4D32-AA93-B597C9FCC216}" type="slidenum">
              <a:rPr lang="fr-BE" altLang="fr-FR"/>
              <a:pPr>
                <a:defRPr/>
              </a:pPr>
              <a:t>‹N°›</a:t>
            </a:fld>
            <a:endParaRPr lang="fr-BE" altLang="fr-FR"/>
          </a:p>
        </p:txBody>
      </p:sp>
    </p:spTree>
    <p:extLst>
      <p:ext uri="{BB962C8B-B14F-4D97-AF65-F5344CB8AC3E}">
        <p14:creationId xmlns:p14="http://schemas.microsoft.com/office/powerpoint/2010/main" val="31600345"/>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222"/>
              <a:ext cx="85633" cy="534098"/>
            </a:xfrm>
            <a:custGeom>
              <a:avLst/>
              <a:gdLst>
                <a:gd name="T0" fmla="*/ 85633 w 22"/>
                <a:gd name="T1" fmla="*/ 534098 h 136"/>
                <a:gd name="T2" fmla="*/ 66171 w 22"/>
                <a:gd name="T3" fmla="*/ 314175 h 136"/>
                <a:gd name="T4" fmla="*/ 0 w 22"/>
                <a:gd name="T5" fmla="*/ 0 h 136"/>
                <a:gd name="T6" fmla="*/ 0 w 22"/>
                <a:gd name="T7" fmla="*/ 137452 h 136"/>
                <a:gd name="T8" fmla="*/ 77848 w 22"/>
                <a:gd name="T9" fmla="*/ 486972 h 136"/>
                <a:gd name="T10" fmla="*/ 85633 w 22"/>
                <a:gd name="T11" fmla="*/ 534098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7" name="Freeform 12"/>
            <p:cNvSpPr>
              <a:spLocks/>
            </p:cNvSpPr>
            <p:nvPr/>
          </p:nvSpPr>
          <p:spPr bwMode="auto">
            <a:xfrm>
              <a:off x="2596601" y="2779108"/>
              <a:ext cx="550779" cy="1978191"/>
            </a:xfrm>
            <a:custGeom>
              <a:avLst/>
              <a:gdLst>
                <a:gd name="T0" fmla="*/ 338336 w 140"/>
                <a:gd name="T1" fmla="*/ 1373744 h 504"/>
                <a:gd name="T2" fmla="*/ 546845 w 140"/>
                <a:gd name="T3" fmla="*/ 1978191 h 504"/>
                <a:gd name="T4" fmla="*/ 550779 w 140"/>
                <a:gd name="T5" fmla="*/ 1876141 h 504"/>
                <a:gd name="T6" fmla="*/ 373743 w 140"/>
                <a:gd name="T7" fmla="*/ 1361969 h 504"/>
                <a:gd name="T8" fmla="*/ 0 w 140"/>
                <a:gd name="T9" fmla="*/ 0 h 504"/>
                <a:gd name="T10" fmla="*/ 23605 w 140"/>
                <a:gd name="T11" fmla="*/ 239424 h 504"/>
                <a:gd name="T12" fmla="*/ 338336 w 140"/>
                <a:gd name="T13" fmla="*/ 1373744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8" name="Freeform 13"/>
            <p:cNvSpPr>
              <a:spLocks/>
            </p:cNvSpPr>
            <p:nvPr/>
          </p:nvSpPr>
          <p:spPr bwMode="auto">
            <a:xfrm>
              <a:off x="3174627" y="4730255"/>
              <a:ext cx="519639" cy="1210171"/>
            </a:xfrm>
            <a:custGeom>
              <a:avLst/>
              <a:gdLst>
                <a:gd name="T0" fmla="*/ 31493 w 132"/>
                <a:gd name="T1" fmla="*/ 86441 h 308"/>
                <a:gd name="T2" fmla="*/ 0 w 132"/>
                <a:gd name="T3" fmla="*/ 0 h 308"/>
                <a:gd name="T4" fmla="*/ 0 w 132"/>
                <a:gd name="T5" fmla="*/ 113945 h 308"/>
                <a:gd name="T6" fmla="*/ 267693 w 132"/>
                <a:gd name="T7" fmla="*/ 762251 h 308"/>
                <a:gd name="T8" fmla="*/ 484209 w 132"/>
                <a:gd name="T9" fmla="*/ 1210171 h 308"/>
                <a:gd name="T10" fmla="*/ 519639 w 132"/>
                <a:gd name="T11" fmla="*/ 1210171 h 308"/>
                <a:gd name="T12" fmla="*/ 303123 w 132"/>
                <a:gd name="T13" fmla="*/ 746534 h 308"/>
                <a:gd name="T14" fmla="*/ 31493 w 132"/>
                <a:gd name="T15" fmla="*/ 86441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9" name="Freeform 14"/>
            <p:cNvSpPr>
              <a:spLocks/>
            </p:cNvSpPr>
            <p:nvPr/>
          </p:nvSpPr>
          <p:spPr bwMode="auto">
            <a:xfrm>
              <a:off x="3305023" y="5630785"/>
              <a:ext cx="145967" cy="309641"/>
            </a:xfrm>
            <a:custGeom>
              <a:avLst/>
              <a:gdLst>
                <a:gd name="T0" fmla="*/ 110462 w 37"/>
                <a:gd name="T1" fmla="*/ 309641 h 79"/>
                <a:gd name="T2" fmla="*/ 145967 w 37"/>
                <a:gd name="T3" fmla="*/ 309641 h 79"/>
                <a:gd name="T4" fmla="*/ 0 w 37"/>
                <a:gd name="T5" fmla="*/ 0 h 79"/>
                <a:gd name="T6" fmla="*/ 110462 w 37"/>
                <a:gd name="T7" fmla="*/ 309641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0" name="Freeform 15"/>
            <p:cNvSpPr>
              <a:spLocks/>
            </p:cNvSpPr>
            <p:nvPr/>
          </p:nvSpPr>
          <p:spPr bwMode="auto">
            <a:xfrm>
              <a:off x="2573246" y="2818321"/>
              <a:ext cx="700637" cy="2834099"/>
            </a:xfrm>
            <a:custGeom>
              <a:avLst/>
              <a:gdLst>
                <a:gd name="T0" fmla="*/ 637658 w 178"/>
                <a:gd name="T1" fmla="*/ 2590728 h 722"/>
                <a:gd name="T2" fmla="*/ 456595 w 178"/>
                <a:gd name="T3" fmla="*/ 2096134 h 722"/>
                <a:gd name="T4" fmla="*/ 157447 w 178"/>
                <a:gd name="T5" fmla="*/ 926381 h 722"/>
                <a:gd name="T6" fmla="*/ 47234 w 178"/>
                <a:gd name="T7" fmla="*/ 200193 h 722"/>
                <a:gd name="T8" fmla="*/ 0 w 178"/>
                <a:gd name="T9" fmla="*/ 0 h 722"/>
                <a:gd name="T10" fmla="*/ 129893 w 178"/>
                <a:gd name="T11" fmla="*/ 930307 h 722"/>
                <a:gd name="T12" fmla="*/ 421169 w 178"/>
                <a:gd name="T13" fmla="*/ 2107910 h 722"/>
                <a:gd name="T14" fmla="*/ 629786 w 178"/>
                <a:gd name="T15" fmla="*/ 2673160 h 722"/>
                <a:gd name="T16" fmla="*/ 700637 w 178"/>
                <a:gd name="T17" fmla="*/ 2834099 h 722"/>
                <a:gd name="T18" fmla="*/ 684892 w 178"/>
                <a:gd name="T19" fmla="*/ 2779144 h 722"/>
                <a:gd name="T20" fmla="*/ 637658 w 178"/>
                <a:gd name="T21" fmla="*/ 2590728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1" name="Freeform 16"/>
            <p:cNvSpPr>
              <a:spLocks/>
            </p:cNvSpPr>
            <p:nvPr/>
          </p:nvSpPr>
          <p:spPr bwMode="auto">
            <a:xfrm>
              <a:off x="2507075" y="285750"/>
              <a:ext cx="89526" cy="2493358"/>
            </a:xfrm>
            <a:custGeom>
              <a:avLst/>
              <a:gdLst>
                <a:gd name="T0" fmla="*/ 42817 w 23"/>
                <a:gd name="T1" fmla="*/ 2265618 h 635"/>
                <a:gd name="T2" fmla="*/ 46709 w 23"/>
                <a:gd name="T3" fmla="*/ 2312737 h 635"/>
                <a:gd name="T4" fmla="*/ 85634 w 23"/>
                <a:gd name="T5" fmla="*/ 2481578 h 635"/>
                <a:gd name="T6" fmla="*/ 89526 w 23"/>
                <a:gd name="T7" fmla="*/ 2493358 h 635"/>
                <a:gd name="T8" fmla="*/ 66171 w 23"/>
                <a:gd name="T9" fmla="*/ 2261692 h 635"/>
                <a:gd name="T10" fmla="*/ 19462 w 23"/>
                <a:gd name="T11" fmla="*/ 1056241 h 635"/>
                <a:gd name="T12" fmla="*/ 58387 w 23"/>
                <a:gd name="T13" fmla="*/ 0 h 635"/>
                <a:gd name="T14" fmla="*/ 46709 w 23"/>
                <a:gd name="T15" fmla="*/ 0 h 635"/>
                <a:gd name="T16" fmla="*/ 3892 w 23"/>
                <a:gd name="T17" fmla="*/ 1056241 h 635"/>
                <a:gd name="T18" fmla="*/ 42817 w 23"/>
                <a:gd name="T19" fmla="*/ 226561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2" name="Freeform 17"/>
            <p:cNvSpPr>
              <a:spLocks/>
            </p:cNvSpPr>
            <p:nvPr/>
          </p:nvSpPr>
          <p:spPr bwMode="auto">
            <a:xfrm>
              <a:off x="2553784" y="2599273"/>
              <a:ext cx="68118" cy="420517"/>
            </a:xfrm>
            <a:custGeom>
              <a:avLst/>
              <a:gdLst>
                <a:gd name="T0" fmla="*/ 0 w 17"/>
                <a:gd name="T1" fmla="*/ 0 h 107"/>
                <a:gd name="T2" fmla="*/ 20035 w 17"/>
                <a:gd name="T3" fmla="*/ 220084 h 107"/>
                <a:gd name="T4" fmla="*/ 68118 w 17"/>
                <a:gd name="T5" fmla="*/ 420517 h 107"/>
                <a:gd name="T6" fmla="*/ 44076 w 17"/>
                <a:gd name="T7" fmla="*/ 180783 h 107"/>
                <a:gd name="T8" fmla="*/ 40069 w 17"/>
                <a:gd name="T9" fmla="*/ 16899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3" name="Freeform 18"/>
            <p:cNvSpPr>
              <a:spLocks/>
            </p:cNvSpPr>
            <p:nvPr/>
          </p:nvSpPr>
          <p:spPr bwMode="auto">
            <a:xfrm>
              <a:off x="3143488" y="4757298"/>
              <a:ext cx="161535" cy="873487"/>
            </a:xfrm>
            <a:custGeom>
              <a:avLst/>
              <a:gdLst>
                <a:gd name="T0" fmla="*/ 0 w 41"/>
                <a:gd name="T1" fmla="*/ 0 h 222"/>
                <a:gd name="T2" fmla="*/ 19699 w 41"/>
                <a:gd name="T3" fmla="*/ 365920 h 222"/>
                <a:gd name="T4" fmla="*/ 66978 w 41"/>
                <a:gd name="T5" fmla="*/ 653148 h 222"/>
                <a:gd name="T6" fmla="*/ 94557 w 41"/>
                <a:gd name="T7" fmla="*/ 723971 h 222"/>
                <a:gd name="T8" fmla="*/ 161535 w 41"/>
                <a:gd name="T9" fmla="*/ 873487 h 222"/>
                <a:gd name="T10" fmla="*/ 149715 w 41"/>
                <a:gd name="T11" fmla="*/ 834141 h 222"/>
                <a:gd name="T12" fmla="*/ 51218 w 41"/>
                <a:gd name="T13" fmla="*/ 361986 h 222"/>
                <a:gd name="T14" fmla="*/ 31519 w 41"/>
                <a:gd name="T15" fmla="*/ 86562 h 222"/>
                <a:gd name="T16" fmla="*/ 27579 w 41"/>
                <a:gd name="T17" fmla="*/ 7082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4" name="Freeform 19"/>
            <p:cNvSpPr>
              <a:spLocks/>
            </p:cNvSpPr>
            <p:nvPr/>
          </p:nvSpPr>
          <p:spPr bwMode="auto">
            <a:xfrm>
              <a:off x="3147380" y="1282282"/>
              <a:ext cx="1769108" cy="3447973"/>
            </a:xfrm>
            <a:custGeom>
              <a:avLst/>
              <a:gdLst>
                <a:gd name="T0" fmla="*/ 27519 w 450"/>
                <a:gd name="T1" fmla="*/ 3353723 h 878"/>
                <a:gd name="T2" fmla="*/ 196568 w 450"/>
                <a:gd name="T3" fmla="*/ 2407298 h 878"/>
                <a:gd name="T4" fmla="*/ 585771 w 450"/>
                <a:gd name="T5" fmla="*/ 1523706 h 878"/>
                <a:gd name="T6" fmla="*/ 1120435 w 450"/>
                <a:gd name="T7" fmla="*/ 718655 h 878"/>
                <a:gd name="T8" fmla="*/ 1431012 w 450"/>
                <a:gd name="T9" fmla="*/ 349510 h 878"/>
                <a:gd name="T10" fmla="*/ 1596129 w 450"/>
                <a:gd name="T11" fmla="*/ 172791 h 878"/>
                <a:gd name="T12" fmla="*/ 1769108 w 450"/>
                <a:gd name="T13" fmla="*/ 3927 h 878"/>
                <a:gd name="T14" fmla="*/ 1769108 w 450"/>
                <a:gd name="T15" fmla="*/ 0 h 878"/>
                <a:gd name="T16" fmla="*/ 1592197 w 450"/>
                <a:gd name="T17" fmla="*/ 168864 h 878"/>
                <a:gd name="T18" fmla="*/ 1427080 w 450"/>
                <a:gd name="T19" fmla="*/ 345583 h 878"/>
                <a:gd name="T20" fmla="*/ 1112572 w 450"/>
                <a:gd name="T21" fmla="*/ 710801 h 878"/>
                <a:gd name="T22" fmla="*/ 570046 w 450"/>
                <a:gd name="T23" fmla="*/ 1515851 h 878"/>
                <a:gd name="T24" fmla="*/ 176911 w 450"/>
                <a:gd name="T25" fmla="*/ 2399444 h 878"/>
                <a:gd name="T26" fmla="*/ 0 w 450"/>
                <a:gd name="T27" fmla="*/ 3353723 h 878"/>
                <a:gd name="T28" fmla="*/ 0 w 450"/>
                <a:gd name="T29" fmla="*/ 3373359 h 878"/>
                <a:gd name="T30" fmla="*/ 27519 w 450"/>
                <a:gd name="T31" fmla="*/ 3447973 h 878"/>
                <a:gd name="T32" fmla="*/ 27519 w 450"/>
                <a:gd name="T33" fmla="*/ 3353723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5" name="Freeform 20"/>
            <p:cNvSpPr>
              <a:spLocks/>
            </p:cNvSpPr>
            <p:nvPr/>
          </p:nvSpPr>
          <p:spPr bwMode="auto">
            <a:xfrm>
              <a:off x="3273883" y="5652419"/>
              <a:ext cx="138182" cy="288007"/>
            </a:xfrm>
            <a:custGeom>
              <a:avLst/>
              <a:gdLst>
                <a:gd name="T0" fmla="*/ 0 w 35"/>
                <a:gd name="T1" fmla="*/ 0 h 73"/>
                <a:gd name="T2" fmla="*/ 102649 w 35"/>
                <a:gd name="T3" fmla="*/ 288007 h 73"/>
                <a:gd name="T4" fmla="*/ 138182 w 35"/>
                <a:gd name="T5" fmla="*/ 288007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6" name="Freeform 21"/>
            <p:cNvSpPr>
              <a:spLocks/>
            </p:cNvSpPr>
            <p:nvPr/>
          </p:nvSpPr>
          <p:spPr bwMode="auto">
            <a:xfrm>
              <a:off x="3143488" y="4655887"/>
              <a:ext cx="31139" cy="189300"/>
            </a:xfrm>
            <a:custGeom>
              <a:avLst/>
              <a:gdLst>
                <a:gd name="T0" fmla="*/ 27247 w 8"/>
                <a:gd name="T1" fmla="*/ 173525 h 48"/>
                <a:gd name="T2" fmla="*/ 31139 w 8"/>
                <a:gd name="T3" fmla="*/ 189300 h 48"/>
                <a:gd name="T4" fmla="*/ 31139 w 8"/>
                <a:gd name="T5" fmla="*/ 74931 h 48"/>
                <a:gd name="T6" fmla="*/ 3892 w 8"/>
                <a:gd name="T7" fmla="*/ 0 h 48"/>
                <a:gd name="T8" fmla="*/ 0 w 8"/>
                <a:gd name="T9" fmla="*/ 102538 h 48"/>
                <a:gd name="T10" fmla="*/ 27247 w 8"/>
                <a:gd name="T11" fmla="*/ 173525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57" name="Freeform 22"/>
            <p:cNvSpPr>
              <a:spLocks/>
            </p:cNvSpPr>
            <p:nvPr/>
          </p:nvSpPr>
          <p:spPr bwMode="auto">
            <a:xfrm>
              <a:off x="3211605" y="5410385"/>
              <a:ext cx="202406" cy="530041"/>
            </a:xfrm>
            <a:custGeom>
              <a:avLst/>
              <a:gdLst>
                <a:gd name="T0" fmla="*/ 27247 w 52"/>
                <a:gd name="T1" fmla="*/ 70672 h 135"/>
                <a:gd name="T2" fmla="*/ 0 w 52"/>
                <a:gd name="T3" fmla="*/ 0 h 135"/>
                <a:gd name="T4" fmla="*/ 46709 w 52"/>
                <a:gd name="T5" fmla="*/ 188459 h 135"/>
                <a:gd name="T6" fmla="*/ 62279 w 52"/>
                <a:gd name="T7" fmla="*/ 243426 h 135"/>
                <a:gd name="T8" fmla="*/ 198514 w 52"/>
                <a:gd name="T9" fmla="*/ 530041 h 135"/>
                <a:gd name="T10" fmla="*/ 202406 w 52"/>
                <a:gd name="T11" fmla="*/ 530041 h 135"/>
                <a:gd name="T12" fmla="*/ 93418 w 52"/>
                <a:gd name="T13" fmla="*/ 219869 h 135"/>
                <a:gd name="T14" fmla="*/ 27247 w 52"/>
                <a:gd name="T15" fmla="*/ 70672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5937"/>
            </a:xfrm>
            <a:custGeom>
              <a:avLst/>
              <a:gdLst>
                <a:gd name="T0" fmla="*/ 27835 w 103"/>
                <a:gd name="T1" fmla="*/ 832225 h 920"/>
                <a:gd name="T2" fmla="*/ 103388 w 103"/>
                <a:gd name="T3" fmla="*/ 1763524 h 920"/>
                <a:gd name="T4" fmla="*/ 226658 w 103"/>
                <a:gd name="T5" fmla="*/ 2690860 h 920"/>
                <a:gd name="T6" fmla="*/ 401622 w 103"/>
                <a:gd name="T7" fmla="*/ 3610270 h 920"/>
                <a:gd name="T8" fmla="*/ 409575 w 103"/>
                <a:gd name="T9" fmla="*/ 3645937 h 920"/>
                <a:gd name="T10" fmla="*/ 393669 w 103"/>
                <a:gd name="T11" fmla="*/ 3463640 h 920"/>
                <a:gd name="T12" fmla="*/ 393669 w 103"/>
                <a:gd name="T13" fmla="*/ 3431936 h 920"/>
                <a:gd name="T14" fmla="*/ 250517 w 103"/>
                <a:gd name="T15" fmla="*/ 2686897 h 920"/>
                <a:gd name="T16" fmla="*/ 119294 w 103"/>
                <a:gd name="T17" fmla="*/ 1759561 h 920"/>
                <a:gd name="T18" fmla="*/ 35788 w 103"/>
                <a:gd name="T19" fmla="*/ 828262 h 920"/>
                <a:gd name="T20" fmla="*/ 11929 w 103"/>
                <a:gd name="T21" fmla="*/ 364594 h 920"/>
                <a:gd name="T22" fmla="*/ 3976 w 103"/>
                <a:gd name="T23" fmla="*/ 0 h 920"/>
                <a:gd name="T24" fmla="*/ 0 w 103"/>
                <a:gd name="T25" fmla="*/ 0 h 920"/>
                <a:gd name="T26" fmla="*/ 3976 w 103"/>
                <a:gd name="T27" fmla="*/ 364594 h 920"/>
                <a:gd name="T28" fmla="*/ 27835 w 103"/>
                <a:gd name="T29" fmla="*/ 832225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5" name="Freeform 28"/>
            <p:cNvSpPr>
              <a:spLocks/>
            </p:cNvSpPr>
            <p:nvPr/>
          </p:nvSpPr>
          <p:spPr bwMode="auto">
            <a:xfrm>
              <a:off x="7061200" y="3771945"/>
              <a:ext cx="350838" cy="1310012"/>
            </a:xfrm>
            <a:custGeom>
              <a:avLst/>
              <a:gdLst>
                <a:gd name="T0" fmla="*/ 211300 w 88"/>
                <a:gd name="T1" fmla="*/ 909069 h 330"/>
                <a:gd name="T2" fmla="*/ 350838 w 88"/>
                <a:gd name="T3" fmla="*/ 1310012 h 330"/>
                <a:gd name="T4" fmla="*/ 350838 w 88"/>
                <a:gd name="T5" fmla="*/ 1222678 h 330"/>
                <a:gd name="T6" fmla="*/ 350838 w 88"/>
                <a:gd name="T7" fmla="*/ 1206799 h 330"/>
                <a:gd name="T8" fmla="*/ 247181 w 88"/>
                <a:gd name="T9" fmla="*/ 897160 h 330"/>
                <a:gd name="T10" fmla="*/ 0 w 88"/>
                <a:gd name="T11" fmla="*/ 0 h 330"/>
                <a:gd name="T12" fmla="*/ 27908 w 88"/>
                <a:gd name="T13" fmla="*/ 250093 h 330"/>
                <a:gd name="T14" fmla="*/ 211300 w 88"/>
                <a:gd name="T15" fmla="*/ 909069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6" name="Freeform 29"/>
            <p:cNvSpPr>
              <a:spLocks/>
            </p:cNvSpPr>
            <p:nvPr/>
          </p:nvSpPr>
          <p:spPr bwMode="auto">
            <a:xfrm>
              <a:off x="7439025" y="5053021"/>
              <a:ext cx="357188" cy="820730"/>
            </a:xfrm>
            <a:custGeom>
              <a:avLst/>
              <a:gdLst>
                <a:gd name="T0" fmla="*/ 23813 w 90"/>
                <a:gd name="T1" fmla="*/ 59473 h 207"/>
                <a:gd name="T2" fmla="*/ 0 w 90"/>
                <a:gd name="T3" fmla="*/ 0 h 207"/>
                <a:gd name="T4" fmla="*/ 3969 w 90"/>
                <a:gd name="T5" fmla="*/ 114981 h 207"/>
                <a:gd name="T6" fmla="*/ 166688 w 90"/>
                <a:gd name="T7" fmla="*/ 503540 h 207"/>
                <a:gd name="T8" fmla="*/ 317500 w 90"/>
                <a:gd name="T9" fmla="*/ 820730 h 207"/>
                <a:gd name="T10" fmla="*/ 357188 w 90"/>
                <a:gd name="T11" fmla="*/ 820730 h 207"/>
                <a:gd name="T12" fmla="*/ 198438 w 90"/>
                <a:gd name="T13" fmla="*/ 487680 h 207"/>
                <a:gd name="T14" fmla="*/ 23813 w 90"/>
                <a:gd name="T15" fmla="*/ 59473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7" name="Freeform 30"/>
            <p:cNvSpPr>
              <a:spLocks/>
            </p:cNvSpPr>
            <p:nvPr/>
          </p:nvSpPr>
          <p:spPr bwMode="auto">
            <a:xfrm>
              <a:off x="7037388" y="3811403"/>
              <a:ext cx="457200" cy="1853219"/>
            </a:xfrm>
            <a:custGeom>
              <a:avLst/>
              <a:gdLst>
                <a:gd name="T0" fmla="*/ 401541 w 115"/>
                <a:gd name="T1" fmla="*/ 1623055 h 467"/>
                <a:gd name="T2" fmla="*/ 310101 w 115"/>
                <a:gd name="T3" fmla="*/ 1365112 h 467"/>
                <a:gd name="T4" fmla="*/ 115294 w 115"/>
                <a:gd name="T5" fmla="*/ 599221 h 467"/>
                <a:gd name="T6" fmla="*/ 51683 w 115"/>
                <a:gd name="T7" fmla="*/ 210322 h 467"/>
                <a:gd name="T8" fmla="*/ 0 w 115"/>
                <a:gd name="T9" fmla="*/ 0 h 467"/>
                <a:gd name="T10" fmla="*/ 83489 w 115"/>
                <a:gd name="T11" fmla="*/ 603189 h 467"/>
                <a:gd name="T12" fmla="*/ 274320 w 115"/>
                <a:gd name="T13" fmla="*/ 1377017 h 467"/>
                <a:gd name="T14" fmla="*/ 409492 w 115"/>
                <a:gd name="T15" fmla="*/ 1750042 h 467"/>
                <a:gd name="T16" fmla="*/ 457200 w 115"/>
                <a:gd name="T17" fmla="*/ 1853219 h 467"/>
                <a:gd name="T18" fmla="*/ 445273 w 115"/>
                <a:gd name="T19" fmla="*/ 1817504 h 467"/>
                <a:gd name="T20" fmla="*/ 401541 w 115"/>
                <a:gd name="T21" fmla="*/ 1623055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8" name="Freeform 31"/>
            <p:cNvSpPr>
              <a:spLocks/>
            </p:cNvSpPr>
            <p:nvPr/>
          </p:nvSpPr>
          <p:spPr bwMode="auto">
            <a:xfrm>
              <a:off x="6992938" y="1263719"/>
              <a:ext cx="144462" cy="2508226"/>
            </a:xfrm>
            <a:custGeom>
              <a:avLst/>
              <a:gdLst>
                <a:gd name="T0" fmla="*/ 68218 w 36"/>
                <a:gd name="T1" fmla="*/ 2508226 h 633"/>
                <a:gd name="T2" fmla="*/ 52167 w 36"/>
                <a:gd name="T3" fmla="*/ 2365578 h 633"/>
                <a:gd name="T4" fmla="*/ 20064 w 36"/>
                <a:gd name="T5" fmla="*/ 1577052 h 633"/>
                <a:gd name="T6" fmla="*/ 52167 w 36"/>
                <a:gd name="T7" fmla="*/ 784564 h 633"/>
                <a:gd name="T8" fmla="*/ 88282 w 36"/>
                <a:gd name="T9" fmla="*/ 392282 h 633"/>
                <a:gd name="T10" fmla="*/ 144462 w 36"/>
                <a:gd name="T11" fmla="*/ 0 h 633"/>
                <a:gd name="T12" fmla="*/ 140449 w 36"/>
                <a:gd name="T13" fmla="*/ 0 h 633"/>
                <a:gd name="T14" fmla="*/ 80257 w 36"/>
                <a:gd name="T15" fmla="*/ 392282 h 633"/>
                <a:gd name="T16" fmla="*/ 40128 w 36"/>
                <a:gd name="T17" fmla="*/ 784564 h 633"/>
                <a:gd name="T18" fmla="*/ 4013 w 36"/>
                <a:gd name="T19" fmla="*/ 1577052 h 633"/>
                <a:gd name="T20" fmla="*/ 28090 w 36"/>
                <a:gd name="T21" fmla="*/ 2333879 h 633"/>
                <a:gd name="T22" fmla="*/ 64205 w 36"/>
                <a:gd name="T23" fmla="*/ 2504264 h 633"/>
                <a:gd name="T24" fmla="*/ 68218 w 36"/>
                <a:gd name="T25" fmla="*/ 250822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9" name="Freeform 32"/>
            <p:cNvSpPr>
              <a:spLocks/>
            </p:cNvSpPr>
            <p:nvPr/>
          </p:nvSpPr>
          <p:spPr bwMode="auto">
            <a:xfrm>
              <a:off x="7526338" y="5640947"/>
              <a:ext cx="111125" cy="232804"/>
            </a:xfrm>
            <a:custGeom>
              <a:avLst/>
              <a:gdLst>
                <a:gd name="T0" fmla="*/ 87313 w 28"/>
                <a:gd name="T1" fmla="*/ 232804 h 59"/>
                <a:gd name="T2" fmla="*/ 111125 w 28"/>
                <a:gd name="T3" fmla="*/ 232804 h 59"/>
                <a:gd name="T4" fmla="*/ 0 w 28"/>
                <a:gd name="T5" fmla="*/ 0 h 59"/>
                <a:gd name="T6" fmla="*/ 87313 w 28"/>
                <a:gd name="T7" fmla="*/ 232804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0" name="Freeform 33"/>
            <p:cNvSpPr>
              <a:spLocks/>
            </p:cNvSpPr>
            <p:nvPr/>
          </p:nvSpPr>
          <p:spPr bwMode="auto">
            <a:xfrm>
              <a:off x="7021513" y="3598329"/>
              <a:ext cx="68262" cy="424833"/>
            </a:xfrm>
            <a:custGeom>
              <a:avLst/>
              <a:gdLst>
                <a:gd name="T0" fmla="*/ 16062 w 17"/>
                <a:gd name="T1" fmla="*/ 214402 h 107"/>
                <a:gd name="T2" fmla="*/ 68262 w 17"/>
                <a:gd name="T3" fmla="*/ 424833 h 107"/>
                <a:gd name="T4" fmla="*/ 40154 w 17"/>
                <a:gd name="T5" fmla="*/ 174698 h 107"/>
                <a:gd name="T6" fmla="*/ 36139 w 17"/>
                <a:gd name="T7" fmla="*/ 170727 h 107"/>
                <a:gd name="T8" fmla="*/ 0 w 17"/>
                <a:gd name="T9" fmla="*/ 0 h 107"/>
                <a:gd name="T10" fmla="*/ 0 w 17"/>
                <a:gd name="T11" fmla="*/ 31763 h 107"/>
                <a:gd name="T12" fmla="*/ 16062 w 17"/>
                <a:gd name="T13" fmla="*/ 214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1" name="Freeform 34"/>
            <p:cNvSpPr>
              <a:spLocks/>
            </p:cNvSpPr>
            <p:nvPr/>
          </p:nvSpPr>
          <p:spPr bwMode="auto">
            <a:xfrm>
              <a:off x="7412038" y="2802588"/>
              <a:ext cx="1168400" cy="2250433"/>
            </a:xfrm>
            <a:custGeom>
              <a:avLst/>
              <a:gdLst>
                <a:gd name="T0" fmla="*/ 31793 w 294"/>
                <a:gd name="T1" fmla="*/ 2191003 h 568"/>
                <a:gd name="T2" fmla="*/ 139095 w 294"/>
                <a:gd name="T3" fmla="*/ 1572926 h 568"/>
                <a:gd name="T4" fmla="*/ 393441 w 294"/>
                <a:gd name="T5" fmla="*/ 998432 h 568"/>
                <a:gd name="T6" fmla="*/ 743166 w 294"/>
                <a:gd name="T7" fmla="*/ 471482 h 568"/>
                <a:gd name="T8" fmla="*/ 945848 w 294"/>
                <a:gd name="T9" fmla="*/ 229798 h 568"/>
                <a:gd name="T10" fmla="*/ 1053150 w 294"/>
                <a:gd name="T11" fmla="*/ 110937 h 568"/>
                <a:gd name="T12" fmla="*/ 1168400 w 294"/>
                <a:gd name="T13" fmla="*/ 0 h 568"/>
                <a:gd name="T14" fmla="*/ 1164426 w 294"/>
                <a:gd name="T15" fmla="*/ 0 h 568"/>
                <a:gd name="T16" fmla="*/ 1049176 w 294"/>
                <a:gd name="T17" fmla="*/ 106975 h 568"/>
                <a:gd name="T18" fmla="*/ 941873 w 294"/>
                <a:gd name="T19" fmla="*/ 221874 h 568"/>
                <a:gd name="T20" fmla="*/ 735218 w 294"/>
                <a:gd name="T21" fmla="*/ 463558 h 568"/>
                <a:gd name="T22" fmla="*/ 377544 w 294"/>
                <a:gd name="T23" fmla="*/ 986545 h 568"/>
                <a:gd name="T24" fmla="*/ 119224 w 294"/>
                <a:gd name="T25" fmla="*/ 1568964 h 568"/>
                <a:gd name="T26" fmla="*/ 0 w 294"/>
                <a:gd name="T27" fmla="*/ 2175154 h 568"/>
                <a:gd name="T28" fmla="*/ 27819 w 294"/>
                <a:gd name="T29" fmla="*/ 2250433 h 568"/>
                <a:gd name="T30" fmla="*/ 31793 w 294"/>
                <a:gd name="T31" fmla="*/ 2191003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2" name="Freeform 35"/>
            <p:cNvSpPr>
              <a:spLocks/>
            </p:cNvSpPr>
            <p:nvPr/>
          </p:nvSpPr>
          <p:spPr bwMode="auto">
            <a:xfrm>
              <a:off x="7494588" y="5664622"/>
              <a:ext cx="100012" cy="209129"/>
            </a:xfrm>
            <a:custGeom>
              <a:avLst/>
              <a:gdLst>
                <a:gd name="T0" fmla="*/ 0 w 25"/>
                <a:gd name="T1" fmla="*/ 0 h 53"/>
                <a:gd name="T2" fmla="*/ 76009 w 25"/>
                <a:gd name="T3" fmla="*/ 209129 h 53"/>
                <a:gd name="T4" fmla="*/ 100012 w 25"/>
                <a:gd name="T5" fmla="*/ 209129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3" name="Freeform 36"/>
            <p:cNvSpPr>
              <a:spLocks/>
            </p:cNvSpPr>
            <p:nvPr/>
          </p:nvSpPr>
          <p:spPr bwMode="auto">
            <a:xfrm>
              <a:off x="7412038" y="5081957"/>
              <a:ext cx="114300" cy="558991"/>
            </a:xfrm>
            <a:custGeom>
              <a:avLst/>
              <a:gdLst>
                <a:gd name="T0" fmla="*/ 0 w 29"/>
                <a:gd name="T1" fmla="*/ 0 h 141"/>
                <a:gd name="T2" fmla="*/ 27590 w 29"/>
                <a:gd name="T3" fmla="*/ 352838 h 141"/>
                <a:gd name="T4" fmla="*/ 70945 w 29"/>
                <a:gd name="T5" fmla="*/ 463844 h 141"/>
                <a:gd name="T6" fmla="*/ 114300 w 29"/>
                <a:gd name="T7" fmla="*/ 558991 h 141"/>
                <a:gd name="T8" fmla="*/ 106417 w 29"/>
                <a:gd name="T9" fmla="*/ 535204 h 141"/>
                <a:gd name="T10" fmla="*/ 31531 w 29"/>
                <a:gd name="T11" fmla="*/ 87218 h 141"/>
                <a:gd name="T12" fmla="*/ 15766 w 29"/>
                <a:gd name="T13" fmla="*/ 43609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4" name="Freeform 37"/>
            <p:cNvSpPr>
              <a:spLocks/>
            </p:cNvSpPr>
            <p:nvPr/>
          </p:nvSpPr>
          <p:spPr bwMode="auto">
            <a:xfrm>
              <a:off x="7412038" y="4978050"/>
              <a:ext cx="31750" cy="189399"/>
            </a:xfrm>
            <a:custGeom>
              <a:avLst/>
              <a:gdLst>
                <a:gd name="T0" fmla="*/ 0 w 8"/>
                <a:gd name="T1" fmla="*/ 102591 h 48"/>
                <a:gd name="T2" fmla="*/ 15875 w 8"/>
                <a:gd name="T3" fmla="*/ 145995 h 48"/>
                <a:gd name="T4" fmla="*/ 31750 w 8"/>
                <a:gd name="T5" fmla="*/ 189399 h 48"/>
                <a:gd name="T6" fmla="*/ 27781 w 8"/>
                <a:gd name="T7" fmla="*/ 74970 h 48"/>
                <a:gd name="T8" fmla="*/ 0 w 8"/>
                <a:gd name="T9" fmla="*/ 0 h 48"/>
                <a:gd name="T10" fmla="*/ 0 w 8"/>
                <a:gd name="T11" fmla="*/ 15783 h 48"/>
                <a:gd name="T12" fmla="*/ 0 w 8"/>
                <a:gd name="T13" fmla="*/ 10259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5" name="Freeform 38"/>
            <p:cNvSpPr>
              <a:spLocks/>
            </p:cNvSpPr>
            <p:nvPr/>
          </p:nvSpPr>
          <p:spPr bwMode="auto">
            <a:xfrm>
              <a:off x="7439025" y="5434450"/>
              <a:ext cx="174625" cy="439301"/>
            </a:xfrm>
            <a:custGeom>
              <a:avLst/>
              <a:gdLst>
                <a:gd name="T0" fmla="*/ 43656 w 44"/>
                <a:gd name="T1" fmla="*/ 110815 h 111"/>
                <a:gd name="T2" fmla="*/ 0 w 44"/>
                <a:gd name="T3" fmla="*/ 0 h 111"/>
                <a:gd name="T4" fmla="*/ 43656 w 44"/>
                <a:gd name="T5" fmla="*/ 193926 h 111"/>
                <a:gd name="T6" fmla="*/ 55563 w 44"/>
                <a:gd name="T7" fmla="*/ 229545 h 111"/>
                <a:gd name="T8" fmla="*/ 154781 w 44"/>
                <a:gd name="T9" fmla="*/ 439301 h 111"/>
                <a:gd name="T10" fmla="*/ 174625 w 44"/>
                <a:gd name="T11" fmla="*/ 439301 h 111"/>
                <a:gd name="T12" fmla="*/ 87313 w 44"/>
                <a:gd name="T13" fmla="*/ 205799 h 111"/>
                <a:gd name="T14" fmla="*/ 43656 w 44"/>
                <a:gd name="T15" fmla="*/ 11081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 style du titre</a:t>
            </a:r>
            <a:endParaRPr lang="en-US" altLang="fr-FR" smtClean="0"/>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290EB75F-0D9A-4EBC-8E4D-61321976312E}" type="datetimeFigureOut">
              <a:rPr lang="fr-FR"/>
              <a:pPr>
                <a:defRPr/>
              </a:pPr>
              <a:t>20/02/2018</a:t>
            </a:fld>
            <a:endParaRPr lang="fr-BE"/>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fr-BE"/>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defRPr>
            </a:lvl1pPr>
          </a:lstStyle>
          <a:p>
            <a:pPr>
              <a:defRPr/>
            </a:pPr>
            <a:fld id="{7D658A84-2030-428E-8B4D-516FAD4AD9F6}" type="slidenum">
              <a:rPr lang="fr-BE" altLang="fr-FR"/>
              <a:pPr>
                <a:defRPr/>
              </a:pPr>
              <a:t>‹N°›</a:t>
            </a:fld>
            <a:endParaRPr lang="fr-BE" altLang="fr-FR"/>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 id="2147484360" r:id="rId13"/>
    <p:sldLayoutId id="2147484361" r:id="rId14"/>
    <p:sldLayoutId id="2147484362" r:id="rId15"/>
    <p:sldLayoutId id="2147484363" r:id="rId16"/>
  </p:sldLayoutIdLst>
  <p:transition>
    <p:split orient="vert"/>
  </p:transition>
  <p:timing>
    <p:tnLst>
      <p:par>
        <p:cTn id="1" dur="indefinite" restart="never" nodeType="tmRoot"/>
      </p:par>
    </p:tnLst>
  </p:timing>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35"/>
          <p:cNvGrpSpPr>
            <a:grpSpLocks/>
          </p:cNvGrpSpPr>
          <p:nvPr/>
        </p:nvGrpSpPr>
        <p:grpSpPr bwMode="auto">
          <a:xfrm>
            <a:off x="0" y="228600"/>
            <a:ext cx="1981200" cy="6638925"/>
            <a:chOff x="2487613" y="285750"/>
            <a:chExt cx="2428875" cy="5654676"/>
          </a:xfrm>
        </p:grpSpPr>
        <p:sp>
          <p:nvSpPr>
            <p:cNvPr id="1046" name="Freeform 11"/>
            <p:cNvSpPr>
              <a:spLocks/>
            </p:cNvSpPr>
            <p:nvPr/>
          </p:nvSpPr>
          <p:spPr bwMode="auto">
            <a:xfrm>
              <a:off x="2487613" y="2284222"/>
              <a:ext cx="85633" cy="534098"/>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7" name="Freeform 12"/>
            <p:cNvSpPr>
              <a:spLocks/>
            </p:cNvSpPr>
            <p:nvPr/>
          </p:nvSpPr>
          <p:spPr bwMode="auto">
            <a:xfrm>
              <a:off x="2596601" y="2779108"/>
              <a:ext cx="550779" cy="1978191"/>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8" name="Freeform 13"/>
            <p:cNvSpPr>
              <a:spLocks/>
            </p:cNvSpPr>
            <p:nvPr/>
          </p:nvSpPr>
          <p:spPr bwMode="auto">
            <a:xfrm>
              <a:off x="3174627" y="4730255"/>
              <a:ext cx="519639" cy="1210171"/>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9" name="Freeform 14"/>
            <p:cNvSpPr>
              <a:spLocks/>
            </p:cNvSpPr>
            <p:nvPr/>
          </p:nvSpPr>
          <p:spPr bwMode="auto">
            <a:xfrm>
              <a:off x="3305023" y="5630785"/>
              <a:ext cx="145967" cy="309641"/>
            </a:xfrm>
            <a:custGeom>
              <a:avLst/>
              <a:gdLst>
                <a:gd name="T0" fmla="*/ 28 w 37"/>
                <a:gd name="T1" fmla="*/ 79 h 79"/>
                <a:gd name="T2" fmla="*/ 37 w 37"/>
                <a:gd name="T3" fmla="*/ 79 h 79"/>
                <a:gd name="T4" fmla="*/ 0 w 37"/>
                <a:gd name="T5" fmla="*/ 0 h 79"/>
                <a:gd name="T6" fmla="*/ 28 w 37"/>
                <a:gd name="T7" fmla="*/ 79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0" name="Freeform 15"/>
            <p:cNvSpPr>
              <a:spLocks/>
            </p:cNvSpPr>
            <p:nvPr/>
          </p:nvSpPr>
          <p:spPr bwMode="auto">
            <a:xfrm>
              <a:off x="2573246" y="2818321"/>
              <a:ext cx="700637" cy="2834099"/>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1" name="Freeform 16"/>
            <p:cNvSpPr>
              <a:spLocks/>
            </p:cNvSpPr>
            <p:nvPr/>
          </p:nvSpPr>
          <p:spPr bwMode="auto">
            <a:xfrm>
              <a:off x="2507075" y="285750"/>
              <a:ext cx="89526" cy="2493358"/>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2" name="Freeform 17"/>
            <p:cNvSpPr>
              <a:spLocks/>
            </p:cNvSpPr>
            <p:nvPr/>
          </p:nvSpPr>
          <p:spPr bwMode="auto">
            <a:xfrm>
              <a:off x="2553784" y="2599273"/>
              <a:ext cx="68118" cy="420517"/>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3" name="Freeform 18"/>
            <p:cNvSpPr>
              <a:spLocks/>
            </p:cNvSpPr>
            <p:nvPr/>
          </p:nvSpPr>
          <p:spPr bwMode="auto">
            <a:xfrm>
              <a:off x="3143488" y="4757298"/>
              <a:ext cx="161535" cy="873487"/>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4" name="Freeform 19"/>
            <p:cNvSpPr>
              <a:spLocks/>
            </p:cNvSpPr>
            <p:nvPr/>
          </p:nvSpPr>
          <p:spPr bwMode="auto">
            <a:xfrm>
              <a:off x="3147380" y="1282282"/>
              <a:ext cx="1769108" cy="3447973"/>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5" name="Freeform 20"/>
            <p:cNvSpPr>
              <a:spLocks/>
            </p:cNvSpPr>
            <p:nvPr/>
          </p:nvSpPr>
          <p:spPr bwMode="auto">
            <a:xfrm>
              <a:off x="3273883" y="5652419"/>
              <a:ext cx="138182" cy="288007"/>
            </a:xfrm>
            <a:custGeom>
              <a:avLst/>
              <a:gdLst>
                <a:gd name="T0" fmla="*/ 0 w 35"/>
                <a:gd name="T1" fmla="*/ 0 h 73"/>
                <a:gd name="T2" fmla="*/ 26 w 35"/>
                <a:gd name="T3" fmla="*/ 73 h 73"/>
                <a:gd name="T4" fmla="*/ 35 w 35"/>
                <a:gd name="T5" fmla="*/ 73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6" name="Freeform 21"/>
            <p:cNvSpPr>
              <a:spLocks/>
            </p:cNvSpPr>
            <p:nvPr/>
          </p:nvSpPr>
          <p:spPr bwMode="auto">
            <a:xfrm>
              <a:off x="3143488" y="4655887"/>
              <a:ext cx="31139" cy="189300"/>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57" name="Freeform 22"/>
            <p:cNvSpPr>
              <a:spLocks/>
            </p:cNvSpPr>
            <p:nvPr/>
          </p:nvSpPr>
          <p:spPr bwMode="auto">
            <a:xfrm>
              <a:off x="3211605" y="5410385"/>
              <a:ext cx="202406" cy="530041"/>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grpSp>
        <p:nvGrpSpPr>
          <p:cNvPr id="1027" name="Group 48"/>
          <p:cNvGrpSpPr>
            <a:grpSpLocks/>
          </p:cNvGrpSpPr>
          <p:nvPr/>
        </p:nvGrpSpPr>
        <p:grpSpPr bwMode="auto">
          <a:xfrm>
            <a:off x="20638" y="0"/>
            <a:ext cx="1952625" cy="6853238"/>
            <a:chOff x="6627813" y="195717"/>
            <a:chExt cx="1952625" cy="5678034"/>
          </a:xfrm>
        </p:grpSpPr>
        <p:sp>
          <p:nvSpPr>
            <p:cNvPr id="1034" name="Freeform 27"/>
            <p:cNvSpPr>
              <a:spLocks/>
            </p:cNvSpPr>
            <p:nvPr/>
          </p:nvSpPr>
          <p:spPr bwMode="auto">
            <a:xfrm>
              <a:off x="6627813" y="195717"/>
              <a:ext cx="409575" cy="3645937"/>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35" name="Freeform 28"/>
            <p:cNvSpPr>
              <a:spLocks/>
            </p:cNvSpPr>
            <p:nvPr/>
          </p:nvSpPr>
          <p:spPr bwMode="auto">
            <a:xfrm>
              <a:off x="7061200" y="3771945"/>
              <a:ext cx="350838" cy="1310012"/>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36" name="Freeform 29"/>
            <p:cNvSpPr>
              <a:spLocks/>
            </p:cNvSpPr>
            <p:nvPr/>
          </p:nvSpPr>
          <p:spPr bwMode="auto">
            <a:xfrm>
              <a:off x="7439025" y="5053021"/>
              <a:ext cx="357188" cy="820730"/>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37" name="Freeform 30"/>
            <p:cNvSpPr>
              <a:spLocks/>
            </p:cNvSpPr>
            <p:nvPr/>
          </p:nvSpPr>
          <p:spPr bwMode="auto">
            <a:xfrm>
              <a:off x="7037388" y="3811403"/>
              <a:ext cx="457200" cy="1853219"/>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38" name="Freeform 31"/>
            <p:cNvSpPr>
              <a:spLocks/>
            </p:cNvSpPr>
            <p:nvPr/>
          </p:nvSpPr>
          <p:spPr bwMode="auto">
            <a:xfrm>
              <a:off x="6992938" y="1263719"/>
              <a:ext cx="144462" cy="2508226"/>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39" name="Freeform 32"/>
            <p:cNvSpPr>
              <a:spLocks/>
            </p:cNvSpPr>
            <p:nvPr/>
          </p:nvSpPr>
          <p:spPr bwMode="auto">
            <a:xfrm>
              <a:off x="7526338" y="5640947"/>
              <a:ext cx="111125" cy="232804"/>
            </a:xfrm>
            <a:custGeom>
              <a:avLst/>
              <a:gdLst>
                <a:gd name="T0" fmla="*/ 22 w 28"/>
                <a:gd name="T1" fmla="*/ 59 h 59"/>
                <a:gd name="T2" fmla="*/ 28 w 28"/>
                <a:gd name="T3" fmla="*/ 59 h 59"/>
                <a:gd name="T4" fmla="*/ 0 w 28"/>
                <a:gd name="T5" fmla="*/ 0 h 59"/>
                <a:gd name="T6" fmla="*/ 22 w 28"/>
                <a:gd name="T7" fmla="*/ 59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0" name="Freeform 33"/>
            <p:cNvSpPr>
              <a:spLocks/>
            </p:cNvSpPr>
            <p:nvPr/>
          </p:nvSpPr>
          <p:spPr bwMode="auto">
            <a:xfrm>
              <a:off x="7021513" y="3598329"/>
              <a:ext cx="68262" cy="42483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1" name="Freeform 34"/>
            <p:cNvSpPr>
              <a:spLocks/>
            </p:cNvSpPr>
            <p:nvPr/>
          </p:nvSpPr>
          <p:spPr bwMode="auto">
            <a:xfrm>
              <a:off x="7412038" y="2802588"/>
              <a:ext cx="1168400" cy="2250433"/>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2" name="Freeform 35"/>
            <p:cNvSpPr>
              <a:spLocks/>
            </p:cNvSpPr>
            <p:nvPr/>
          </p:nvSpPr>
          <p:spPr bwMode="auto">
            <a:xfrm>
              <a:off x="7494588" y="5664622"/>
              <a:ext cx="100012" cy="209129"/>
            </a:xfrm>
            <a:custGeom>
              <a:avLst/>
              <a:gdLst>
                <a:gd name="T0" fmla="*/ 0 w 25"/>
                <a:gd name="T1" fmla="*/ 0 h 53"/>
                <a:gd name="T2" fmla="*/ 19 w 25"/>
                <a:gd name="T3" fmla="*/ 53 h 53"/>
                <a:gd name="T4" fmla="*/ 25 w 25"/>
                <a:gd name="T5" fmla="*/ 53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3" name="Freeform 36"/>
            <p:cNvSpPr>
              <a:spLocks/>
            </p:cNvSpPr>
            <p:nvPr/>
          </p:nvSpPr>
          <p:spPr bwMode="auto">
            <a:xfrm>
              <a:off x="7412038" y="5081957"/>
              <a:ext cx="114300" cy="558991"/>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4" name="Freeform 37"/>
            <p:cNvSpPr>
              <a:spLocks/>
            </p:cNvSpPr>
            <p:nvPr/>
          </p:nvSpPr>
          <p:spPr bwMode="auto">
            <a:xfrm>
              <a:off x="7412038" y="4978050"/>
              <a:ext cx="31750" cy="189399"/>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1045" name="Freeform 38"/>
            <p:cNvSpPr>
              <a:spLocks/>
            </p:cNvSpPr>
            <p:nvPr/>
          </p:nvSpPr>
          <p:spPr bwMode="auto">
            <a:xfrm>
              <a:off x="7439025" y="5434450"/>
              <a:ext cx="174625" cy="439301"/>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 style du titre</a:t>
            </a:r>
            <a:endParaRPr lang="en-US" altLang="fr-FR" smtClean="0"/>
          </a:p>
        </p:txBody>
      </p:sp>
      <p:sp>
        <p:nvSpPr>
          <p:cNvPr id="1030"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6F3A009-CDF4-4D4E-8B25-DAD4DF105A18}" type="datetimeFigureOut">
              <a:rPr lang="fr-FR">
                <a:solidFill>
                  <a:prstClr val="black">
                    <a:tint val="75000"/>
                  </a:prstClr>
                </a:solidFill>
              </a:rPr>
              <a:pPr>
                <a:defRPr/>
              </a:pPr>
              <a:t>20/02/2018</a:t>
            </a:fld>
            <a:endParaRPr lang="fr-BE">
              <a:solidFill>
                <a:prstClr val="black">
                  <a:tint val="75000"/>
                </a:prstClr>
              </a:solidFill>
            </a:endParaRP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smtClean="0">
                <a:solidFill>
                  <a:srgbClr val="FEFFFF"/>
                </a:solidFill>
              </a:defRPr>
            </a:lvl1pPr>
          </a:lstStyle>
          <a:p>
            <a:pPr>
              <a:defRPr/>
            </a:pPr>
            <a:fld id="{0B9482E2-0CB0-4D4D-BC74-26E7EEA1594A}" type="slidenum">
              <a:rPr lang="fr-BE" altLang="fr-FR"/>
              <a:pPr>
                <a:defRPr/>
              </a:pPr>
              <a:t>‹N°›</a:t>
            </a:fld>
            <a:endParaRPr lang="fr-BE" altLang="fr-FR"/>
          </a:p>
        </p:txBody>
      </p:sp>
    </p:spTree>
    <p:extLst>
      <p:ext uri="{BB962C8B-B14F-4D97-AF65-F5344CB8AC3E}">
        <p14:creationId xmlns:p14="http://schemas.microsoft.com/office/powerpoint/2010/main" val="224075945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Lst>
  <p:transition>
    <p:split orient="vert"/>
  </p:transition>
  <p:timing>
    <p:tnLst>
      <p:par>
        <p:cTn id="1" dur="indefinite" restart="never" nodeType="tmRoot"/>
      </p:par>
    </p:tnLst>
  </p:timing>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35"/>
          <p:cNvGrpSpPr>
            <a:grpSpLocks/>
          </p:cNvGrpSpPr>
          <p:nvPr/>
        </p:nvGrpSpPr>
        <p:grpSpPr bwMode="auto">
          <a:xfrm>
            <a:off x="0" y="228600"/>
            <a:ext cx="1981200" cy="6638925"/>
            <a:chOff x="2487613" y="285750"/>
            <a:chExt cx="2428875" cy="5654676"/>
          </a:xfrm>
        </p:grpSpPr>
        <p:sp>
          <p:nvSpPr>
            <p:cNvPr id="2070"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1"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2"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3"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4"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5"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6"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7"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8"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9"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80"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81"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grpSp>
        <p:nvGrpSpPr>
          <p:cNvPr id="2051" name="Group 48"/>
          <p:cNvGrpSpPr>
            <a:grpSpLocks/>
          </p:cNvGrpSpPr>
          <p:nvPr/>
        </p:nvGrpSpPr>
        <p:grpSpPr bwMode="auto">
          <a:xfrm>
            <a:off x="20638" y="0"/>
            <a:ext cx="1952625" cy="6853238"/>
            <a:chOff x="6627813" y="195717"/>
            <a:chExt cx="1952625" cy="5678034"/>
          </a:xfrm>
        </p:grpSpPr>
        <p:sp>
          <p:nvSpPr>
            <p:cNvPr id="2058" name="Freeform 27"/>
            <p:cNvSpPr>
              <a:spLocks/>
            </p:cNvSpPr>
            <p:nvPr/>
          </p:nvSpPr>
          <p:spPr bwMode="auto">
            <a:xfrm>
              <a:off x="6627813" y="195717"/>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59"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0"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1"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2"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3"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4"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5"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6"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7"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8"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9"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 style du titre</a:t>
            </a:r>
            <a:endParaRPr lang="en-US" altLang="fr-FR" smtClean="0"/>
          </a:p>
        </p:txBody>
      </p:sp>
      <p:sp>
        <p:nvSpPr>
          <p:cNvPr id="2054"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EAED7C16-F784-43DE-A786-AEFE59AFF45A}" type="datetimeFigureOut">
              <a:rPr lang="fr-FR">
                <a:solidFill>
                  <a:prstClr val="black">
                    <a:tint val="75000"/>
                  </a:prstClr>
                </a:solidFill>
              </a:rPr>
              <a:pPr>
                <a:defRPr/>
              </a:pPr>
              <a:t>20/02/2018</a:t>
            </a:fld>
            <a:endParaRPr lang="fr-BE">
              <a:solidFill>
                <a:prstClr val="black">
                  <a:tint val="75000"/>
                </a:prstClr>
              </a:solidFill>
            </a:endParaRP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0ED07B4F-BD98-439C-9A20-D64C669F9E65}" type="slidenum">
              <a:rPr lang="fr-BE"/>
              <a:pPr>
                <a:defRPr/>
              </a:pPr>
              <a:t>‹N°›</a:t>
            </a:fld>
            <a:endParaRPr lang="fr-BE"/>
          </a:p>
        </p:txBody>
      </p:sp>
    </p:spTree>
    <p:extLst>
      <p:ext uri="{BB962C8B-B14F-4D97-AF65-F5344CB8AC3E}">
        <p14:creationId xmlns:p14="http://schemas.microsoft.com/office/powerpoint/2010/main" val="525124800"/>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Lst>
  <p:transition>
    <p:split orient="vert"/>
  </p:transition>
  <p:timing>
    <p:tnLst>
      <p:par>
        <p:cTn id="1" dur="indefinite" restart="never" nodeType="tmRoot"/>
      </p:par>
    </p:tnLst>
  </p:timing>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35"/>
          <p:cNvGrpSpPr>
            <a:grpSpLocks/>
          </p:cNvGrpSpPr>
          <p:nvPr/>
        </p:nvGrpSpPr>
        <p:grpSpPr bwMode="auto">
          <a:xfrm>
            <a:off x="0" y="228600"/>
            <a:ext cx="1981200" cy="6638925"/>
            <a:chOff x="2487613" y="285750"/>
            <a:chExt cx="2428875" cy="5654676"/>
          </a:xfrm>
        </p:grpSpPr>
        <p:sp>
          <p:nvSpPr>
            <p:cNvPr id="2070"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1"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2"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3"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4"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5"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6"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7"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8"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79"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80"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81"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grpSp>
        <p:nvGrpSpPr>
          <p:cNvPr id="2051" name="Group 48"/>
          <p:cNvGrpSpPr>
            <a:grpSpLocks/>
          </p:cNvGrpSpPr>
          <p:nvPr/>
        </p:nvGrpSpPr>
        <p:grpSpPr bwMode="auto">
          <a:xfrm>
            <a:off x="20638" y="0"/>
            <a:ext cx="1952625" cy="6853238"/>
            <a:chOff x="6627813" y="195717"/>
            <a:chExt cx="1952625" cy="5678034"/>
          </a:xfrm>
        </p:grpSpPr>
        <p:sp>
          <p:nvSpPr>
            <p:cNvPr id="2058" name="Freeform 27"/>
            <p:cNvSpPr>
              <a:spLocks/>
            </p:cNvSpPr>
            <p:nvPr/>
          </p:nvSpPr>
          <p:spPr bwMode="auto">
            <a:xfrm>
              <a:off x="6627813" y="195717"/>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59"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0"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1"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2"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3"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4"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5"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6"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7"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8"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sp>
          <p:nvSpPr>
            <p:cNvPr id="2069"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solidFill>
                  <a:prstClr val="black"/>
                </a:solidFill>
              </a:endParaRPr>
            </a:p>
          </p:txBody>
        </p:sp>
      </p:grpSp>
      <p:sp>
        <p:nvSpPr>
          <p:cNvPr id="62" name="Rectangle 61"/>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 style du titre</a:t>
            </a:r>
            <a:endParaRPr lang="en-US" altLang="fr-FR" smtClean="0"/>
          </a:p>
        </p:txBody>
      </p:sp>
      <p:sp>
        <p:nvSpPr>
          <p:cNvPr id="2054" name="Text Placeholder 2"/>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4" name="Date Placeholder 3"/>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EAED7C16-F784-43DE-A786-AEFE59AFF45A}" type="datetimeFigureOut">
              <a:rPr lang="fr-FR">
                <a:solidFill>
                  <a:prstClr val="black">
                    <a:tint val="75000"/>
                  </a:prstClr>
                </a:solidFill>
              </a:rPr>
              <a:pPr>
                <a:defRPr/>
              </a:pPr>
              <a:t>20/02/2018</a:t>
            </a:fld>
            <a:endParaRPr lang="fr-BE">
              <a:solidFill>
                <a:prstClr val="black">
                  <a:tint val="75000"/>
                </a:prstClr>
              </a:solidFill>
            </a:endParaRPr>
          </a:p>
        </p:txBody>
      </p:sp>
      <p:sp>
        <p:nvSpPr>
          <p:cNvPr id="5" name="Footer Placeholder 4"/>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fr-BE">
              <a:solidFill>
                <a:prstClr val="black">
                  <a:tint val="75000"/>
                </a:prstClr>
              </a:solidFill>
            </a:endParaRPr>
          </a:p>
        </p:txBody>
      </p:sp>
      <p:sp>
        <p:nvSpPr>
          <p:cNvPr id="6" name="Slide Number Placeholder 5"/>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0ED07B4F-BD98-439C-9A20-D64C669F9E65}" type="slidenum">
              <a:rPr lang="fr-BE"/>
              <a:pPr>
                <a:defRPr/>
              </a:pPr>
              <a:t>‹N°›</a:t>
            </a:fld>
            <a:endParaRPr lang="fr-BE"/>
          </a:p>
        </p:txBody>
      </p:sp>
    </p:spTree>
    <p:extLst>
      <p:ext uri="{BB962C8B-B14F-4D97-AF65-F5344CB8AC3E}">
        <p14:creationId xmlns:p14="http://schemas.microsoft.com/office/powerpoint/2010/main" val="2837577964"/>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 id="2147484410" r:id="rId12"/>
    <p:sldLayoutId id="2147484411" r:id="rId13"/>
    <p:sldLayoutId id="2147484412" r:id="rId14"/>
    <p:sldLayoutId id="2147484413" r:id="rId15"/>
    <p:sldLayoutId id="2147484414" r:id="rId16"/>
  </p:sldLayoutIdLst>
  <p:transition>
    <p:split orient="vert"/>
  </p:transition>
  <p:timing>
    <p:tnLst>
      <p:par>
        <p:cTn id="1" dur="indefinite" restart="never" nodeType="tmRoot"/>
      </p:par>
    </p:tnLst>
  </p:timing>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181100" y="4514850"/>
            <a:ext cx="7705725" cy="554038"/>
          </a:xfrm>
          <a:prstGeom prst="rect">
            <a:avLst/>
          </a:prstGeom>
          <a:noFill/>
          <a:ln w="9525">
            <a:noFill/>
            <a:miter lim="800000"/>
            <a:headEnd/>
            <a:tailEnd/>
          </a:ln>
          <a:effectLst/>
        </p:spPr>
        <p:txBody>
          <a:bodyPr>
            <a:spAutoFit/>
          </a:bodyPr>
          <a:lstStyle/>
          <a:p>
            <a:pPr algn="ctr" eaLnBrk="1" hangingPunct="1">
              <a:defRPr/>
            </a:pPr>
            <a:r>
              <a:rPr lang="fr-FR" sz="3000" b="1" dirty="0">
                <a:solidFill>
                  <a:schemeClr val="bg2">
                    <a:lumMod val="10000"/>
                  </a:schemeClr>
                </a:solidFill>
                <a:effectLst>
                  <a:outerShdw blurRad="38100" dist="38100" dir="2700000" algn="tl">
                    <a:srgbClr val="C0C0C0"/>
                  </a:outerShdw>
                </a:effectLst>
                <a:latin typeface="Arial" charset="0"/>
              </a:rPr>
              <a:t>PRESENTION DU BENIN</a:t>
            </a:r>
          </a:p>
        </p:txBody>
      </p:sp>
      <p:pic>
        <p:nvPicPr>
          <p:cNvPr id="20483" name="Picture 4" descr="C:\Users\TOSHIBA\Desktop\Ben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3649663"/>
            <a:ext cx="1927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C:\Users\TOSHIBA\Pictures\Poignee mains.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013" y="3073400"/>
            <a:ext cx="1127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39750" y="1209675"/>
            <a:ext cx="8353425" cy="1693863"/>
          </a:xfrm>
          <a:prstGeom prst="rect">
            <a:avLst/>
          </a:prstGeom>
          <a:noFill/>
        </p:spPr>
        <p:txBody>
          <a:bodyPr>
            <a:spAutoFit/>
          </a:bodyPr>
          <a:lstStyle/>
          <a:p>
            <a:pPr algn="ctr" eaLnBrk="1" hangingPunct="1">
              <a:defRPr/>
            </a:pPr>
            <a:r>
              <a:rPr lang="fr-FR" sz="2800" b="1" dirty="0">
                <a:solidFill>
                  <a:srgbClr val="FF0000"/>
                </a:solidFill>
                <a:effectLst>
                  <a:outerShdw blurRad="38100" dist="38100" dir="2700000" algn="tl">
                    <a:srgbClr val="C0C0C0"/>
                  </a:outerShdw>
                </a:effectLst>
                <a:latin typeface="Arial Narrow" pitchFamily="34" charset="0"/>
              </a:rPr>
              <a:t>ATELIER : “VERS L’ÉTABLISSEMENT D’UN OBSERVATOIRE AFRICAIN DE LA SÉCURITÉ ROUTIÈRE”</a:t>
            </a:r>
          </a:p>
          <a:p>
            <a:pPr algn="ctr" eaLnBrk="1" hangingPunct="1">
              <a:defRPr/>
            </a:pPr>
            <a:endParaRPr lang="fr-FR" sz="2800" b="1" dirty="0">
              <a:solidFill>
                <a:srgbClr val="FF0000"/>
              </a:solidFill>
              <a:effectLst>
                <a:outerShdw blurRad="38100" dist="38100" dir="2700000" algn="tl">
                  <a:srgbClr val="C0C0C0"/>
                </a:outerShdw>
              </a:effectLst>
              <a:latin typeface="Arial Narrow" pitchFamily="34" charset="0"/>
            </a:endParaRPr>
          </a:p>
          <a:p>
            <a:pPr algn="ctr" eaLnBrk="1" hangingPunct="1">
              <a:defRPr/>
            </a:pPr>
            <a:r>
              <a:rPr lang="fr-FR" sz="2000" b="1" dirty="0">
                <a:effectLst>
                  <a:outerShdw blurRad="38100" dist="38100" dir="2700000" algn="tl">
                    <a:srgbClr val="C0C0C0"/>
                  </a:outerShdw>
                </a:effectLst>
                <a:latin typeface="Arial Narrow" pitchFamily="34" charset="0"/>
              </a:rPr>
              <a:t>20-21 FÉVRIER 2018, DAKAR, SÉNÉGAL</a:t>
            </a:r>
            <a:endParaRPr lang="fr-FR" sz="4800" b="1" dirty="0">
              <a:effectLst>
                <a:outerShdw blurRad="38100" dist="38100" dir="2700000" algn="tl">
                  <a:srgbClr val="C0C0C0"/>
                </a:outerShdw>
              </a:effectLst>
              <a:latin typeface="Arial Narrow" pitchFamily="34" charset="0"/>
            </a:endParaRPr>
          </a:p>
        </p:txBody>
      </p:sp>
      <p:pic>
        <p:nvPicPr>
          <p:cNvPr id="20486" name="Picture 3" descr="tag_fra_rg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6888" y="6151563"/>
            <a:ext cx="7270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ZoneTexte 3"/>
          <p:cNvSpPr txBox="1">
            <a:spLocks noChangeArrowheads="1"/>
          </p:cNvSpPr>
          <p:nvPr/>
        </p:nvSpPr>
        <p:spPr bwMode="auto">
          <a:xfrm>
            <a:off x="2268538" y="5240338"/>
            <a:ext cx="5183187" cy="984250"/>
          </a:xfrm>
          <a:prstGeom prst="rect">
            <a:avLst/>
          </a:prstGeom>
          <a:noFill/>
          <a:ln w="9525">
            <a:noFill/>
            <a:miter lim="800000"/>
            <a:headEnd/>
            <a:tailEnd/>
          </a:ln>
        </p:spPr>
        <p:txBody>
          <a:bodyPr>
            <a:spAutoFit/>
          </a:bodyPr>
          <a:lstStyle/>
          <a:p>
            <a:pPr algn="ctr" eaLnBrk="1" hangingPunct="1">
              <a:defRPr/>
            </a:pPr>
            <a:r>
              <a:rPr lang="fr-FR" b="1" dirty="0">
                <a:solidFill>
                  <a:srgbClr val="C00000"/>
                </a:solidFill>
                <a:effectLst>
                  <a:outerShdw blurRad="38100" dist="38100" dir="2700000" algn="tl">
                    <a:srgbClr val="C0C0C0"/>
                  </a:outerShdw>
                </a:effectLst>
                <a:latin typeface="Arial Narrow" pitchFamily="34" charset="0"/>
              </a:rPr>
              <a:t>Présenté par : E. Aubin ADOUKONOU, </a:t>
            </a:r>
          </a:p>
          <a:p>
            <a:pPr algn="ctr" eaLnBrk="1" hangingPunct="1">
              <a:defRPr/>
            </a:pPr>
            <a:r>
              <a:rPr lang="fr-FR" sz="2000" b="1" dirty="0">
                <a:effectLst>
                  <a:outerShdw blurRad="38100" dist="38100" dir="2700000" algn="tl">
                    <a:srgbClr val="C0C0C0"/>
                  </a:outerShdw>
                </a:effectLst>
                <a:latin typeface="Arial Narrow" pitchFamily="34" charset="0"/>
              </a:rPr>
              <a:t>Directeur du Centre National de Sécurité Routière</a:t>
            </a:r>
          </a:p>
          <a:p>
            <a:pPr algn="ctr" eaLnBrk="1" hangingPunct="1">
              <a:defRPr/>
            </a:pPr>
            <a:r>
              <a:rPr lang="fr-FR" sz="2000" b="1" dirty="0">
                <a:effectLst>
                  <a:outerShdw blurRad="38100" dist="38100" dir="2700000" algn="tl">
                    <a:srgbClr val="C0C0C0"/>
                  </a:outerShdw>
                </a:effectLst>
                <a:latin typeface="Arial Narrow" pitchFamily="34" charset="0"/>
              </a:rPr>
              <a:t>(D/CNSR Bénin) </a:t>
            </a:r>
          </a:p>
        </p:txBody>
      </p:sp>
      <p:pic>
        <p:nvPicPr>
          <p:cNvPr id="2048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227013"/>
            <a:ext cx="102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03213"/>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59025" y="317500"/>
            <a:ext cx="181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59300" y="242888"/>
            <a:ext cx="257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79388" y="0"/>
            <a:ext cx="8964612" cy="620713"/>
          </a:xfrm>
        </p:spPr>
        <p:txBody>
          <a:bodyPr rtlCol="0">
            <a:normAutofit fontScale="90000"/>
          </a:bodyPr>
          <a:lstStyle/>
          <a:p>
            <a:pPr algn="ctr" eaLnBrk="1" fontAlgn="auto" hangingPunct="1">
              <a:spcAft>
                <a:spcPts val="0"/>
              </a:spcAft>
              <a:defRPr/>
            </a:pPr>
            <a:r>
              <a:rPr lang="fr-FR" b="1" dirty="0" smtClean="0">
                <a:solidFill>
                  <a:srgbClr val="000099"/>
                </a:solidFill>
                <a:effectLst>
                  <a:outerShdw blurRad="38100" dist="38100" dir="2700000" algn="tl">
                    <a:srgbClr val="C0C0C0"/>
                  </a:outerShdw>
                </a:effectLst>
                <a:latin typeface="Arial Narrow" pitchFamily="34" charset="0"/>
                <a:ea typeface="+mn-ea"/>
                <a:cs typeface="+mn-cs"/>
              </a:rPr>
              <a:t>LE TRAITEMENT DES DONNEES DU </a:t>
            </a:r>
            <a:r>
              <a:rPr lang="fr-FR" b="1" dirty="0">
                <a:solidFill>
                  <a:srgbClr val="800000"/>
                </a:solidFill>
                <a:effectLst>
                  <a:outerShdw blurRad="38100" dist="38100" dir="2700000" algn="tl">
                    <a:srgbClr val="C0C0C0"/>
                  </a:outerShdw>
                </a:effectLst>
                <a:latin typeface="Arial Narrow" pitchFamily="34" charset="0"/>
                <a:ea typeface="+mn-ea"/>
                <a:cs typeface="+mn-cs"/>
              </a:rPr>
              <a:t>SYSTEME  BAAC</a:t>
            </a:r>
            <a:endParaRPr lang="fr-FR" sz="2800" b="1" dirty="0" smtClean="0">
              <a:solidFill>
                <a:srgbClr val="800000"/>
              </a:solidFill>
              <a:effectLst>
                <a:outerShdw blurRad="38100" dist="38100" dir="2700000" algn="tl">
                  <a:srgbClr val="C0C0C0"/>
                </a:outerShdw>
              </a:effectLst>
              <a:latin typeface="Arial Narrow" pitchFamily="34" charset="0"/>
              <a:ea typeface="+mn-ea"/>
              <a:cs typeface="+mn-cs"/>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14079">
            <a:off x="3752850" y="1422400"/>
            <a:ext cx="2732088"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1586">
            <a:off x="1254125" y="3405188"/>
            <a:ext cx="35052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4647">
            <a:off x="5622925" y="2058988"/>
            <a:ext cx="27622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850" y="692150"/>
            <a:ext cx="29845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itre 1"/>
          <p:cNvSpPr txBox="1">
            <a:spLocks/>
          </p:cNvSpPr>
          <p:nvPr/>
        </p:nvSpPr>
        <p:spPr bwMode="auto">
          <a:xfrm>
            <a:off x="539750" y="476250"/>
            <a:ext cx="795813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endParaRPr lang="fr-FR" altLang="fr-FR" sz="2000" b="1">
              <a:solidFill>
                <a:prstClr val="black"/>
              </a:solidFill>
            </a:endParaRPr>
          </a:p>
        </p:txBody>
      </p:sp>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1399">
            <a:off x="539750" y="1125538"/>
            <a:ext cx="2671763"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14079">
            <a:off x="3805238" y="944563"/>
            <a:ext cx="312737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32914">
            <a:off x="3756025" y="3017838"/>
            <a:ext cx="24511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14079">
            <a:off x="4600575" y="1254125"/>
            <a:ext cx="290671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51973">
            <a:off x="3699669" y="1081882"/>
            <a:ext cx="29225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291">
            <a:off x="2060575" y="603250"/>
            <a:ext cx="26289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32914">
            <a:off x="3758407" y="1608931"/>
            <a:ext cx="2700338"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14079">
            <a:off x="5484813" y="1757363"/>
            <a:ext cx="2584450"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a:spLocks noChangeArrowheads="1"/>
          </p:cNvSpPr>
          <p:nvPr/>
        </p:nvSpPr>
        <p:spPr bwMode="auto">
          <a:xfrm>
            <a:off x="250825" y="5903913"/>
            <a:ext cx="8893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800" b="1">
                <a:solidFill>
                  <a:prstClr val="black"/>
                </a:solidFill>
              </a:rPr>
              <a:t>Le CNSR est le destinataire de tous les BAAC remplis par la Police et la Gendarmerie</a:t>
            </a:r>
          </a:p>
        </p:txBody>
      </p:sp>
    </p:spTree>
    <p:extLst>
      <p:ext uri="{BB962C8B-B14F-4D97-AF65-F5344CB8AC3E}">
        <p14:creationId xmlns:p14="http://schemas.microsoft.com/office/powerpoint/2010/main" val="116205768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7" presetClass="entr" presetSubtype="2"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37"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450" decel="100000" fill="hold"/>
                                        <p:tgtEl>
                                          <p:spTgt spid="11"/>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1500"/>
                            </p:stCondLst>
                            <p:childTnLst>
                              <p:par>
                                <p:cTn id="22" presetID="7"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1+#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00"/>
                            </p:stCondLst>
                            <p:childTnLst>
                              <p:par>
                                <p:cTn id="27" presetID="7"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2500"/>
                            </p:stCondLst>
                            <p:childTnLst>
                              <p:par>
                                <p:cTn id="32" presetID="7"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00"/>
                            </p:stCondLst>
                            <p:childTnLst>
                              <p:par>
                                <p:cTn id="37" presetID="7"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3500"/>
                            </p:stCondLst>
                            <p:childTnLst>
                              <p:par>
                                <p:cTn id="42" presetID="15"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 calcmode="lin" valueType="num">
                                      <p:cBhvr>
                                        <p:cTn id="46"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4000"/>
                            </p:stCondLst>
                            <p:childTnLst>
                              <p:par>
                                <p:cTn id="49" presetID="7"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4500"/>
                            </p:stCondLst>
                            <p:childTnLst>
                              <p:par>
                                <p:cTn id="54" presetID="7"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childTnLst>
                          </p:cTn>
                        </p:par>
                        <p:par>
                          <p:cTn id="58" fill="hold" nodeType="afterGroup">
                            <p:stCondLst>
                              <p:cond delay="5000"/>
                            </p:stCondLst>
                            <p:childTnLst>
                              <p:par>
                                <p:cTn id="59" presetID="30"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400" decel="100000"/>
                                        <p:tgtEl>
                                          <p:spTgt spid="16"/>
                                        </p:tgtEl>
                                      </p:cBhvr>
                                    </p:animEffect>
                                    <p:anim calcmode="lin" valueType="num">
                                      <p:cBhvr>
                                        <p:cTn id="62" dur="400" decel="100000" fill="hold"/>
                                        <p:tgtEl>
                                          <p:spTgt spid="16"/>
                                        </p:tgtEl>
                                        <p:attrNameLst>
                                          <p:attrName>style.rotation</p:attrName>
                                        </p:attrNameLst>
                                      </p:cBhvr>
                                      <p:tavLst>
                                        <p:tav tm="0">
                                          <p:val>
                                            <p:fltVal val="-90"/>
                                          </p:val>
                                        </p:tav>
                                        <p:tav tm="100000">
                                          <p:val>
                                            <p:fltVal val="0"/>
                                          </p:val>
                                        </p:tav>
                                      </p:tavLst>
                                    </p:anim>
                                    <p:anim calcmode="lin" valueType="num">
                                      <p:cBhvr>
                                        <p:cTn id="63" dur="400" decel="100000" fill="hold"/>
                                        <p:tgtEl>
                                          <p:spTgt spid="16"/>
                                        </p:tgtEl>
                                        <p:attrNameLst>
                                          <p:attrName>ppt_x</p:attrName>
                                        </p:attrNameLst>
                                      </p:cBhvr>
                                      <p:tavLst>
                                        <p:tav tm="0">
                                          <p:val>
                                            <p:strVal val="#ppt_x+0.4"/>
                                          </p:val>
                                        </p:tav>
                                        <p:tav tm="100000">
                                          <p:val>
                                            <p:strVal val="#ppt_x-0.05"/>
                                          </p:val>
                                        </p:tav>
                                      </p:tavLst>
                                    </p:anim>
                                    <p:anim calcmode="lin" valueType="num">
                                      <p:cBhvr>
                                        <p:cTn id="64" dur="400" decel="100000" fill="hold"/>
                                        <p:tgtEl>
                                          <p:spTgt spid="16"/>
                                        </p:tgtEl>
                                        <p:attrNameLst>
                                          <p:attrName>ppt_y</p:attrName>
                                        </p:attrNameLst>
                                      </p:cBhvr>
                                      <p:tavLst>
                                        <p:tav tm="0">
                                          <p:val>
                                            <p:strVal val="#ppt_y-0.4"/>
                                          </p:val>
                                        </p:tav>
                                        <p:tav tm="100000">
                                          <p:val>
                                            <p:strVal val="#ppt_y+0.1"/>
                                          </p:val>
                                        </p:tav>
                                      </p:tavLst>
                                    </p:anim>
                                    <p:anim calcmode="lin" valueType="num">
                                      <p:cBhvr>
                                        <p:cTn id="65" dur="100" accel="100000" fill="hold">
                                          <p:stCondLst>
                                            <p:cond delay="400"/>
                                          </p:stCondLst>
                                        </p:cTn>
                                        <p:tgtEl>
                                          <p:spTgt spid="16"/>
                                        </p:tgtEl>
                                        <p:attrNameLst>
                                          <p:attrName>ppt_x</p:attrName>
                                        </p:attrNameLst>
                                      </p:cBhvr>
                                      <p:tavLst>
                                        <p:tav tm="0">
                                          <p:val>
                                            <p:strVal val="#ppt_x-0.05"/>
                                          </p:val>
                                        </p:tav>
                                        <p:tav tm="100000">
                                          <p:val>
                                            <p:strVal val="#ppt_x"/>
                                          </p:val>
                                        </p:tav>
                                      </p:tavLst>
                                    </p:anim>
                                    <p:anim calcmode="lin" valueType="num">
                                      <p:cBhvr>
                                        <p:cTn id="66" dur="100" accel="100000" fill="hold">
                                          <p:stCondLst>
                                            <p:cond delay="400"/>
                                          </p:stCondLst>
                                        </p:cTn>
                                        <p:tgtEl>
                                          <p:spTgt spid="16"/>
                                        </p:tgtEl>
                                        <p:attrNameLst>
                                          <p:attrName>ppt_y</p:attrName>
                                        </p:attrNameLst>
                                      </p:cBhvr>
                                      <p:tavLst>
                                        <p:tav tm="0">
                                          <p:val>
                                            <p:strVal val="#ppt_y+0.1"/>
                                          </p:val>
                                        </p:tav>
                                        <p:tav tm="100000">
                                          <p:val>
                                            <p:strVal val="#ppt_y"/>
                                          </p:val>
                                        </p:tav>
                                      </p:tavLst>
                                    </p:anim>
                                  </p:childTnLst>
                                </p:cTn>
                              </p:par>
                            </p:childTnLst>
                          </p:cTn>
                        </p:par>
                        <p:par>
                          <p:cTn id="67" fill="hold" nodeType="afterGroup">
                            <p:stCondLst>
                              <p:cond delay="5500"/>
                            </p:stCondLst>
                            <p:childTnLst>
                              <p:par>
                                <p:cTn id="68" presetID="47"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anim calcmode="lin" valueType="num">
                                      <p:cBhvr>
                                        <p:cTn id="71" dur="500" fill="hold"/>
                                        <p:tgtEl>
                                          <p:spTgt spid="17"/>
                                        </p:tgtEl>
                                        <p:attrNameLst>
                                          <p:attrName>ppt_x</p:attrName>
                                        </p:attrNameLst>
                                      </p:cBhvr>
                                      <p:tavLst>
                                        <p:tav tm="0">
                                          <p:val>
                                            <p:strVal val="#ppt_x"/>
                                          </p:val>
                                        </p:tav>
                                        <p:tav tm="100000">
                                          <p:val>
                                            <p:strVal val="#ppt_x"/>
                                          </p:val>
                                        </p:tav>
                                      </p:tavLst>
                                    </p:anim>
                                    <p:anim calcmode="lin" valueType="num">
                                      <p:cBhvr>
                                        <p:cTn id="72" dur="500" fill="hold"/>
                                        <p:tgtEl>
                                          <p:spTgt spid="17"/>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6000"/>
                            </p:stCondLst>
                            <p:childTnLst>
                              <p:par>
                                <p:cTn id="74" presetID="23" presetClass="entr" presetSubtype="32"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strVal val="4*#ppt_w"/>
                                          </p:val>
                                        </p:tav>
                                        <p:tav tm="100000">
                                          <p:val>
                                            <p:strVal val="#ppt_w"/>
                                          </p:val>
                                        </p:tav>
                                      </p:tavLst>
                                    </p:anim>
                                    <p:anim calcmode="lin" valueType="num">
                                      <p:cBhvr>
                                        <p:cTn id="77" dur="500" fill="hold"/>
                                        <p:tgtEl>
                                          <p:spTgt spid="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 y="4295775"/>
            <a:ext cx="1985963"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4395788"/>
            <a:ext cx="1985962"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4508500"/>
            <a:ext cx="19859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4673600"/>
            <a:ext cx="19859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4813300"/>
            <a:ext cx="19859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60938"/>
            <a:ext cx="1985962"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9620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144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668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860">
            <a:off x="700088" y="14192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15716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144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668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14192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860">
            <a:off x="852488" y="15716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888" y="17240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0" name="Titre 1"/>
          <p:cNvSpPr>
            <a:spLocks/>
          </p:cNvSpPr>
          <p:nvPr/>
        </p:nvSpPr>
        <p:spPr bwMode="auto">
          <a:xfrm>
            <a:off x="179388" y="0"/>
            <a:ext cx="38877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fr-FR" altLang="fr-FR" sz="2400" b="1">
                <a:solidFill>
                  <a:srgbClr val="C00000"/>
                </a:solidFill>
                <a:latin typeface="Albertus Medium" pitchFamily="34" charset="0"/>
              </a:rPr>
              <a:t>DEPOUILLEMENT, CLASSEMENT ET CORRECTION</a:t>
            </a:r>
          </a:p>
        </p:txBody>
      </p:sp>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916113"/>
            <a:ext cx="4787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50" y="3348038"/>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70522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8481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34290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3500438"/>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0005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5814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99097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990975"/>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733800"/>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805238"/>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3948113"/>
            <a:ext cx="206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re 1"/>
          <p:cNvSpPr>
            <a:spLocks/>
          </p:cNvSpPr>
          <p:nvPr/>
        </p:nvSpPr>
        <p:spPr bwMode="auto">
          <a:xfrm>
            <a:off x="4606925" y="981075"/>
            <a:ext cx="45370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fr-FR" altLang="fr-FR" sz="3600" b="1">
                <a:solidFill>
                  <a:srgbClr val="C00000"/>
                </a:solidFill>
                <a:latin typeface="Albertus Medium" pitchFamily="34" charset="0"/>
              </a:rPr>
              <a:t>SAISIE DES DONNEES</a:t>
            </a:r>
          </a:p>
        </p:txBody>
      </p:sp>
    </p:spTree>
    <p:extLst>
      <p:ext uri="{BB962C8B-B14F-4D97-AF65-F5344CB8AC3E}">
        <p14:creationId xmlns:p14="http://schemas.microsoft.com/office/powerpoint/2010/main" val="277839686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500"/>
                            </p:stCondLst>
                            <p:childTnLst>
                              <p:par>
                                <p:cTn id="12" presetID="15"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p:cTn id="14" dur="500" fill="hold"/>
                                        <p:tgtEl>
                                          <p:spTgt spid="38"/>
                                        </p:tgtEl>
                                        <p:attrNameLst>
                                          <p:attrName>ppt_w</p:attrName>
                                        </p:attrNameLst>
                                      </p:cBhvr>
                                      <p:tavLst>
                                        <p:tav tm="0">
                                          <p:val>
                                            <p:fltVal val="0"/>
                                          </p:val>
                                        </p:tav>
                                        <p:tav tm="100000">
                                          <p:val>
                                            <p:strVal val="#ppt_w"/>
                                          </p:val>
                                        </p:tav>
                                      </p:tavLst>
                                    </p:anim>
                                    <p:anim calcmode="lin" valueType="num">
                                      <p:cBhvr>
                                        <p:cTn id="15" dur="500" fill="hold"/>
                                        <p:tgtEl>
                                          <p:spTgt spid="38"/>
                                        </p:tgtEl>
                                        <p:attrNameLst>
                                          <p:attrName>ppt_h</p:attrName>
                                        </p:attrNameLst>
                                      </p:cBhvr>
                                      <p:tavLst>
                                        <p:tav tm="0">
                                          <p:val>
                                            <p:fltVal val="0"/>
                                          </p:val>
                                        </p:tav>
                                        <p:tav tm="100000">
                                          <p:val>
                                            <p:strVal val="#ppt_h"/>
                                          </p:val>
                                        </p:tav>
                                      </p:tavLst>
                                    </p:anim>
                                    <p:anim calcmode="lin" valueType="num">
                                      <p:cBhvr>
                                        <p:cTn id="16" dur="5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7" dur="5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1000"/>
                            </p:stCondLst>
                            <p:childTnLst>
                              <p:par>
                                <p:cTn id="19" presetID="15"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500"/>
                            </p:stCondLst>
                            <p:childTnLst>
                              <p:par>
                                <p:cTn id="26" presetID="15" presetClass="entr" presetSubtype="0"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 calcmode="lin" valueType="num">
                                      <p:cBhvr>
                                        <p:cTn id="30" dur="500" fill="hold"/>
                                        <p:tgtEl>
                                          <p:spTgt spid="40"/>
                                        </p:tgtEl>
                                        <p:attrNameLst>
                                          <p:attrName>ppt_x</p:attrName>
                                        </p:attrNameLst>
                                      </p:cBhvr>
                                      <p:tavLst>
                                        <p:tav tm="0" fmla="#ppt_x+(cos(-2*pi*(1-$))*-#ppt_x-sin(-2*pi*(1-$))*(1-#ppt_y))*(1-$)">
                                          <p:val>
                                            <p:fltVal val="0"/>
                                          </p:val>
                                        </p:tav>
                                        <p:tav tm="100000">
                                          <p:val>
                                            <p:fltVal val="1"/>
                                          </p:val>
                                        </p:tav>
                                      </p:tavLst>
                                    </p:anim>
                                    <p:anim calcmode="lin" valueType="num">
                                      <p:cBhvr>
                                        <p:cTn id="31" dur="5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000"/>
                            </p:stCondLst>
                            <p:childTnLst>
                              <p:par>
                                <p:cTn id="33" presetID="15"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 calcmode="lin" valueType="num">
                                      <p:cBhvr>
                                        <p:cTn id="37" dur="500" fill="hold"/>
                                        <p:tgtEl>
                                          <p:spTgt spid="41"/>
                                        </p:tgtEl>
                                        <p:attrNameLst>
                                          <p:attrName>ppt_x</p:attrName>
                                        </p:attrNameLst>
                                      </p:cBhvr>
                                      <p:tavLst>
                                        <p:tav tm="0" fmla="#ppt_x+(cos(-2*pi*(1-$))*-#ppt_x-sin(-2*pi*(1-$))*(1-#ppt_y))*(1-$)">
                                          <p:val>
                                            <p:fltVal val="0"/>
                                          </p:val>
                                        </p:tav>
                                        <p:tav tm="100000">
                                          <p:val>
                                            <p:fltVal val="1"/>
                                          </p:val>
                                        </p:tav>
                                      </p:tavLst>
                                    </p:anim>
                                    <p:anim calcmode="lin" valueType="num">
                                      <p:cBhvr>
                                        <p:cTn id="38" dur="5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2500"/>
                            </p:stCondLst>
                            <p:childTnLst>
                              <p:par>
                                <p:cTn id="40" presetID="15" presetClass="entr" presetSubtype="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 calcmode="lin" valueType="num">
                                      <p:cBhvr>
                                        <p:cTn id="44" dur="500" fill="hold"/>
                                        <p:tgtEl>
                                          <p:spTgt spid="42"/>
                                        </p:tgtEl>
                                        <p:attrNameLst>
                                          <p:attrName>ppt_x</p:attrName>
                                        </p:attrNameLst>
                                      </p:cBhvr>
                                      <p:tavLst>
                                        <p:tav tm="0" fmla="#ppt_x+(cos(-2*pi*(1-$))*-#ppt_x-sin(-2*pi*(1-$))*(1-#ppt_y))*(1-$)">
                                          <p:val>
                                            <p:fltVal val="0"/>
                                          </p:val>
                                        </p:tav>
                                        <p:tav tm="100000">
                                          <p:val>
                                            <p:fltVal val="1"/>
                                          </p:val>
                                        </p:tav>
                                      </p:tavLst>
                                    </p:anim>
                                    <p:anim calcmode="lin" valueType="num">
                                      <p:cBhvr>
                                        <p:cTn id="45" dur="5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3000"/>
                            </p:stCondLst>
                            <p:childTnLst>
                              <p:par>
                                <p:cTn id="47" presetID="15" presetClass="entr" presetSubtype="0"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 calcmode="lin" valueType="num">
                                      <p:cBhvr>
                                        <p:cTn id="51" dur="500" fill="hold"/>
                                        <p:tgtEl>
                                          <p:spTgt spid="43"/>
                                        </p:tgtEl>
                                        <p:attrNameLst>
                                          <p:attrName>ppt_x</p:attrName>
                                        </p:attrNameLst>
                                      </p:cBhvr>
                                      <p:tavLst>
                                        <p:tav tm="0" fmla="#ppt_x+(cos(-2*pi*(1-$))*-#ppt_x-sin(-2*pi*(1-$))*(1-#ppt_y))*(1-$)">
                                          <p:val>
                                            <p:fltVal val="0"/>
                                          </p:val>
                                        </p:tav>
                                        <p:tav tm="100000">
                                          <p:val>
                                            <p:fltVal val="1"/>
                                          </p:val>
                                        </p:tav>
                                      </p:tavLst>
                                    </p:anim>
                                    <p:anim calcmode="lin" valueType="num">
                                      <p:cBhvr>
                                        <p:cTn id="52" dur="5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3500"/>
                            </p:stCondLst>
                            <p:childTnLst>
                              <p:par>
                                <p:cTn id="54" presetID="15" presetClass="entr" presetSubtype="0"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anim calcmode="lin" valueType="num">
                                      <p:cBhvr>
                                        <p:cTn id="58" dur="500" fill="hold"/>
                                        <p:tgtEl>
                                          <p:spTgt spid="44"/>
                                        </p:tgtEl>
                                        <p:attrNameLst>
                                          <p:attrName>ppt_x</p:attrName>
                                        </p:attrNameLst>
                                      </p:cBhvr>
                                      <p:tavLst>
                                        <p:tav tm="0" fmla="#ppt_x+(cos(-2*pi*(1-$))*-#ppt_x-sin(-2*pi*(1-$))*(1-#ppt_y))*(1-$)">
                                          <p:val>
                                            <p:fltVal val="0"/>
                                          </p:val>
                                        </p:tav>
                                        <p:tav tm="100000">
                                          <p:val>
                                            <p:fltVal val="1"/>
                                          </p:val>
                                        </p:tav>
                                      </p:tavLst>
                                    </p:anim>
                                    <p:anim calcmode="lin" valueType="num">
                                      <p:cBhvr>
                                        <p:cTn id="59" dur="500" fill="hold"/>
                                        <p:tgtEl>
                                          <p:spTgt spid="44"/>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4000"/>
                            </p:stCondLst>
                            <p:childTnLst>
                              <p:par>
                                <p:cTn id="61" presetID="15" presetClass="entr" presetSubtype="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 calcmode="lin" valueType="num">
                                      <p:cBhvr>
                                        <p:cTn id="65" dur="500" fill="hold"/>
                                        <p:tgtEl>
                                          <p:spTgt spid="45"/>
                                        </p:tgtEl>
                                        <p:attrNameLst>
                                          <p:attrName>ppt_x</p:attrName>
                                        </p:attrNameLst>
                                      </p:cBhvr>
                                      <p:tavLst>
                                        <p:tav tm="0" fmla="#ppt_x+(cos(-2*pi*(1-$))*-#ppt_x-sin(-2*pi*(1-$))*(1-#ppt_y))*(1-$)">
                                          <p:val>
                                            <p:fltVal val="0"/>
                                          </p:val>
                                        </p:tav>
                                        <p:tav tm="100000">
                                          <p:val>
                                            <p:fltVal val="1"/>
                                          </p:val>
                                        </p:tav>
                                      </p:tavLst>
                                    </p:anim>
                                    <p:anim calcmode="lin" valueType="num">
                                      <p:cBhvr>
                                        <p:cTn id="66" dur="5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4500"/>
                            </p:stCondLst>
                            <p:childTnLst>
                              <p:par>
                                <p:cTn id="68" presetID="15"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 calcmode="lin" valueType="num">
                                      <p:cBhvr>
                                        <p:cTn id="72" dur="500" fill="hold"/>
                                        <p:tgtEl>
                                          <p:spTgt spid="46"/>
                                        </p:tgtEl>
                                        <p:attrNameLst>
                                          <p:attrName>ppt_x</p:attrName>
                                        </p:attrNameLst>
                                      </p:cBhvr>
                                      <p:tavLst>
                                        <p:tav tm="0" fmla="#ppt_x+(cos(-2*pi*(1-$))*-#ppt_x-sin(-2*pi*(1-$))*(1-#ppt_y))*(1-$)">
                                          <p:val>
                                            <p:fltVal val="0"/>
                                          </p:val>
                                        </p:tav>
                                        <p:tav tm="100000">
                                          <p:val>
                                            <p:fltVal val="1"/>
                                          </p:val>
                                        </p:tav>
                                      </p:tavLst>
                                    </p:anim>
                                    <p:anim calcmode="lin" valueType="num">
                                      <p:cBhvr>
                                        <p:cTn id="73" dur="5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5000"/>
                            </p:stCondLst>
                            <p:childTnLst>
                              <p:par>
                                <p:cTn id="75" presetID="15" presetClass="entr" presetSubtype="0"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 calcmode="lin" valueType="num">
                                      <p:cBhvr>
                                        <p:cTn id="79" dur="500" fill="hold"/>
                                        <p:tgtEl>
                                          <p:spTgt spid="47"/>
                                        </p:tgtEl>
                                        <p:attrNameLst>
                                          <p:attrName>ppt_x</p:attrName>
                                        </p:attrNameLst>
                                      </p:cBhvr>
                                      <p:tavLst>
                                        <p:tav tm="0" fmla="#ppt_x+(cos(-2*pi*(1-$))*-#ppt_x-sin(-2*pi*(1-$))*(1-#ppt_y))*(1-$)">
                                          <p:val>
                                            <p:fltVal val="0"/>
                                          </p:val>
                                        </p:tav>
                                        <p:tav tm="100000">
                                          <p:val>
                                            <p:fltVal val="1"/>
                                          </p:val>
                                        </p:tav>
                                      </p:tavLst>
                                    </p:anim>
                                    <p:anim calcmode="lin" valueType="num">
                                      <p:cBhvr>
                                        <p:cTn id="80" dur="500" fill="hold"/>
                                        <p:tgtEl>
                                          <p:spTgt spid="47"/>
                                        </p:tgtEl>
                                        <p:attrNameLst>
                                          <p:attrName>ppt_y</p:attrName>
                                        </p:attrNameLst>
                                      </p:cBhvr>
                                      <p:tavLst>
                                        <p:tav tm="0" fmla="#ppt_y+(sin(-2*pi*(1-$))*-#ppt_x+cos(-2*pi*(1-$))*(1-#ppt_y))*(1-$)">
                                          <p:val>
                                            <p:fltVal val="0"/>
                                          </p:val>
                                        </p:tav>
                                        <p:tav tm="100000">
                                          <p:val>
                                            <p:fltVal val="1"/>
                                          </p:val>
                                        </p:tav>
                                      </p:tavLst>
                                    </p:anim>
                                  </p:childTnLst>
                                </p:cTn>
                              </p:par>
                            </p:childTnLst>
                          </p:cTn>
                        </p:par>
                        <p:par>
                          <p:cTn id="81" fill="hold" nodeType="afterGroup">
                            <p:stCondLst>
                              <p:cond delay="5500"/>
                            </p:stCondLst>
                            <p:childTnLst>
                              <p:par>
                                <p:cTn id="82" presetID="15" presetClass="entr" presetSubtype="0" fill="hold" nodeType="after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 calcmode="lin" valueType="num">
                                      <p:cBhvr>
                                        <p:cTn id="86" dur="500" fill="hold"/>
                                        <p:tgtEl>
                                          <p:spTgt spid="48"/>
                                        </p:tgtEl>
                                        <p:attrNameLst>
                                          <p:attrName>ppt_x</p:attrName>
                                        </p:attrNameLst>
                                      </p:cBhvr>
                                      <p:tavLst>
                                        <p:tav tm="0" fmla="#ppt_x+(cos(-2*pi*(1-$))*-#ppt_x-sin(-2*pi*(1-$))*(1-#ppt_y))*(1-$)">
                                          <p:val>
                                            <p:fltVal val="0"/>
                                          </p:val>
                                        </p:tav>
                                        <p:tav tm="100000">
                                          <p:val>
                                            <p:fltVal val="1"/>
                                          </p:val>
                                        </p:tav>
                                      </p:tavLst>
                                    </p:anim>
                                    <p:anim calcmode="lin" valueType="num">
                                      <p:cBhvr>
                                        <p:cTn id="87" dur="5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88" fill="hold" nodeType="afterGroup">
                            <p:stCondLst>
                              <p:cond delay="6000"/>
                            </p:stCondLst>
                            <p:childTnLst>
                              <p:par>
                                <p:cTn id="89" presetID="15" presetClass="entr" presetSubtype="0" fill="hold"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 calcmode="lin" valueType="num">
                                      <p:cBhvr>
                                        <p:cTn id="93" dur="500" fill="hold"/>
                                        <p:tgtEl>
                                          <p:spTgt spid="49"/>
                                        </p:tgtEl>
                                        <p:attrNameLst>
                                          <p:attrName>ppt_x</p:attrName>
                                        </p:attrNameLst>
                                      </p:cBhvr>
                                      <p:tavLst>
                                        <p:tav tm="0" fmla="#ppt_x+(cos(-2*pi*(1-$))*-#ppt_x-sin(-2*pi*(1-$))*(1-#ppt_y))*(1-$)">
                                          <p:val>
                                            <p:fltVal val="0"/>
                                          </p:val>
                                        </p:tav>
                                        <p:tav tm="100000">
                                          <p:val>
                                            <p:fltVal val="1"/>
                                          </p:val>
                                        </p:tav>
                                      </p:tavLst>
                                    </p:anim>
                                    <p:anim calcmode="lin" valueType="num">
                                      <p:cBhvr>
                                        <p:cTn id="94" dur="5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6500"/>
                            </p:stCondLst>
                            <p:childTnLst>
                              <p:par>
                                <p:cTn id="96" presetID="15" presetClass="entr" presetSubtype="0"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ppt_w</p:attrName>
                                        </p:attrNameLst>
                                      </p:cBhvr>
                                      <p:tavLst>
                                        <p:tav tm="0">
                                          <p:val>
                                            <p:fltVal val="0"/>
                                          </p:val>
                                        </p:tav>
                                        <p:tav tm="100000">
                                          <p:val>
                                            <p:strVal val="#ppt_w"/>
                                          </p:val>
                                        </p:tav>
                                      </p:tavLst>
                                    </p:anim>
                                    <p:anim calcmode="lin" valueType="num">
                                      <p:cBhvr>
                                        <p:cTn id="99" dur="500" fill="hold"/>
                                        <p:tgtEl>
                                          <p:spTgt spid="50"/>
                                        </p:tgtEl>
                                        <p:attrNameLst>
                                          <p:attrName>ppt_h</p:attrName>
                                        </p:attrNameLst>
                                      </p:cBhvr>
                                      <p:tavLst>
                                        <p:tav tm="0">
                                          <p:val>
                                            <p:fltVal val="0"/>
                                          </p:val>
                                        </p:tav>
                                        <p:tav tm="100000">
                                          <p:val>
                                            <p:strVal val="#ppt_h"/>
                                          </p:val>
                                        </p:tav>
                                      </p:tavLst>
                                    </p:anim>
                                    <p:anim calcmode="lin" valueType="num">
                                      <p:cBhvr>
                                        <p:cTn id="100" dur="500" fill="hold"/>
                                        <p:tgtEl>
                                          <p:spTgt spid="50"/>
                                        </p:tgtEl>
                                        <p:attrNameLst>
                                          <p:attrName>ppt_x</p:attrName>
                                        </p:attrNameLst>
                                      </p:cBhvr>
                                      <p:tavLst>
                                        <p:tav tm="0" fmla="#ppt_x+(cos(-2*pi*(1-$))*-#ppt_x-sin(-2*pi*(1-$))*(1-#ppt_y))*(1-$)">
                                          <p:val>
                                            <p:fltVal val="0"/>
                                          </p:val>
                                        </p:tav>
                                        <p:tav tm="100000">
                                          <p:val>
                                            <p:fltVal val="1"/>
                                          </p:val>
                                        </p:tav>
                                      </p:tavLst>
                                    </p:anim>
                                    <p:anim calcmode="lin" valueType="num">
                                      <p:cBhvr>
                                        <p:cTn id="101" dur="500" fill="hold"/>
                                        <p:tgtEl>
                                          <p:spTgt spid="50"/>
                                        </p:tgtEl>
                                        <p:attrNameLst>
                                          <p:attrName>ppt_y</p:attrName>
                                        </p:attrNameLst>
                                      </p:cBhvr>
                                      <p:tavLst>
                                        <p:tav tm="0" fmla="#ppt_y+(sin(-2*pi*(1-$))*-#ppt_x+cos(-2*pi*(1-$))*(1-#ppt_y))*(1-$)">
                                          <p:val>
                                            <p:fltVal val="0"/>
                                          </p:val>
                                        </p:tav>
                                        <p:tav tm="100000">
                                          <p:val>
                                            <p:fltVal val="1"/>
                                          </p:val>
                                        </p:tav>
                                      </p:tavLst>
                                    </p:anim>
                                  </p:childTnLst>
                                </p:cTn>
                              </p:par>
                            </p:childTnLst>
                          </p:cTn>
                        </p:par>
                        <p:par>
                          <p:cTn id="102" fill="hold" nodeType="afterGroup">
                            <p:stCondLst>
                              <p:cond delay="7000"/>
                            </p:stCondLst>
                            <p:childTnLst>
                              <p:par>
                                <p:cTn id="103" presetID="15" presetClass="entr" presetSubtype="0" fill="hold" nodeType="after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500" fill="hold"/>
                                        <p:tgtEl>
                                          <p:spTgt spid="52"/>
                                        </p:tgtEl>
                                        <p:attrNameLst>
                                          <p:attrName>ppt_w</p:attrName>
                                        </p:attrNameLst>
                                      </p:cBhvr>
                                      <p:tavLst>
                                        <p:tav tm="0">
                                          <p:val>
                                            <p:fltVal val="0"/>
                                          </p:val>
                                        </p:tav>
                                        <p:tav tm="100000">
                                          <p:val>
                                            <p:strVal val="#ppt_w"/>
                                          </p:val>
                                        </p:tav>
                                      </p:tavLst>
                                    </p:anim>
                                    <p:anim calcmode="lin" valueType="num">
                                      <p:cBhvr>
                                        <p:cTn id="106" dur="500" fill="hold"/>
                                        <p:tgtEl>
                                          <p:spTgt spid="52"/>
                                        </p:tgtEl>
                                        <p:attrNameLst>
                                          <p:attrName>ppt_h</p:attrName>
                                        </p:attrNameLst>
                                      </p:cBhvr>
                                      <p:tavLst>
                                        <p:tav tm="0">
                                          <p:val>
                                            <p:fltVal val="0"/>
                                          </p:val>
                                        </p:tav>
                                        <p:tav tm="100000">
                                          <p:val>
                                            <p:strVal val="#ppt_h"/>
                                          </p:val>
                                        </p:tav>
                                      </p:tavLst>
                                    </p:anim>
                                    <p:anim calcmode="lin" valueType="num">
                                      <p:cBhvr>
                                        <p:cTn id="107" dur="500" fill="hold"/>
                                        <p:tgtEl>
                                          <p:spTgt spid="52"/>
                                        </p:tgtEl>
                                        <p:attrNameLst>
                                          <p:attrName>ppt_x</p:attrName>
                                        </p:attrNameLst>
                                      </p:cBhvr>
                                      <p:tavLst>
                                        <p:tav tm="0" fmla="#ppt_x+(cos(-2*pi*(1-$))*-#ppt_x-sin(-2*pi*(1-$))*(1-#ppt_y))*(1-$)">
                                          <p:val>
                                            <p:fltVal val="0"/>
                                          </p:val>
                                        </p:tav>
                                        <p:tav tm="100000">
                                          <p:val>
                                            <p:fltVal val="1"/>
                                          </p:val>
                                        </p:tav>
                                      </p:tavLst>
                                    </p:anim>
                                    <p:anim calcmode="lin" valueType="num">
                                      <p:cBhvr>
                                        <p:cTn id="108" dur="5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109" fill="hold" nodeType="afterGroup">
                            <p:stCondLst>
                              <p:cond delay="7500"/>
                            </p:stCondLst>
                            <p:childTnLst>
                              <p:par>
                                <p:cTn id="110" presetID="15" presetClass="entr" presetSubtype="0" fill="hold" nodeType="after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p:cTn id="112" dur="500" fill="hold"/>
                                        <p:tgtEl>
                                          <p:spTgt spid="51"/>
                                        </p:tgtEl>
                                        <p:attrNameLst>
                                          <p:attrName>ppt_w</p:attrName>
                                        </p:attrNameLst>
                                      </p:cBhvr>
                                      <p:tavLst>
                                        <p:tav tm="0">
                                          <p:val>
                                            <p:fltVal val="0"/>
                                          </p:val>
                                        </p:tav>
                                        <p:tav tm="100000">
                                          <p:val>
                                            <p:strVal val="#ppt_w"/>
                                          </p:val>
                                        </p:tav>
                                      </p:tavLst>
                                    </p:anim>
                                    <p:anim calcmode="lin" valueType="num">
                                      <p:cBhvr>
                                        <p:cTn id="113" dur="500" fill="hold"/>
                                        <p:tgtEl>
                                          <p:spTgt spid="51"/>
                                        </p:tgtEl>
                                        <p:attrNameLst>
                                          <p:attrName>ppt_h</p:attrName>
                                        </p:attrNameLst>
                                      </p:cBhvr>
                                      <p:tavLst>
                                        <p:tav tm="0">
                                          <p:val>
                                            <p:fltVal val="0"/>
                                          </p:val>
                                        </p:tav>
                                        <p:tav tm="100000">
                                          <p:val>
                                            <p:strVal val="#ppt_h"/>
                                          </p:val>
                                        </p:tav>
                                      </p:tavLst>
                                    </p:anim>
                                    <p:anim calcmode="lin" valueType="num">
                                      <p:cBhvr>
                                        <p:cTn id="114" dur="500" fill="hold"/>
                                        <p:tgtEl>
                                          <p:spTgt spid="51"/>
                                        </p:tgtEl>
                                        <p:attrNameLst>
                                          <p:attrName>ppt_x</p:attrName>
                                        </p:attrNameLst>
                                      </p:cBhvr>
                                      <p:tavLst>
                                        <p:tav tm="0" fmla="#ppt_x+(cos(-2*pi*(1-$))*-#ppt_x-sin(-2*pi*(1-$))*(1-#ppt_y))*(1-$)">
                                          <p:val>
                                            <p:fltVal val="0"/>
                                          </p:val>
                                        </p:tav>
                                        <p:tav tm="100000">
                                          <p:val>
                                            <p:fltVal val="1"/>
                                          </p:val>
                                        </p:tav>
                                      </p:tavLst>
                                    </p:anim>
                                    <p:anim calcmode="lin" valueType="num">
                                      <p:cBhvr>
                                        <p:cTn id="115" dur="500" fill="hold"/>
                                        <p:tgtEl>
                                          <p:spTgt spid="51"/>
                                        </p:tgtEl>
                                        <p:attrNameLst>
                                          <p:attrName>ppt_y</p:attrName>
                                        </p:attrNameLst>
                                      </p:cBhvr>
                                      <p:tavLst>
                                        <p:tav tm="0" fmla="#ppt_y+(sin(-2*pi*(1-$))*-#ppt_x+cos(-2*pi*(1-$))*(1-#ppt_y))*(1-$)">
                                          <p:val>
                                            <p:fltVal val="0"/>
                                          </p:val>
                                        </p:tav>
                                        <p:tav tm="100000">
                                          <p:val>
                                            <p:fltVal val="1"/>
                                          </p:val>
                                        </p:tav>
                                      </p:tavLst>
                                    </p:anim>
                                  </p:childTnLst>
                                </p:cTn>
                              </p:par>
                            </p:childTnLst>
                          </p:cTn>
                        </p:par>
                        <p:par>
                          <p:cTn id="116" fill="hold" nodeType="afterGroup">
                            <p:stCondLst>
                              <p:cond delay="8000"/>
                            </p:stCondLst>
                            <p:childTnLst>
                              <p:par>
                                <p:cTn id="117" presetID="15" presetClass="entr" presetSubtype="0" fill="hold" nodeType="afterEffect">
                                  <p:stCondLst>
                                    <p:cond delay="0"/>
                                  </p:stCondLst>
                                  <p:childTnLst>
                                    <p:set>
                                      <p:cBhvr>
                                        <p:cTn id="118" dur="1" fill="hold">
                                          <p:stCondLst>
                                            <p:cond delay="0"/>
                                          </p:stCondLst>
                                        </p:cTn>
                                        <p:tgtEl>
                                          <p:spTgt spid="53"/>
                                        </p:tgtEl>
                                        <p:attrNameLst>
                                          <p:attrName>style.visibility</p:attrName>
                                        </p:attrNameLst>
                                      </p:cBhvr>
                                      <p:to>
                                        <p:strVal val="visible"/>
                                      </p:to>
                                    </p:set>
                                    <p:anim calcmode="lin" valueType="num">
                                      <p:cBhvr>
                                        <p:cTn id="119" dur="500" fill="hold"/>
                                        <p:tgtEl>
                                          <p:spTgt spid="53"/>
                                        </p:tgtEl>
                                        <p:attrNameLst>
                                          <p:attrName>ppt_w</p:attrName>
                                        </p:attrNameLst>
                                      </p:cBhvr>
                                      <p:tavLst>
                                        <p:tav tm="0">
                                          <p:val>
                                            <p:fltVal val="0"/>
                                          </p:val>
                                        </p:tav>
                                        <p:tav tm="100000">
                                          <p:val>
                                            <p:strVal val="#ppt_w"/>
                                          </p:val>
                                        </p:tav>
                                      </p:tavLst>
                                    </p:anim>
                                    <p:anim calcmode="lin" valueType="num">
                                      <p:cBhvr>
                                        <p:cTn id="120" dur="500" fill="hold"/>
                                        <p:tgtEl>
                                          <p:spTgt spid="53"/>
                                        </p:tgtEl>
                                        <p:attrNameLst>
                                          <p:attrName>ppt_h</p:attrName>
                                        </p:attrNameLst>
                                      </p:cBhvr>
                                      <p:tavLst>
                                        <p:tav tm="0">
                                          <p:val>
                                            <p:fltVal val="0"/>
                                          </p:val>
                                        </p:tav>
                                        <p:tav tm="100000">
                                          <p:val>
                                            <p:strVal val="#ppt_h"/>
                                          </p:val>
                                        </p:tav>
                                      </p:tavLst>
                                    </p:anim>
                                    <p:anim calcmode="lin" valueType="num">
                                      <p:cBhvr>
                                        <p:cTn id="121" dur="500" fill="hold"/>
                                        <p:tgtEl>
                                          <p:spTgt spid="53"/>
                                        </p:tgtEl>
                                        <p:attrNameLst>
                                          <p:attrName>ppt_x</p:attrName>
                                        </p:attrNameLst>
                                      </p:cBhvr>
                                      <p:tavLst>
                                        <p:tav tm="0" fmla="#ppt_x+(cos(-2*pi*(1-$))*-#ppt_x-sin(-2*pi*(1-$))*(1-#ppt_y))*(1-$)">
                                          <p:val>
                                            <p:fltVal val="0"/>
                                          </p:val>
                                        </p:tav>
                                        <p:tav tm="100000">
                                          <p:val>
                                            <p:fltVal val="1"/>
                                          </p:val>
                                        </p:tav>
                                      </p:tavLst>
                                    </p:anim>
                                    <p:anim calcmode="lin" valueType="num">
                                      <p:cBhvr>
                                        <p:cTn id="122" dur="50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123" fill="hold" nodeType="afterGroup">
                            <p:stCondLst>
                              <p:cond delay="8500"/>
                            </p:stCondLst>
                            <p:childTnLst>
                              <p:par>
                                <p:cTn id="124" presetID="15" presetClass="entr" presetSubtype="0" fill="hold"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p:cTn id="126" dur="500" fill="hold"/>
                                        <p:tgtEl>
                                          <p:spTgt spid="55"/>
                                        </p:tgtEl>
                                        <p:attrNameLst>
                                          <p:attrName>ppt_w</p:attrName>
                                        </p:attrNameLst>
                                      </p:cBhvr>
                                      <p:tavLst>
                                        <p:tav tm="0">
                                          <p:val>
                                            <p:fltVal val="0"/>
                                          </p:val>
                                        </p:tav>
                                        <p:tav tm="100000">
                                          <p:val>
                                            <p:strVal val="#ppt_w"/>
                                          </p:val>
                                        </p:tav>
                                      </p:tavLst>
                                    </p:anim>
                                    <p:anim calcmode="lin" valueType="num">
                                      <p:cBhvr>
                                        <p:cTn id="127" dur="500" fill="hold"/>
                                        <p:tgtEl>
                                          <p:spTgt spid="55"/>
                                        </p:tgtEl>
                                        <p:attrNameLst>
                                          <p:attrName>ppt_h</p:attrName>
                                        </p:attrNameLst>
                                      </p:cBhvr>
                                      <p:tavLst>
                                        <p:tav tm="0">
                                          <p:val>
                                            <p:fltVal val="0"/>
                                          </p:val>
                                        </p:tav>
                                        <p:tav tm="100000">
                                          <p:val>
                                            <p:strVal val="#ppt_h"/>
                                          </p:val>
                                        </p:tav>
                                      </p:tavLst>
                                    </p:anim>
                                    <p:anim calcmode="lin" valueType="num">
                                      <p:cBhvr>
                                        <p:cTn id="128" dur="500" fill="hold"/>
                                        <p:tgtEl>
                                          <p:spTgt spid="55"/>
                                        </p:tgtEl>
                                        <p:attrNameLst>
                                          <p:attrName>ppt_x</p:attrName>
                                        </p:attrNameLst>
                                      </p:cBhvr>
                                      <p:tavLst>
                                        <p:tav tm="0" fmla="#ppt_x+(cos(-2*pi*(1-$))*-#ppt_x-sin(-2*pi*(1-$))*(1-#ppt_y))*(1-$)">
                                          <p:val>
                                            <p:fltVal val="0"/>
                                          </p:val>
                                        </p:tav>
                                        <p:tav tm="100000">
                                          <p:val>
                                            <p:fltVal val="1"/>
                                          </p:val>
                                        </p:tav>
                                      </p:tavLst>
                                    </p:anim>
                                    <p:anim calcmode="lin" valueType="num">
                                      <p:cBhvr>
                                        <p:cTn id="129" dur="500" fill="hold"/>
                                        <p:tgtEl>
                                          <p:spTgt spid="55"/>
                                        </p:tgtEl>
                                        <p:attrNameLst>
                                          <p:attrName>ppt_y</p:attrName>
                                        </p:attrNameLst>
                                      </p:cBhvr>
                                      <p:tavLst>
                                        <p:tav tm="0" fmla="#ppt_y+(sin(-2*pi*(1-$))*-#ppt_x+cos(-2*pi*(1-$))*(1-#ppt_y))*(1-$)">
                                          <p:val>
                                            <p:fltVal val="0"/>
                                          </p:val>
                                        </p:tav>
                                        <p:tav tm="100000">
                                          <p:val>
                                            <p:fltVal val="1"/>
                                          </p:val>
                                        </p:tav>
                                      </p:tavLst>
                                    </p:anim>
                                  </p:childTnLst>
                                </p:cTn>
                              </p:par>
                            </p:childTnLst>
                          </p:cTn>
                        </p:par>
                        <p:par>
                          <p:cTn id="130" fill="hold" nodeType="afterGroup">
                            <p:stCondLst>
                              <p:cond delay="9000"/>
                            </p:stCondLst>
                            <p:childTnLst>
                              <p:par>
                                <p:cTn id="131" presetID="15" presetClass="entr" presetSubtype="0" fill="hold" nodeType="afterEffect">
                                  <p:stCondLst>
                                    <p:cond delay="0"/>
                                  </p:stCondLst>
                                  <p:childTnLst>
                                    <p:set>
                                      <p:cBhvr>
                                        <p:cTn id="132" dur="1" fill="hold">
                                          <p:stCondLst>
                                            <p:cond delay="0"/>
                                          </p:stCondLst>
                                        </p:cTn>
                                        <p:tgtEl>
                                          <p:spTgt spid="54"/>
                                        </p:tgtEl>
                                        <p:attrNameLst>
                                          <p:attrName>style.visibility</p:attrName>
                                        </p:attrNameLst>
                                      </p:cBhvr>
                                      <p:to>
                                        <p:strVal val="visible"/>
                                      </p:to>
                                    </p:set>
                                    <p:anim calcmode="lin" valueType="num">
                                      <p:cBhvr>
                                        <p:cTn id="133" dur="500" fill="hold"/>
                                        <p:tgtEl>
                                          <p:spTgt spid="54"/>
                                        </p:tgtEl>
                                        <p:attrNameLst>
                                          <p:attrName>ppt_w</p:attrName>
                                        </p:attrNameLst>
                                      </p:cBhvr>
                                      <p:tavLst>
                                        <p:tav tm="0">
                                          <p:val>
                                            <p:fltVal val="0"/>
                                          </p:val>
                                        </p:tav>
                                        <p:tav tm="100000">
                                          <p:val>
                                            <p:strVal val="#ppt_w"/>
                                          </p:val>
                                        </p:tav>
                                      </p:tavLst>
                                    </p:anim>
                                    <p:anim calcmode="lin" valueType="num">
                                      <p:cBhvr>
                                        <p:cTn id="134" dur="500" fill="hold"/>
                                        <p:tgtEl>
                                          <p:spTgt spid="54"/>
                                        </p:tgtEl>
                                        <p:attrNameLst>
                                          <p:attrName>ppt_h</p:attrName>
                                        </p:attrNameLst>
                                      </p:cBhvr>
                                      <p:tavLst>
                                        <p:tav tm="0">
                                          <p:val>
                                            <p:fltVal val="0"/>
                                          </p:val>
                                        </p:tav>
                                        <p:tav tm="100000">
                                          <p:val>
                                            <p:strVal val="#ppt_h"/>
                                          </p:val>
                                        </p:tav>
                                      </p:tavLst>
                                    </p:anim>
                                    <p:anim calcmode="lin" valueType="num">
                                      <p:cBhvr>
                                        <p:cTn id="135" dur="500" fill="hold"/>
                                        <p:tgtEl>
                                          <p:spTgt spid="54"/>
                                        </p:tgtEl>
                                        <p:attrNameLst>
                                          <p:attrName>ppt_x</p:attrName>
                                        </p:attrNameLst>
                                      </p:cBhvr>
                                      <p:tavLst>
                                        <p:tav tm="0" fmla="#ppt_x+(cos(-2*pi*(1-$))*-#ppt_x-sin(-2*pi*(1-$))*(1-#ppt_y))*(1-$)">
                                          <p:val>
                                            <p:fltVal val="0"/>
                                          </p:val>
                                        </p:tav>
                                        <p:tav tm="100000">
                                          <p:val>
                                            <p:fltVal val="1"/>
                                          </p:val>
                                        </p:tav>
                                      </p:tavLst>
                                    </p:anim>
                                    <p:anim calcmode="lin" valueType="num">
                                      <p:cBhvr>
                                        <p:cTn id="136" dur="50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137" fill="hold" nodeType="afterGroup">
                            <p:stCondLst>
                              <p:cond delay="9500"/>
                            </p:stCondLst>
                            <p:childTnLst>
                              <p:par>
                                <p:cTn id="138" presetID="15" presetClass="entr" presetSubtype="0" fill="hold" nodeType="afterEffect">
                                  <p:stCondLst>
                                    <p:cond delay="0"/>
                                  </p:stCondLst>
                                  <p:childTnLst>
                                    <p:set>
                                      <p:cBhvr>
                                        <p:cTn id="139" dur="1" fill="hold">
                                          <p:stCondLst>
                                            <p:cond delay="0"/>
                                          </p:stCondLst>
                                        </p:cTn>
                                        <p:tgtEl>
                                          <p:spTgt spid="56"/>
                                        </p:tgtEl>
                                        <p:attrNameLst>
                                          <p:attrName>style.visibility</p:attrName>
                                        </p:attrNameLst>
                                      </p:cBhvr>
                                      <p:to>
                                        <p:strVal val="visible"/>
                                      </p:to>
                                    </p:set>
                                    <p:anim calcmode="lin" valueType="num">
                                      <p:cBhvr>
                                        <p:cTn id="140" dur="500" fill="hold"/>
                                        <p:tgtEl>
                                          <p:spTgt spid="56"/>
                                        </p:tgtEl>
                                        <p:attrNameLst>
                                          <p:attrName>ppt_w</p:attrName>
                                        </p:attrNameLst>
                                      </p:cBhvr>
                                      <p:tavLst>
                                        <p:tav tm="0">
                                          <p:val>
                                            <p:fltVal val="0"/>
                                          </p:val>
                                        </p:tav>
                                        <p:tav tm="100000">
                                          <p:val>
                                            <p:strVal val="#ppt_w"/>
                                          </p:val>
                                        </p:tav>
                                      </p:tavLst>
                                    </p:anim>
                                    <p:anim calcmode="lin" valueType="num">
                                      <p:cBhvr>
                                        <p:cTn id="141" dur="500" fill="hold"/>
                                        <p:tgtEl>
                                          <p:spTgt spid="56"/>
                                        </p:tgtEl>
                                        <p:attrNameLst>
                                          <p:attrName>ppt_h</p:attrName>
                                        </p:attrNameLst>
                                      </p:cBhvr>
                                      <p:tavLst>
                                        <p:tav tm="0">
                                          <p:val>
                                            <p:fltVal val="0"/>
                                          </p:val>
                                        </p:tav>
                                        <p:tav tm="100000">
                                          <p:val>
                                            <p:strVal val="#ppt_h"/>
                                          </p:val>
                                        </p:tav>
                                      </p:tavLst>
                                    </p:anim>
                                    <p:anim calcmode="lin" valueType="num">
                                      <p:cBhvr>
                                        <p:cTn id="142" dur="500" fill="hold"/>
                                        <p:tgtEl>
                                          <p:spTgt spid="56"/>
                                        </p:tgtEl>
                                        <p:attrNameLst>
                                          <p:attrName>ppt_x</p:attrName>
                                        </p:attrNameLst>
                                      </p:cBhvr>
                                      <p:tavLst>
                                        <p:tav tm="0" fmla="#ppt_x+(cos(-2*pi*(1-$))*-#ppt_x-sin(-2*pi*(1-$))*(1-#ppt_y))*(1-$)">
                                          <p:val>
                                            <p:fltVal val="0"/>
                                          </p:val>
                                        </p:tav>
                                        <p:tav tm="100000">
                                          <p:val>
                                            <p:fltVal val="1"/>
                                          </p:val>
                                        </p:tav>
                                      </p:tavLst>
                                    </p:anim>
                                    <p:anim calcmode="lin" valueType="num">
                                      <p:cBhvr>
                                        <p:cTn id="143" dur="50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144" fill="hold" nodeType="afterGroup">
                            <p:stCondLst>
                              <p:cond delay="10000"/>
                            </p:stCondLst>
                            <p:childTnLst>
                              <p:par>
                                <p:cTn id="145" presetID="15" presetClass="entr" presetSubtype="0" fill="hold" nodeType="afterEffect">
                                  <p:stCondLst>
                                    <p:cond delay="0"/>
                                  </p:stCondLst>
                                  <p:childTnLst>
                                    <p:set>
                                      <p:cBhvr>
                                        <p:cTn id="146" dur="1" fill="hold">
                                          <p:stCondLst>
                                            <p:cond delay="0"/>
                                          </p:stCondLst>
                                        </p:cTn>
                                        <p:tgtEl>
                                          <p:spTgt spid="58"/>
                                        </p:tgtEl>
                                        <p:attrNameLst>
                                          <p:attrName>style.visibility</p:attrName>
                                        </p:attrNameLst>
                                      </p:cBhvr>
                                      <p:to>
                                        <p:strVal val="visible"/>
                                      </p:to>
                                    </p:set>
                                    <p:anim calcmode="lin" valueType="num">
                                      <p:cBhvr>
                                        <p:cTn id="147" dur="500" fill="hold"/>
                                        <p:tgtEl>
                                          <p:spTgt spid="58"/>
                                        </p:tgtEl>
                                        <p:attrNameLst>
                                          <p:attrName>ppt_w</p:attrName>
                                        </p:attrNameLst>
                                      </p:cBhvr>
                                      <p:tavLst>
                                        <p:tav tm="0">
                                          <p:val>
                                            <p:fltVal val="0"/>
                                          </p:val>
                                        </p:tav>
                                        <p:tav tm="100000">
                                          <p:val>
                                            <p:strVal val="#ppt_w"/>
                                          </p:val>
                                        </p:tav>
                                      </p:tavLst>
                                    </p:anim>
                                    <p:anim calcmode="lin" valueType="num">
                                      <p:cBhvr>
                                        <p:cTn id="148" dur="500" fill="hold"/>
                                        <p:tgtEl>
                                          <p:spTgt spid="58"/>
                                        </p:tgtEl>
                                        <p:attrNameLst>
                                          <p:attrName>ppt_h</p:attrName>
                                        </p:attrNameLst>
                                      </p:cBhvr>
                                      <p:tavLst>
                                        <p:tav tm="0">
                                          <p:val>
                                            <p:fltVal val="0"/>
                                          </p:val>
                                        </p:tav>
                                        <p:tav tm="100000">
                                          <p:val>
                                            <p:strVal val="#ppt_h"/>
                                          </p:val>
                                        </p:tav>
                                      </p:tavLst>
                                    </p:anim>
                                    <p:anim calcmode="lin" valueType="num">
                                      <p:cBhvr>
                                        <p:cTn id="149" dur="500" fill="hold"/>
                                        <p:tgtEl>
                                          <p:spTgt spid="58"/>
                                        </p:tgtEl>
                                        <p:attrNameLst>
                                          <p:attrName>ppt_x</p:attrName>
                                        </p:attrNameLst>
                                      </p:cBhvr>
                                      <p:tavLst>
                                        <p:tav tm="0" fmla="#ppt_x+(cos(-2*pi*(1-$))*-#ppt_x-sin(-2*pi*(1-$))*(1-#ppt_y))*(1-$)">
                                          <p:val>
                                            <p:fltVal val="0"/>
                                          </p:val>
                                        </p:tav>
                                        <p:tav tm="100000">
                                          <p:val>
                                            <p:fltVal val="1"/>
                                          </p:val>
                                        </p:tav>
                                      </p:tavLst>
                                    </p:anim>
                                    <p:anim calcmode="lin" valueType="num">
                                      <p:cBhvr>
                                        <p:cTn id="150" dur="500" fill="hold"/>
                                        <p:tgtEl>
                                          <p:spTgt spid="58"/>
                                        </p:tgtEl>
                                        <p:attrNameLst>
                                          <p:attrName>ppt_y</p:attrName>
                                        </p:attrNameLst>
                                      </p:cBhvr>
                                      <p:tavLst>
                                        <p:tav tm="0" fmla="#ppt_y+(sin(-2*pi*(1-$))*-#ppt_x+cos(-2*pi*(1-$))*(1-#ppt_y))*(1-$)">
                                          <p:val>
                                            <p:fltVal val="0"/>
                                          </p:val>
                                        </p:tav>
                                        <p:tav tm="100000">
                                          <p:val>
                                            <p:fltVal val="1"/>
                                          </p:val>
                                        </p:tav>
                                      </p:tavLst>
                                    </p:anim>
                                  </p:childTnLst>
                                </p:cTn>
                              </p:par>
                            </p:childTnLst>
                          </p:cTn>
                        </p:par>
                        <p:par>
                          <p:cTn id="151" fill="hold" nodeType="afterGroup">
                            <p:stCondLst>
                              <p:cond delay="10500"/>
                            </p:stCondLst>
                            <p:childTnLst>
                              <p:par>
                                <p:cTn id="152" presetID="15" presetClass="entr" presetSubtype="0" fill="hold" nodeType="afterEffect">
                                  <p:stCondLst>
                                    <p:cond delay="0"/>
                                  </p:stCondLst>
                                  <p:childTnLst>
                                    <p:set>
                                      <p:cBhvr>
                                        <p:cTn id="153" dur="1" fill="hold">
                                          <p:stCondLst>
                                            <p:cond delay="0"/>
                                          </p:stCondLst>
                                        </p:cTn>
                                        <p:tgtEl>
                                          <p:spTgt spid="57"/>
                                        </p:tgtEl>
                                        <p:attrNameLst>
                                          <p:attrName>style.visibility</p:attrName>
                                        </p:attrNameLst>
                                      </p:cBhvr>
                                      <p:to>
                                        <p:strVal val="visible"/>
                                      </p:to>
                                    </p:set>
                                    <p:anim calcmode="lin" valueType="num">
                                      <p:cBhvr>
                                        <p:cTn id="154" dur="500" fill="hold"/>
                                        <p:tgtEl>
                                          <p:spTgt spid="57"/>
                                        </p:tgtEl>
                                        <p:attrNameLst>
                                          <p:attrName>ppt_w</p:attrName>
                                        </p:attrNameLst>
                                      </p:cBhvr>
                                      <p:tavLst>
                                        <p:tav tm="0">
                                          <p:val>
                                            <p:fltVal val="0"/>
                                          </p:val>
                                        </p:tav>
                                        <p:tav tm="100000">
                                          <p:val>
                                            <p:strVal val="#ppt_w"/>
                                          </p:val>
                                        </p:tav>
                                      </p:tavLst>
                                    </p:anim>
                                    <p:anim calcmode="lin" valueType="num">
                                      <p:cBhvr>
                                        <p:cTn id="155" dur="500" fill="hold"/>
                                        <p:tgtEl>
                                          <p:spTgt spid="57"/>
                                        </p:tgtEl>
                                        <p:attrNameLst>
                                          <p:attrName>ppt_h</p:attrName>
                                        </p:attrNameLst>
                                      </p:cBhvr>
                                      <p:tavLst>
                                        <p:tav tm="0">
                                          <p:val>
                                            <p:fltVal val="0"/>
                                          </p:val>
                                        </p:tav>
                                        <p:tav tm="100000">
                                          <p:val>
                                            <p:strVal val="#ppt_h"/>
                                          </p:val>
                                        </p:tav>
                                      </p:tavLst>
                                    </p:anim>
                                    <p:anim calcmode="lin" valueType="num">
                                      <p:cBhvr>
                                        <p:cTn id="156" dur="500" fill="hold"/>
                                        <p:tgtEl>
                                          <p:spTgt spid="57"/>
                                        </p:tgtEl>
                                        <p:attrNameLst>
                                          <p:attrName>ppt_x</p:attrName>
                                        </p:attrNameLst>
                                      </p:cBhvr>
                                      <p:tavLst>
                                        <p:tav tm="0" fmla="#ppt_x+(cos(-2*pi*(1-$))*-#ppt_x-sin(-2*pi*(1-$))*(1-#ppt_y))*(1-$)">
                                          <p:val>
                                            <p:fltVal val="0"/>
                                          </p:val>
                                        </p:tav>
                                        <p:tav tm="100000">
                                          <p:val>
                                            <p:fltVal val="1"/>
                                          </p:val>
                                        </p:tav>
                                      </p:tavLst>
                                    </p:anim>
                                    <p:anim calcmode="lin" valueType="num">
                                      <p:cBhvr>
                                        <p:cTn id="157" dur="500" fill="hold"/>
                                        <p:tgtEl>
                                          <p:spTgt spid="57"/>
                                        </p:tgtEl>
                                        <p:attrNameLst>
                                          <p:attrName>ppt_y</p:attrName>
                                        </p:attrNameLst>
                                      </p:cBhvr>
                                      <p:tavLst>
                                        <p:tav tm="0" fmla="#ppt_y+(sin(-2*pi*(1-$))*-#ppt_x+cos(-2*pi*(1-$))*(1-#ppt_y))*(1-$)">
                                          <p:val>
                                            <p:fltVal val="0"/>
                                          </p:val>
                                        </p:tav>
                                        <p:tav tm="100000">
                                          <p:val>
                                            <p:fltVal val="1"/>
                                          </p:val>
                                        </p:tav>
                                      </p:tavLst>
                                    </p:anim>
                                  </p:childTnLst>
                                </p:cTn>
                              </p:par>
                            </p:childTnLst>
                          </p:cTn>
                        </p:par>
                        <p:par>
                          <p:cTn id="158" fill="hold" nodeType="afterGroup">
                            <p:stCondLst>
                              <p:cond delay="11000"/>
                            </p:stCondLst>
                            <p:childTnLst>
                              <p:par>
                                <p:cTn id="159" presetID="15" presetClass="entr" presetSubtype="0" fill="hold" nodeType="afterEffect">
                                  <p:stCondLst>
                                    <p:cond delay="0"/>
                                  </p:stCondLst>
                                  <p:childTnLst>
                                    <p:set>
                                      <p:cBhvr>
                                        <p:cTn id="160" dur="1" fill="hold">
                                          <p:stCondLst>
                                            <p:cond delay="0"/>
                                          </p:stCondLst>
                                        </p:cTn>
                                        <p:tgtEl>
                                          <p:spTgt spid="59"/>
                                        </p:tgtEl>
                                        <p:attrNameLst>
                                          <p:attrName>style.visibility</p:attrName>
                                        </p:attrNameLst>
                                      </p:cBhvr>
                                      <p:to>
                                        <p:strVal val="visible"/>
                                      </p:to>
                                    </p:set>
                                    <p:anim calcmode="lin" valueType="num">
                                      <p:cBhvr>
                                        <p:cTn id="161" dur="500" fill="hold"/>
                                        <p:tgtEl>
                                          <p:spTgt spid="59"/>
                                        </p:tgtEl>
                                        <p:attrNameLst>
                                          <p:attrName>ppt_w</p:attrName>
                                        </p:attrNameLst>
                                      </p:cBhvr>
                                      <p:tavLst>
                                        <p:tav tm="0">
                                          <p:val>
                                            <p:fltVal val="0"/>
                                          </p:val>
                                        </p:tav>
                                        <p:tav tm="100000">
                                          <p:val>
                                            <p:strVal val="#ppt_w"/>
                                          </p:val>
                                        </p:tav>
                                      </p:tavLst>
                                    </p:anim>
                                    <p:anim calcmode="lin" valueType="num">
                                      <p:cBhvr>
                                        <p:cTn id="162" dur="500" fill="hold"/>
                                        <p:tgtEl>
                                          <p:spTgt spid="59"/>
                                        </p:tgtEl>
                                        <p:attrNameLst>
                                          <p:attrName>ppt_h</p:attrName>
                                        </p:attrNameLst>
                                      </p:cBhvr>
                                      <p:tavLst>
                                        <p:tav tm="0">
                                          <p:val>
                                            <p:fltVal val="0"/>
                                          </p:val>
                                        </p:tav>
                                        <p:tav tm="100000">
                                          <p:val>
                                            <p:strVal val="#ppt_h"/>
                                          </p:val>
                                        </p:tav>
                                      </p:tavLst>
                                    </p:anim>
                                    <p:anim calcmode="lin" valueType="num">
                                      <p:cBhvr>
                                        <p:cTn id="163" dur="500" fill="hold"/>
                                        <p:tgtEl>
                                          <p:spTgt spid="59"/>
                                        </p:tgtEl>
                                        <p:attrNameLst>
                                          <p:attrName>ppt_x</p:attrName>
                                        </p:attrNameLst>
                                      </p:cBhvr>
                                      <p:tavLst>
                                        <p:tav tm="0" fmla="#ppt_x+(cos(-2*pi*(1-$))*-#ppt_x-sin(-2*pi*(1-$))*(1-#ppt_y))*(1-$)">
                                          <p:val>
                                            <p:fltVal val="0"/>
                                          </p:val>
                                        </p:tav>
                                        <p:tav tm="100000">
                                          <p:val>
                                            <p:fltVal val="1"/>
                                          </p:val>
                                        </p:tav>
                                      </p:tavLst>
                                    </p:anim>
                                    <p:anim calcmode="lin" valueType="num">
                                      <p:cBhvr>
                                        <p:cTn id="164" dur="5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165" fill="hold" nodeType="afterGroup">
                            <p:stCondLst>
                              <p:cond delay="11500"/>
                            </p:stCondLst>
                            <p:childTnLst>
                              <p:par>
                                <p:cTn id="166" presetID="15" presetClass="entr" presetSubtype="0" fill="hold" nodeType="afterEffect">
                                  <p:stCondLst>
                                    <p:cond delay="0"/>
                                  </p:stCondLst>
                                  <p:childTnLst>
                                    <p:set>
                                      <p:cBhvr>
                                        <p:cTn id="167" dur="1" fill="hold">
                                          <p:stCondLst>
                                            <p:cond delay="0"/>
                                          </p:stCondLst>
                                        </p:cTn>
                                        <p:tgtEl>
                                          <p:spTgt spid="60"/>
                                        </p:tgtEl>
                                        <p:attrNameLst>
                                          <p:attrName>style.visibility</p:attrName>
                                        </p:attrNameLst>
                                      </p:cBhvr>
                                      <p:to>
                                        <p:strVal val="visible"/>
                                      </p:to>
                                    </p:set>
                                    <p:anim calcmode="lin" valueType="num">
                                      <p:cBhvr>
                                        <p:cTn id="168" dur="500" fill="hold"/>
                                        <p:tgtEl>
                                          <p:spTgt spid="60"/>
                                        </p:tgtEl>
                                        <p:attrNameLst>
                                          <p:attrName>ppt_w</p:attrName>
                                        </p:attrNameLst>
                                      </p:cBhvr>
                                      <p:tavLst>
                                        <p:tav tm="0">
                                          <p:val>
                                            <p:fltVal val="0"/>
                                          </p:val>
                                        </p:tav>
                                        <p:tav tm="100000">
                                          <p:val>
                                            <p:strVal val="#ppt_w"/>
                                          </p:val>
                                        </p:tav>
                                      </p:tavLst>
                                    </p:anim>
                                    <p:anim calcmode="lin" valueType="num">
                                      <p:cBhvr>
                                        <p:cTn id="169" dur="500" fill="hold"/>
                                        <p:tgtEl>
                                          <p:spTgt spid="60"/>
                                        </p:tgtEl>
                                        <p:attrNameLst>
                                          <p:attrName>ppt_h</p:attrName>
                                        </p:attrNameLst>
                                      </p:cBhvr>
                                      <p:tavLst>
                                        <p:tav tm="0">
                                          <p:val>
                                            <p:fltVal val="0"/>
                                          </p:val>
                                        </p:tav>
                                        <p:tav tm="100000">
                                          <p:val>
                                            <p:strVal val="#ppt_h"/>
                                          </p:val>
                                        </p:tav>
                                      </p:tavLst>
                                    </p:anim>
                                    <p:anim calcmode="lin" valueType="num">
                                      <p:cBhvr>
                                        <p:cTn id="170" dur="500" fill="hold"/>
                                        <p:tgtEl>
                                          <p:spTgt spid="60"/>
                                        </p:tgtEl>
                                        <p:attrNameLst>
                                          <p:attrName>ppt_x</p:attrName>
                                        </p:attrNameLst>
                                      </p:cBhvr>
                                      <p:tavLst>
                                        <p:tav tm="0" fmla="#ppt_x+(cos(-2*pi*(1-$))*-#ppt_x-sin(-2*pi*(1-$))*(1-#ppt_y))*(1-$)">
                                          <p:val>
                                            <p:fltVal val="0"/>
                                          </p:val>
                                        </p:tav>
                                        <p:tav tm="100000">
                                          <p:val>
                                            <p:fltVal val="1"/>
                                          </p:val>
                                        </p:tav>
                                      </p:tavLst>
                                    </p:anim>
                                    <p:anim calcmode="lin" valueType="num">
                                      <p:cBhvr>
                                        <p:cTn id="171" dur="500" fill="hold"/>
                                        <p:tgtEl>
                                          <p:spTgt spid="60"/>
                                        </p:tgtEl>
                                        <p:attrNameLst>
                                          <p:attrName>ppt_y</p:attrName>
                                        </p:attrNameLst>
                                      </p:cBhvr>
                                      <p:tavLst>
                                        <p:tav tm="0" fmla="#ppt_y+(sin(-2*pi*(1-$))*-#ppt_x+cos(-2*pi*(1-$))*(1-#ppt_y))*(1-$)">
                                          <p:val>
                                            <p:fltVal val="0"/>
                                          </p:val>
                                        </p:tav>
                                        <p:tav tm="100000">
                                          <p:val>
                                            <p:fltVal val="1"/>
                                          </p:val>
                                        </p:tav>
                                      </p:tavLst>
                                    </p:anim>
                                  </p:childTnLst>
                                </p:cTn>
                              </p:par>
                            </p:childTnLst>
                          </p:cTn>
                        </p:par>
                        <p:par>
                          <p:cTn id="172" fill="hold" nodeType="afterGroup">
                            <p:stCondLst>
                              <p:cond delay="12000"/>
                            </p:stCondLst>
                            <p:childTnLst>
                              <p:par>
                                <p:cTn id="173" presetID="15" presetClass="entr" presetSubtype="0" fill="hold" nodeType="afterEffect">
                                  <p:stCondLst>
                                    <p:cond delay="0"/>
                                  </p:stCondLst>
                                  <p:childTnLst>
                                    <p:set>
                                      <p:cBhvr>
                                        <p:cTn id="174" dur="1" fill="hold">
                                          <p:stCondLst>
                                            <p:cond delay="0"/>
                                          </p:stCondLst>
                                        </p:cTn>
                                        <p:tgtEl>
                                          <p:spTgt spid="61"/>
                                        </p:tgtEl>
                                        <p:attrNameLst>
                                          <p:attrName>style.visibility</p:attrName>
                                        </p:attrNameLst>
                                      </p:cBhvr>
                                      <p:to>
                                        <p:strVal val="visible"/>
                                      </p:to>
                                    </p:set>
                                    <p:anim calcmode="lin" valueType="num">
                                      <p:cBhvr>
                                        <p:cTn id="175" dur="500" fill="hold"/>
                                        <p:tgtEl>
                                          <p:spTgt spid="61"/>
                                        </p:tgtEl>
                                        <p:attrNameLst>
                                          <p:attrName>ppt_w</p:attrName>
                                        </p:attrNameLst>
                                      </p:cBhvr>
                                      <p:tavLst>
                                        <p:tav tm="0">
                                          <p:val>
                                            <p:fltVal val="0"/>
                                          </p:val>
                                        </p:tav>
                                        <p:tav tm="100000">
                                          <p:val>
                                            <p:strVal val="#ppt_w"/>
                                          </p:val>
                                        </p:tav>
                                      </p:tavLst>
                                    </p:anim>
                                    <p:anim calcmode="lin" valueType="num">
                                      <p:cBhvr>
                                        <p:cTn id="176" dur="500" fill="hold"/>
                                        <p:tgtEl>
                                          <p:spTgt spid="61"/>
                                        </p:tgtEl>
                                        <p:attrNameLst>
                                          <p:attrName>ppt_h</p:attrName>
                                        </p:attrNameLst>
                                      </p:cBhvr>
                                      <p:tavLst>
                                        <p:tav tm="0">
                                          <p:val>
                                            <p:fltVal val="0"/>
                                          </p:val>
                                        </p:tav>
                                        <p:tav tm="100000">
                                          <p:val>
                                            <p:strVal val="#ppt_h"/>
                                          </p:val>
                                        </p:tav>
                                      </p:tavLst>
                                    </p:anim>
                                    <p:anim calcmode="lin" valueType="num">
                                      <p:cBhvr>
                                        <p:cTn id="177" dur="500" fill="hold"/>
                                        <p:tgtEl>
                                          <p:spTgt spid="61"/>
                                        </p:tgtEl>
                                        <p:attrNameLst>
                                          <p:attrName>ppt_x</p:attrName>
                                        </p:attrNameLst>
                                      </p:cBhvr>
                                      <p:tavLst>
                                        <p:tav tm="0" fmla="#ppt_x+(cos(-2*pi*(1-$))*-#ppt_x-sin(-2*pi*(1-$))*(1-#ppt_y))*(1-$)">
                                          <p:val>
                                            <p:fltVal val="0"/>
                                          </p:val>
                                        </p:tav>
                                        <p:tav tm="100000">
                                          <p:val>
                                            <p:fltVal val="1"/>
                                          </p:val>
                                        </p:tav>
                                      </p:tavLst>
                                    </p:anim>
                                    <p:anim calcmode="lin" valueType="num">
                                      <p:cBhvr>
                                        <p:cTn id="178" dur="500" fill="hold"/>
                                        <p:tgtEl>
                                          <p:spTgt spid="61"/>
                                        </p:tgtEl>
                                        <p:attrNameLst>
                                          <p:attrName>ppt_y</p:attrName>
                                        </p:attrNameLst>
                                      </p:cBhvr>
                                      <p:tavLst>
                                        <p:tav tm="0" fmla="#ppt_y+(sin(-2*pi*(1-$))*-#ppt_x+cos(-2*pi*(1-$))*(1-#ppt_y))*(1-$)">
                                          <p:val>
                                            <p:fltVal val="0"/>
                                          </p:val>
                                        </p:tav>
                                        <p:tav tm="100000">
                                          <p:val>
                                            <p:fltVal val="1"/>
                                          </p:val>
                                        </p:tav>
                                      </p:tavLst>
                                    </p:anim>
                                  </p:childTnLst>
                                </p:cTn>
                              </p:par>
                            </p:childTnLst>
                          </p:cTn>
                        </p:par>
                        <p:par>
                          <p:cTn id="179" fill="hold" nodeType="afterGroup">
                            <p:stCondLst>
                              <p:cond delay="12500"/>
                            </p:stCondLst>
                            <p:childTnLst>
                              <p:par>
                                <p:cTn id="180" presetID="15" presetClass="entr" presetSubtype="0" fill="hold" nodeType="afterEffect">
                                  <p:stCondLst>
                                    <p:cond delay="0"/>
                                  </p:stCondLst>
                                  <p:childTnLst>
                                    <p:set>
                                      <p:cBhvr>
                                        <p:cTn id="181" dur="1" fill="hold">
                                          <p:stCondLst>
                                            <p:cond delay="0"/>
                                          </p:stCondLst>
                                        </p:cTn>
                                        <p:tgtEl>
                                          <p:spTgt spid="62"/>
                                        </p:tgtEl>
                                        <p:attrNameLst>
                                          <p:attrName>style.visibility</p:attrName>
                                        </p:attrNameLst>
                                      </p:cBhvr>
                                      <p:to>
                                        <p:strVal val="visible"/>
                                      </p:to>
                                    </p:set>
                                    <p:anim calcmode="lin" valueType="num">
                                      <p:cBhvr>
                                        <p:cTn id="182" dur="500" fill="hold"/>
                                        <p:tgtEl>
                                          <p:spTgt spid="62"/>
                                        </p:tgtEl>
                                        <p:attrNameLst>
                                          <p:attrName>ppt_w</p:attrName>
                                        </p:attrNameLst>
                                      </p:cBhvr>
                                      <p:tavLst>
                                        <p:tav tm="0">
                                          <p:val>
                                            <p:fltVal val="0"/>
                                          </p:val>
                                        </p:tav>
                                        <p:tav tm="100000">
                                          <p:val>
                                            <p:strVal val="#ppt_w"/>
                                          </p:val>
                                        </p:tav>
                                      </p:tavLst>
                                    </p:anim>
                                    <p:anim calcmode="lin" valueType="num">
                                      <p:cBhvr>
                                        <p:cTn id="183" dur="500" fill="hold"/>
                                        <p:tgtEl>
                                          <p:spTgt spid="62"/>
                                        </p:tgtEl>
                                        <p:attrNameLst>
                                          <p:attrName>ppt_h</p:attrName>
                                        </p:attrNameLst>
                                      </p:cBhvr>
                                      <p:tavLst>
                                        <p:tav tm="0">
                                          <p:val>
                                            <p:fltVal val="0"/>
                                          </p:val>
                                        </p:tav>
                                        <p:tav tm="100000">
                                          <p:val>
                                            <p:strVal val="#ppt_h"/>
                                          </p:val>
                                        </p:tav>
                                      </p:tavLst>
                                    </p:anim>
                                    <p:anim calcmode="lin" valueType="num">
                                      <p:cBhvr>
                                        <p:cTn id="184" dur="500" fill="hold"/>
                                        <p:tgtEl>
                                          <p:spTgt spid="62"/>
                                        </p:tgtEl>
                                        <p:attrNameLst>
                                          <p:attrName>ppt_x</p:attrName>
                                        </p:attrNameLst>
                                      </p:cBhvr>
                                      <p:tavLst>
                                        <p:tav tm="0" fmla="#ppt_x+(cos(-2*pi*(1-$))*-#ppt_x-sin(-2*pi*(1-$))*(1-#ppt_y))*(1-$)">
                                          <p:val>
                                            <p:fltVal val="0"/>
                                          </p:val>
                                        </p:tav>
                                        <p:tav tm="100000">
                                          <p:val>
                                            <p:fltVal val="1"/>
                                          </p:val>
                                        </p:tav>
                                      </p:tavLst>
                                    </p:anim>
                                    <p:anim calcmode="lin" valueType="num">
                                      <p:cBhvr>
                                        <p:cTn id="185" dur="500" fill="hold"/>
                                        <p:tgtEl>
                                          <p:spTgt spid="62"/>
                                        </p:tgtEl>
                                        <p:attrNameLst>
                                          <p:attrName>ppt_y</p:attrName>
                                        </p:attrNameLst>
                                      </p:cBhvr>
                                      <p:tavLst>
                                        <p:tav tm="0" fmla="#ppt_y+(sin(-2*pi*(1-$))*-#ppt_x+cos(-2*pi*(1-$))*(1-#ppt_y))*(1-$)">
                                          <p:val>
                                            <p:fltVal val="0"/>
                                          </p:val>
                                        </p:tav>
                                        <p:tav tm="100000">
                                          <p:val>
                                            <p:fltVal val="1"/>
                                          </p:val>
                                        </p:tav>
                                      </p:tavLst>
                                    </p:anim>
                                  </p:childTnLst>
                                </p:cTn>
                              </p:par>
                            </p:childTnLst>
                          </p:cTn>
                        </p:par>
                        <p:par>
                          <p:cTn id="186" fill="hold" nodeType="afterGroup">
                            <p:stCondLst>
                              <p:cond delay="13000"/>
                            </p:stCondLst>
                            <p:childTnLst>
                              <p:par>
                                <p:cTn id="187" presetID="15" presetClass="entr" presetSubtype="0" fill="hold" nodeType="afterEffect">
                                  <p:stCondLst>
                                    <p:cond delay="0"/>
                                  </p:stCondLst>
                                  <p:childTnLst>
                                    <p:set>
                                      <p:cBhvr>
                                        <p:cTn id="188" dur="1" fill="hold">
                                          <p:stCondLst>
                                            <p:cond delay="0"/>
                                          </p:stCondLst>
                                        </p:cTn>
                                        <p:tgtEl>
                                          <p:spTgt spid="63"/>
                                        </p:tgtEl>
                                        <p:attrNameLst>
                                          <p:attrName>style.visibility</p:attrName>
                                        </p:attrNameLst>
                                      </p:cBhvr>
                                      <p:to>
                                        <p:strVal val="visible"/>
                                      </p:to>
                                    </p:set>
                                    <p:anim calcmode="lin" valueType="num">
                                      <p:cBhvr>
                                        <p:cTn id="189" dur="500" fill="hold"/>
                                        <p:tgtEl>
                                          <p:spTgt spid="63"/>
                                        </p:tgtEl>
                                        <p:attrNameLst>
                                          <p:attrName>ppt_w</p:attrName>
                                        </p:attrNameLst>
                                      </p:cBhvr>
                                      <p:tavLst>
                                        <p:tav tm="0">
                                          <p:val>
                                            <p:fltVal val="0"/>
                                          </p:val>
                                        </p:tav>
                                        <p:tav tm="100000">
                                          <p:val>
                                            <p:strVal val="#ppt_w"/>
                                          </p:val>
                                        </p:tav>
                                      </p:tavLst>
                                    </p:anim>
                                    <p:anim calcmode="lin" valueType="num">
                                      <p:cBhvr>
                                        <p:cTn id="190" dur="500" fill="hold"/>
                                        <p:tgtEl>
                                          <p:spTgt spid="63"/>
                                        </p:tgtEl>
                                        <p:attrNameLst>
                                          <p:attrName>ppt_h</p:attrName>
                                        </p:attrNameLst>
                                      </p:cBhvr>
                                      <p:tavLst>
                                        <p:tav tm="0">
                                          <p:val>
                                            <p:fltVal val="0"/>
                                          </p:val>
                                        </p:tav>
                                        <p:tav tm="100000">
                                          <p:val>
                                            <p:strVal val="#ppt_h"/>
                                          </p:val>
                                        </p:tav>
                                      </p:tavLst>
                                    </p:anim>
                                    <p:anim calcmode="lin" valueType="num">
                                      <p:cBhvr>
                                        <p:cTn id="191" dur="500" fill="hold"/>
                                        <p:tgtEl>
                                          <p:spTgt spid="63"/>
                                        </p:tgtEl>
                                        <p:attrNameLst>
                                          <p:attrName>ppt_x</p:attrName>
                                        </p:attrNameLst>
                                      </p:cBhvr>
                                      <p:tavLst>
                                        <p:tav tm="0" fmla="#ppt_x+(cos(-2*pi*(1-$))*-#ppt_x-sin(-2*pi*(1-$))*(1-#ppt_y))*(1-$)">
                                          <p:val>
                                            <p:fltVal val="0"/>
                                          </p:val>
                                        </p:tav>
                                        <p:tav tm="100000">
                                          <p:val>
                                            <p:fltVal val="1"/>
                                          </p:val>
                                        </p:tav>
                                      </p:tavLst>
                                    </p:anim>
                                    <p:anim calcmode="lin" valueType="num">
                                      <p:cBhvr>
                                        <p:cTn id="192" dur="500" fill="hold"/>
                                        <p:tgtEl>
                                          <p:spTgt spid="63"/>
                                        </p:tgtEl>
                                        <p:attrNameLst>
                                          <p:attrName>ppt_y</p:attrName>
                                        </p:attrNameLst>
                                      </p:cBhvr>
                                      <p:tavLst>
                                        <p:tav tm="0" fmla="#ppt_y+(sin(-2*pi*(1-$))*-#ppt_x+cos(-2*pi*(1-$))*(1-#ppt_y))*(1-$)">
                                          <p:val>
                                            <p:fltVal val="0"/>
                                          </p:val>
                                        </p:tav>
                                        <p:tav tm="100000">
                                          <p:val>
                                            <p:fltVal val="1"/>
                                          </p:val>
                                        </p:tav>
                                      </p:tavLst>
                                    </p:anim>
                                  </p:childTnLst>
                                </p:cTn>
                              </p:par>
                            </p:childTnLst>
                          </p:cTn>
                        </p:par>
                        <p:par>
                          <p:cTn id="193" fill="hold" nodeType="afterGroup">
                            <p:stCondLst>
                              <p:cond delay="13500"/>
                            </p:stCondLst>
                            <p:childTnLst>
                              <p:par>
                                <p:cTn id="194" presetID="15" presetClass="entr" presetSubtype="0" fill="hold"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ppt_w</p:attrName>
                                        </p:attrNameLst>
                                      </p:cBhvr>
                                      <p:tavLst>
                                        <p:tav tm="0">
                                          <p:val>
                                            <p:fltVal val="0"/>
                                          </p:val>
                                        </p:tav>
                                        <p:tav tm="100000">
                                          <p:val>
                                            <p:strVal val="#ppt_w"/>
                                          </p:val>
                                        </p:tav>
                                      </p:tavLst>
                                    </p:anim>
                                    <p:anim calcmode="lin" valueType="num">
                                      <p:cBhvr>
                                        <p:cTn id="197" dur="500" fill="hold"/>
                                        <p:tgtEl>
                                          <p:spTgt spid="64"/>
                                        </p:tgtEl>
                                        <p:attrNameLst>
                                          <p:attrName>ppt_h</p:attrName>
                                        </p:attrNameLst>
                                      </p:cBhvr>
                                      <p:tavLst>
                                        <p:tav tm="0">
                                          <p:val>
                                            <p:fltVal val="0"/>
                                          </p:val>
                                        </p:tav>
                                        <p:tav tm="100000">
                                          <p:val>
                                            <p:strVal val="#ppt_h"/>
                                          </p:val>
                                        </p:tav>
                                      </p:tavLst>
                                    </p:anim>
                                    <p:anim calcmode="lin" valueType="num">
                                      <p:cBhvr>
                                        <p:cTn id="198" dur="500" fill="hold"/>
                                        <p:tgtEl>
                                          <p:spTgt spid="64"/>
                                        </p:tgtEl>
                                        <p:attrNameLst>
                                          <p:attrName>ppt_x</p:attrName>
                                        </p:attrNameLst>
                                      </p:cBhvr>
                                      <p:tavLst>
                                        <p:tav tm="0" fmla="#ppt_x+(cos(-2*pi*(1-$))*-#ppt_x-sin(-2*pi*(1-$))*(1-#ppt_y))*(1-$)">
                                          <p:val>
                                            <p:fltVal val="0"/>
                                          </p:val>
                                        </p:tav>
                                        <p:tav tm="100000">
                                          <p:val>
                                            <p:fltVal val="1"/>
                                          </p:val>
                                        </p:tav>
                                      </p:tavLst>
                                    </p:anim>
                                    <p:anim calcmode="lin" valueType="num">
                                      <p:cBhvr>
                                        <p:cTn id="199" dur="500" fill="hold"/>
                                        <p:tgtEl>
                                          <p:spTgt spid="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32"/>
                                        </p:tgtEl>
                                        <p:attrNameLst>
                                          <p:attrName>style.visibility</p:attrName>
                                        </p:attrNameLst>
                                      </p:cBhvr>
                                      <p:to>
                                        <p:strVal val="visible"/>
                                      </p:to>
                                    </p:set>
                                    <p:animEffect transition="in" filter="wipe(left)">
                                      <p:cBhvr>
                                        <p:cTn id="204" dur="1000"/>
                                        <p:tgtEl>
                                          <p:spTgt spid="32"/>
                                        </p:tgtEl>
                                      </p:cBhvr>
                                    </p:animEffect>
                                  </p:childTnLst>
                                </p:cTn>
                              </p:par>
                            </p:childTnLst>
                          </p:cTn>
                        </p:par>
                        <p:par>
                          <p:cTn id="205" fill="hold" nodeType="afterGroup">
                            <p:stCondLst>
                              <p:cond delay="1000"/>
                            </p:stCondLst>
                            <p:childTnLst>
                              <p:par>
                                <p:cTn id="206" presetID="23" presetClass="entr" presetSubtype="16" fill="hold" nodeType="afterEffect">
                                  <p:stCondLst>
                                    <p:cond delay="0"/>
                                  </p:stCondLst>
                                  <p:childTnLst>
                                    <p:set>
                                      <p:cBhvr>
                                        <p:cTn id="207" dur="1" fill="hold">
                                          <p:stCondLst>
                                            <p:cond delay="0"/>
                                          </p:stCondLst>
                                        </p:cTn>
                                        <p:tgtEl>
                                          <p:spTgt spid="31"/>
                                        </p:tgtEl>
                                        <p:attrNameLst>
                                          <p:attrName>style.visibility</p:attrName>
                                        </p:attrNameLst>
                                      </p:cBhvr>
                                      <p:to>
                                        <p:strVal val="visible"/>
                                      </p:to>
                                    </p:set>
                                    <p:anim calcmode="lin" valueType="num">
                                      <p:cBhvr>
                                        <p:cTn id="208" dur="500" fill="hold"/>
                                        <p:tgtEl>
                                          <p:spTgt spid="31"/>
                                        </p:tgtEl>
                                        <p:attrNameLst>
                                          <p:attrName>ppt_w</p:attrName>
                                        </p:attrNameLst>
                                      </p:cBhvr>
                                      <p:tavLst>
                                        <p:tav tm="0">
                                          <p:val>
                                            <p:fltVal val="0"/>
                                          </p:val>
                                        </p:tav>
                                        <p:tav tm="100000">
                                          <p:val>
                                            <p:strVal val="#ppt_w"/>
                                          </p:val>
                                        </p:tav>
                                      </p:tavLst>
                                    </p:anim>
                                    <p:anim calcmode="lin" valueType="num">
                                      <p:cBhvr>
                                        <p:cTn id="209"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p:cNvSpPr>
          <p:nvPr/>
        </p:nvSpPr>
        <p:spPr bwMode="auto">
          <a:xfrm>
            <a:off x="455612" y="109499"/>
            <a:ext cx="8378825" cy="571500"/>
          </a:xfrm>
          <a:prstGeom prst="rect">
            <a:avLst/>
          </a:prstGeom>
          <a:noFill/>
          <a:ln w="9525">
            <a:noFill/>
            <a:miter lim="800000"/>
            <a:headEnd/>
            <a:tailEnd/>
          </a:ln>
        </p:spPr>
        <p:txBody>
          <a:bodyPr anchor="ctr" anchorCtr="1"/>
          <a:lstStyle/>
          <a:p>
            <a:pPr algn="ctr" fontAlgn="auto">
              <a:spcBef>
                <a:spcPts val="0"/>
              </a:spcBef>
              <a:spcAft>
                <a:spcPts val="0"/>
              </a:spcAft>
              <a:defRPr/>
            </a:pPr>
            <a:r>
              <a:rPr lang="fr-FR" sz="2400" b="1" dirty="0">
                <a:solidFill>
                  <a:srgbClr val="C00000"/>
                </a:solidFill>
                <a:effectLst>
                  <a:outerShdw blurRad="38100" dist="38100" dir="2700000" algn="tl">
                    <a:srgbClr val="000000">
                      <a:alpha val="43137"/>
                    </a:srgbClr>
                  </a:outerShdw>
                </a:effectLst>
                <a:latin typeface="Albertus Medium" pitchFamily="34" charset="0"/>
              </a:rPr>
              <a:t>EXPLOITATION DES DONNEES</a:t>
            </a:r>
          </a:p>
        </p:txBody>
      </p:sp>
      <p:pic>
        <p:nvPicPr>
          <p:cNvPr id="51203"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832"/>
            <a:ext cx="4968875"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5148263" y="2288133"/>
            <a:ext cx="3686175" cy="4339650"/>
          </a:xfrm>
          <a:prstGeom prst="rect">
            <a:avLst/>
          </a:prstGeom>
          <a:noFill/>
        </p:spPr>
        <p:txBody>
          <a:bodyPr>
            <a:spAutoFit/>
          </a:bodyPr>
          <a:lstStyle/>
          <a:p>
            <a:pPr algn="just" eaLnBrk="1" fontAlgn="auto" hangingPunct="1">
              <a:spcBef>
                <a:spcPts val="0"/>
              </a:spcBef>
              <a:spcAft>
                <a:spcPts val="0"/>
              </a:spcAft>
              <a:defRPr/>
            </a:pPr>
            <a:r>
              <a:rPr lang="fr-FR" sz="3200" dirty="0">
                <a:solidFill>
                  <a:schemeClr val="accent1"/>
                </a:solidFill>
                <a:latin typeface="Century Gothic"/>
              </a:rPr>
              <a:t>   </a:t>
            </a:r>
            <a:r>
              <a:rPr lang="fr-FR" sz="2400" dirty="0" smtClean="0">
                <a:solidFill>
                  <a:prstClr val="black"/>
                </a:solidFill>
                <a:latin typeface="Century Gothic"/>
              </a:rPr>
              <a:t> </a:t>
            </a:r>
            <a:r>
              <a:rPr lang="fr-FR" sz="2000" dirty="0" smtClean="0">
                <a:solidFill>
                  <a:prstClr val="black"/>
                </a:solidFill>
                <a:latin typeface="Century Gothic"/>
              </a:rPr>
              <a:t>Le </a:t>
            </a:r>
            <a:r>
              <a:rPr lang="fr-FR" sz="2000" dirty="0">
                <a:solidFill>
                  <a:prstClr val="black"/>
                </a:solidFill>
                <a:latin typeface="Century Gothic"/>
              </a:rPr>
              <a:t>nombre des accidents a connu </a:t>
            </a:r>
            <a:r>
              <a:rPr lang="fr-FR" sz="2000" b="1" dirty="0">
                <a:solidFill>
                  <a:srgbClr val="000099"/>
                </a:solidFill>
                <a:latin typeface="Century Gothic"/>
              </a:rPr>
              <a:t>une évolution sans cesse croissante de 2006 à 2015 </a:t>
            </a:r>
            <a:r>
              <a:rPr lang="fr-FR" sz="2000" dirty="0">
                <a:solidFill>
                  <a:prstClr val="black"/>
                </a:solidFill>
                <a:latin typeface="Century Gothic"/>
              </a:rPr>
              <a:t>passant de </a:t>
            </a:r>
            <a:r>
              <a:rPr lang="fr-FR" sz="2000" b="1" dirty="0">
                <a:solidFill>
                  <a:srgbClr val="000099"/>
                </a:solidFill>
                <a:latin typeface="Century Gothic"/>
              </a:rPr>
              <a:t>2869 à 5992</a:t>
            </a:r>
            <a:r>
              <a:rPr lang="fr-FR" sz="2000" dirty="0">
                <a:solidFill>
                  <a:prstClr val="black"/>
                </a:solidFill>
                <a:latin typeface="Century Gothic"/>
              </a:rPr>
              <a:t>, soit une </a:t>
            </a:r>
            <a:r>
              <a:rPr lang="fr-FR" sz="2000" b="1" dirty="0">
                <a:solidFill>
                  <a:srgbClr val="000099"/>
                </a:solidFill>
                <a:latin typeface="Century Gothic"/>
              </a:rPr>
              <a:t>progression</a:t>
            </a:r>
            <a:r>
              <a:rPr lang="fr-FR" sz="2000" dirty="0">
                <a:solidFill>
                  <a:prstClr val="black"/>
                </a:solidFill>
                <a:latin typeface="Century Gothic"/>
              </a:rPr>
              <a:t> de plus de </a:t>
            </a:r>
            <a:r>
              <a:rPr lang="fr-FR" sz="2000" b="1" dirty="0">
                <a:solidFill>
                  <a:srgbClr val="000099"/>
                </a:solidFill>
                <a:latin typeface="Century Gothic"/>
              </a:rPr>
              <a:t>100%</a:t>
            </a:r>
            <a:r>
              <a:rPr lang="fr-FR" sz="2000" dirty="0">
                <a:solidFill>
                  <a:prstClr val="black"/>
                </a:solidFill>
                <a:latin typeface="Century Gothic"/>
              </a:rPr>
              <a:t> </a:t>
            </a:r>
            <a:r>
              <a:rPr lang="fr-FR" sz="2000" b="1" dirty="0">
                <a:solidFill>
                  <a:srgbClr val="000099"/>
                </a:solidFill>
                <a:latin typeface="Century Gothic"/>
              </a:rPr>
              <a:t>en dix ans</a:t>
            </a:r>
            <a:r>
              <a:rPr lang="fr-FR" sz="2000" dirty="0">
                <a:solidFill>
                  <a:prstClr val="black"/>
                </a:solidFill>
                <a:latin typeface="Century Gothic"/>
              </a:rPr>
              <a:t>. </a:t>
            </a:r>
          </a:p>
          <a:p>
            <a:pPr algn="just" eaLnBrk="1" fontAlgn="auto" hangingPunct="1">
              <a:spcBef>
                <a:spcPts val="0"/>
              </a:spcBef>
              <a:spcAft>
                <a:spcPts val="0"/>
              </a:spcAft>
              <a:defRPr/>
            </a:pPr>
            <a:endParaRPr lang="fr-FR" sz="2000" dirty="0">
              <a:solidFill>
                <a:prstClr val="black"/>
              </a:solidFill>
              <a:latin typeface="Century Gothic"/>
            </a:endParaRPr>
          </a:p>
          <a:p>
            <a:pPr eaLnBrk="1" fontAlgn="auto" hangingPunct="1">
              <a:spcBef>
                <a:spcPts val="0"/>
              </a:spcBef>
              <a:spcAft>
                <a:spcPts val="0"/>
              </a:spcAft>
              <a:defRPr/>
            </a:pPr>
            <a:r>
              <a:rPr lang="fr-FR" sz="2000" dirty="0">
                <a:solidFill>
                  <a:prstClr val="black"/>
                </a:solidFill>
                <a:latin typeface="Century Gothic"/>
              </a:rPr>
              <a:t>    Quant aux </a:t>
            </a:r>
            <a:r>
              <a:rPr lang="fr-FR" sz="2000" b="1" dirty="0">
                <a:solidFill>
                  <a:srgbClr val="A53010">
                    <a:lumMod val="60000"/>
                    <a:lumOff val="40000"/>
                  </a:srgbClr>
                </a:solidFill>
                <a:latin typeface="Century Gothic"/>
              </a:rPr>
              <a:t>victimes</a:t>
            </a:r>
            <a:r>
              <a:rPr lang="fr-FR" sz="2000" dirty="0">
                <a:solidFill>
                  <a:prstClr val="black"/>
                </a:solidFill>
                <a:latin typeface="Century Gothic"/>
              </a:rPr>
              <a:t> </a:t>
            </a:r>
            <a:r>
              <a:rPr lang="fr-FR" sz="2000" b="1" dirty="0">
                <a:solidFill>
                  <a:srgbClr val="A53010">
                    <a:lumMod val="60000"/>
                    <a:lumOff val="40000"/>
                  </a:srgbClr>
                </a:solidFill>
                <a:latin typeface="Century Gothic"/>
              </a:rPr>
              <a:t>graves</a:t>
            </a:r>
            <a:r>
              <a:rPr lang="fr-FR" sz="2000" dirty="0">
                <a:solidFill>
                  <a:prstClr val="black"/>
                </a:solidFill>
                <a:latin typeface="Century Gothic"/>
              </a:rPr>
              <a:t> issues de ces accidents, leur </a:t>
            </a:r>
            <a:r>
              <a:rPr lang="fr-FR" sz="2000" b="1" dirty="0">
                <a:solidFill>
                  <a:srgbClr val="A53010">
                    <a:lumMod val="60000"/>
                    <a:lumOff val="40000"/>
                  </a:srgbClr>
                </a:solidFill>
                <a:latin typeface="Century Gothic"/>
              </a:rPr>
              <a:t>progression</a:t>
            </a:r>
            <a:r>
              <a:rPr lang="fr-FR" sz="2000" dirty="0">
                <a:solidFill>
                  <a:prstClr val="black"/>
                </a:solidFill>
                <a:latin typeface="Century Gothic"/>
              </a:rPr>
              <a:t> a été d’environ </a:t>
            </a:r>
            <a:r>
              <a:rPr lang="fr-FR" sz="2000" b="1" dirty="0">
                <a:solidFill>
                  <a:srgbClr val="A53010">
                    <a:lumMod val="60000"/>
                    <a:lumOff val="40000"/>
                  </a:srgbClr>
                </a:solidFill>
                <a:latin typeface="Century Gothic"/>
              </a:rPr>
              <a:t>52%</a:t>
            </a:r>
            <a:r>
              <a:rPr lang="fr-FR" sz="2000" dirty="0">
                <a:solidFill>
                  <a:prstClr val="black"/>
                </a:solidFill>
                <a:latin typeface="Century Gothic"/>
              </a:rPr>
              <a:t> sur ces dix années.</a:t>
            </a:r>
          </a:p>
        </p:txBody>
      </p:sp>
      <p:sp>
        <p:nvSpPr>
          <p:cNvPr id="7" name="Flèche droite 6"/>
          <p:cNvSpPr/>
          <p:nvPr/>
        </p:nvSpPr>
        <p:spPr>
          <a:xfrm>
            <a:off x="5326893" y="2564904"/>
            <a:ext cx="215900"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8" name="Flèche droite 7"/>
          <p:cNvSpPr/>
          <p:nvPr/>
        </p:nvSpPr>
        <p:spPr>
          <a:xfrm>
            <a:off x="5202992" y="5085184"/>
            <a:ext cx="215900"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prstClr val="white"/>
              </a:solidFill>
            </a:endParaRPr>
          </a:p>
        </p:txBody>
      </p:sp>
      <p:sp>
        <p:nvSpPr>
          <p:cNvPr id="9" name="Titre 1"/>
          <p:cNvSpPr>
            <a:spLocks/>
          </p:cNvSpPr>
          <p:nvPr/>
        </p:nvSpPr>
        <p:spPr bwMode="auto">
          <a:xfrm>
            <a:off x="455613" y="687387"/>
            <a:ext cx="8378825" cy="1003201"/>
          </a:xfrm>
          <a:prstGeom prst="rect">
            <a:avLst/>
          </a:prstGeom>
          <a:noFill/>
          <a:ln w="9525">
            <a:noFill/>
            <a:miter lim="800000"/>
            <a:headEnd/>
            <a:tailEnd/>
          </a:ln>
        </p:spPr>
        <p:txBody>
          <a:bodyPr anchor="ctr" anchorCtr="1"/>
          <a:lstStyle/>
          <a:p>
            <a:pPr algn="ctr" fontAlgn="auto">
              <a:spcBef>
                <a:spcPts val="0"/>
              </a:spcBef>
              <a:spcAft>
                <a:spcPts val="0"/>
              </a:spcAft>
              <a:defRPr/>
            </a:pPr>
            <a:r>
              <a:rPr lang="fr-FR" sz="2400" b="1" dirty="0" smtClean="0">
                <a:effectLst>
                  <a:outerShdw blurRad="38100" dist="38100" dir="2700000" algn="tl">
                    <a:srgbClr val="000000">
                      <a:alpha val="43137"/>
                    </a:srgbClr>
                  </a:outerShdw>
                </a:effectLst>
                <a:latin typeface="Albertus Medium" pitchFamily="34" charset="0"/>
              </a:rPr>
              <a:t>L’exploitation de la base de données attire l’attention les problèmes de sécurité routière au Bénin:</a:t>
            </a:r>
          </a:p>
          <a:p>
            <a:pPr marL="342900" indent="-342900" algn="ctr" fontAlgn="auto">
              <a:spcBef>
                <a:spcPts val="0"/>
              </a:spcBef>
              <a:spcAft>
                <a:spcPts val="0"/>
              </a:spcAft>
              <a:buFont typeface="Arial" panose="020B0604020202020204" pitchFamily="34" charset="0"/>
              <a:buChar char="•"/>
              <a:defRPr/>
            </a:pPr>
            <a:r>
              <a:rPr lang="fr-FR" sz="2400" b="1" dirty="0" smtClean="0">
                <a:solidFill>
                  <a:schemeClr val="accent1"/>
                </a:solidFill>
                <a:effectLst>
                  <a:outerShdw blurRad="38100" dist="38100" dir="2700000" algn="tl">
                    <a:srgbClr val="000000">
                      <a:alpha val="43137"/>
                    </a:srgbClr>
                  </a:outerShdw>
                </a:effectLst>
                <a:latin typeface="Albertus Medium" pitchFamily="34" charset="0"/>
              </a:rPr>
              <a:t>Evolution sur une période donnée</a:t>
            </a:r>
            <a:endParaRPr lang="fr-FR" sz="2400" b="1" dirty="0">
              <a:solidFill>
                <a:schemeClr val="accent1"/>
              </a:solidFill>
              <a:effectLst>
                <a:outerShdw blurRad="38100" dist="38100" dir="2700000" algn="tl">
                  <a:srgbClr val="000000">
                    <a:alpha val="43137"/>
                  </a:srgbClr>
                </a:outerShdw>
              </a:effectLst>
              <a:latin typeface="Albertus Medium" pitchFamily="34" charset="0"/>
            </a:endParaRPr>
          </a:p>
        </p:txBody>
      </p:sp>
      <p:sp>
        <p:nvSpPr>
          <p:cNvPr id="4" name="Rectangle avec flèche vers la gauche 3"/>
          <p:cNvSpPr/>
          <p:nvPr/>
        </p:nvSpPr>
        <p:spPr>
          <a:xfrm>
            <a:off x="5868144" y="1916832"/>
            <a:ext cx="914400" cy="37130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017863" y="1769501"/>
            <a:ext cx="2141933" cy="584775"/>
          </a:xfrm>
          <a:prstGeom prst="rect">
            <a:avLst/>
          </a:prstGeom>
        </p:spPr>
        <p:txBody>
          <a:bodyPr wrap="none">
            <a:spAutoFit/>
          </a:bodyPr>
          <a:lstStyle/>
          <a:p>
            <a:pPr lvl="0" algn="just" eaLnBrk="1" fontAlgn="auto" hangingPunct="1">
              <a:spcBef>
                <a:spcPts val="0"/>
              </a:spcBef>
              <a:spcAft>
                <a:spcPts val="0"/>
              </a:spcAft>
              <a:defRPr/>
            </a:pPr>
            <a:r>
              <a:rPr lang="fr-FR" sz="3200" dirty="0">
                <a:solidFill>
                  <a:srgbClr val="A53010"/>
                </a:solidFill>
                <a:latin typeface="Century Gothic"/>
              </a:rPr>
              <a:t>2006-2015</a:t>
            </a:r>
          </a:p>
        </p:txBody>
      </p:sp>
    </p:spTree>
    <p:extLst>
      <p:ext uri="{BB962C8B-B14F-4D97-AF65-F5344CB8AC3E}">
        <p14:creationId xmlns:p14="http://schemas.microsoft.com/office/powerpoint/2010/main" val="3768574410"/>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523875"/>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p>
        </p:txBody>
      </p:sp>
      <p:pic>
        <p:nvPicPr>
          <p:cNvPr id="26627"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p:cNvSpPr txBox="1">
            <a:spLocks noChangeArrowheads="1"/>
          </p:cNvSpPr>
          <p:nvPr/>
        </p:nvSpPr>
        <p:spPr bwMode="auto">
          <a:xfrm>
            <a:off x="683568" y="1196752"/>
            <a:ext cx="8316645"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indent="0" eaLnBrk="1" hangingPunct="1">
              <a:buClr>
                <a:srgbClr val="FF0000"/>
              </a:buClr>
              <a:buNone/>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marL="0" indent="0" eaLnBrk="1" hangingPunct="1">
              <a:buClr>
                <a:srgbClr val="FF0000"/>
              </a:buClr>
              <a:buNone/>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lvl="2" eaLnBrk="1" hangingPunct="1">
              <a:buClr>
                <a:srgbClr val="FF0000"/>
              </a:buClr>
              <a:buFont typeface="Wingdings 3" panose="05040102010807070707" pitchFamily="18" charset="2"/>
              <a:buNone/>
            </a:pPr>
            <a:endParaRPr lang="fr-FR" altLang="fr-FR" sz="20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1600" b="1" dirty="0">
              <a:solidFill>
                <a:srgbClr val="000099"/>
              </a:solidFill>
              <a:latin typeface="Arial Narrow" panose="020B0606020202030204" pitchFamily="34" charset="0"/>
            </a:endParaRPr>
          </a:p>
        </p:txBody>
      </p:sp>
      <p:graphicFrame>
        <p:nvGraphicFramePr>
          <p:cNvPr id="5" name="Shape"/>
          <p:cNvGraphicFramePr>
            <a:graphicFrameLocks noGrp="1"/>
          </p:cNvGraphicFramePr>
          <p:nvPr>
            <p:extLst>
              <p:ext uri="{D42A27DB-BD31-4B8C-83A1-F6EECF244321}">
                <p14:modId xmlns:p14="http://schemas.microsoft.com/office/powerpoint/2010/main" val="537975296"/>
              </p:ext>
            </p:extLst>
          </p:nvPr>
        </p:nvGraphicFramePr>
        <p:xfrm>
          <a:off x="323527" y="1196752"/>
          <a:ext cx="7993385" cy="5619750"/>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3131840" y="622159"/>
            <a:ext cx="4027064" cy="400110"/>
          </a:xfrm>
          <a:prstGeom prst="rect">
            <a:avLst/>
          </a:prstGeom>
          <a:noFill/>
        </p:spPr>
        <p:txBody>
          <a:bodyPr wrap="none" rtlCol="0">
            <a:spAutoFit/>
          </a:bodyPr>
          <a:lstStyle/>
          <a:p>
            <a:r>
              <a:rPr lang="fr-FR" sz="2000" b="1" dirty="0" smtClean="0">
                <a:solidFill>
                  <a:srgbClr val="FF0000"/>
                </a:solidFill>
              </a:rPr>
              <a:t>EVOLUTION MENSUELLE EN 2016</a:t>
            </a:r>
            <a:endParaRPr lang="fr-FR" sz="2000" b="1" dirty="0">
              <a:solidFill>
                <a:srgbClr val="FF0000"/>
              </a:solidFill>
            </a:endParaRPr>
          </a:p>
        </p:txBody>
      </p:sp>
    </p:spTree>
    <p:extLst>
      <p:ext uri="{BB962C8B-B14F-4D97-AF65-F5344CB8AC3E}">
        <p14:creationId xmlns:p14="http://schemas.microsoft.com/office/powerpoint/2010/main" val="3747861703"/>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523875"/>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p>
        </p:txBody>
      </p:sp>
      <p:pic>
        <p:nvPicPr>
          <p:cNvPr id="26627"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p:cNvSpPr txBox="1">
            <a:spLocks noChangeArrowheads="1"/>
          </p:cNvSpPr>
          <p:nvPr/>
        </p:nvSpPr>
        <p:spPr bwMode="auto">
          <a:xfrm>
            <a:off x="683568" y="1196752"/>
            <a:ext cx="8316645"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indent="0" eaLnBrk="1" hangingPunct="1">
              <a:buClr>
                <a:srgbClr val="FF0000"/>
              </a:buClr>
              <a:buNone/>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marL="0" indent="0" eaLnBrk="1" hangingPunct="1">
              <a:buClr>
                <a:srgbClr val="FF0000"/>
              </a:buClr>
              <a:buNone/>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lvl="2" eaLnBrk="1" hangingPunct="1">
              <a:buClr>
                <a:srgbClr val="FF0000"/>
              </a:buClr>
              <a:buFont typeface="Wingdings 3" panose="05040102010807070707" pitchFamily="18" charset="2"/>
              <a:buNone/>
            </a:pPr>
            <a:endParaRPr lang="fr-FR" altLang="fr-FR" sz="20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1600" b="1" dirty="0">
              <a:solidFill>
                <a:srgbClr val="000099"/>
              </a:solidFill>
              <a:latin typeface="Arial Narrow" panose="020B0606020202030204" pitchFamily="34" charset="0"/>
            </a:endParaRPr>
          </a:p>
        </p:txBody>
      </p:sp>
      <p:sp>
        <p:nvSpPr>
          <p:cNvPr id="2" name="ZoneTexte 1"/>
          <p:cNvSpPr txBox="1"/>
          <p:nvPr/>
        </p:nvSpPr>
        <p:spPr>
          <a:xfrm>
            <a:off x="2627784" y="705468"/>
            <a:ext cx="5248553" cy="400110"/>
          </a:xfrm>
          <a:prstGeom prst="rect">
            <a:avLst/>
          </a:prstGeom>
          <a:noFill/>
        </p:spPr>
        <p:txBody>
          <a:bodyPr wrap="none" rtlCol="0">
            <a:spAutoFit/>
          </a:bodyPr>
          <a:lstStyle/>
          <a:p>
            <a:r>
              <a:rPr lang="fr-FR" sz="2000" b="1" dirty="0" smtClean="0">
                <a:solidFill>
                  <a:srgbClr val="FF0000"/>
                </a:solidFill>
              </a:rPr>
              <a:t>EVOLUTION JOUR DE LA SEMAINE EN 2016</a:t>
            </a:r>
            <a:endParaRPr lang="fr-FR" sz="2000" b="1" dirty="0">
              <a:solidFill>
                <a:srgbClr val="FF0000"/>
              </a:solidFill>
            </a:endParaRPr>
          </a:p>
        </p:txBody>
      </p:sp>
      <p:graphicFrame>
        <p:nvGraphicFramePr>
          <p:cNvPr id="8" name="Shape"/>
          <p:cNvGraphicFramePr>
            <a:graphicFrameLocks noGrp="1"/>
          </p:cNvGraphicFramePr>
          <p:nvPr>
            <p:extLst>
              <p:ext uri="{D42A27DB-BD31-4B8C-83A1-F6EECF244321}">
                <p14:modId xmlns:p14="http://schemas.microsoft.com/office/powerpoint/2010/main" val="2446657965"/>
              </p:ext>
            </p:extLst>
          </p:nvPr>
        </p:nvGraphicFramePr>
        <p:xfrm>
          <a:off x="151356" y="1255102"/>
          <a:ext cx="8388350" cy="561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7789817"/>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523875"/>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p>
        </p:txBody>
      </p:sp>
      <p:pic>
        <p:nvPicPr>
          <p:cNvPr id="26627"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p:cNvSpPr txBox="1">
            <a:spLocks noChangeArrowheads="1"/>
          </p:cNvSpPr>
          <p:nvPr/>
        </p:nvSpPr>
        <p:spPr bwMode="auto">
          <a:xfrm>
            <a:off x="683568" y="1196752"/>
            <a:ext cx="8316645"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indent="0" eaLnBrk="1" hangingPunct="1">
              <a:buClr>
                <a:srgbClr val="FF0000"/>
              </a:buClr>
              <a:buNone/>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marL="0" indent="0" eaLnBrk="1" hangingPunct="1">
              <a:buClr>
                <a:srgbClr val="FF0000"/>
              </a:buClr>
              <a:buNone/>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lvl="2" eaLnBrk="1" hangingPunct="1">
              <a:buClr>
                <a:srgbClr val="FF0000"/>
              </a:buClr>
              <a:buFont typeface="Wingdings 3" panose="05040102010807070707" pitchFamily="18" charset="2"/>
              <a:buNone/>
            </a:pPr>
            <a:endParaRPr lang="fr-FR" altLang="fr-FR" sz="20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2400" b="1" dirty="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pPr>
            <a:endParaRPr lang="fr-FR" altLang="fr-FR" sz="1600" b="1" dirty="0">
              <a:solidFill>
                <a:srgbClr val="000099"/>
              </a:solidFill>
              <a:latin typeface="Arial Narrow" panose="020B0606020202030204" pitchFamily="34" charset="0"/>
            </a:endParaRPr>
          </a:p>
        </p:txBody>
      </p:sp>
      <p:sp>
        <p:nvSpPr>
          <p:cNvPr id="2" name="ZoneTexte 1"/>
          <p:cNvSpPr txBox="1"/>
          <p:nvPr/>
        </p:nvSpPr>
        <p:spPr>
          <a:xfrm>
            <a:off x="2627784" y="705468"/>
            <a:ext cx="3549370" cy="400110"/>
          </a:xfrm>
          <a:prstGeom prst="rect">
            <a:avLst/>
          </a:prstGeom>
          <a:noFill/>
        </p:spPr>
        <p:txBody>
          <a:bodyPr wrap="none" rtlCol="0">
            <a:spAutoFit/>
          </a:bodyPr>
          <a:lstStyle/>
          <a:p>
            <a:r>
              <a:rPr lang="fr-FR" sz="2000" b="1" dirty="0" smtClean="0">
                <a:solidFill>
                  <a:srgbClr val="FF0000"/>
                </a:solidFill>
              </a:rPr>
              <a:t>TYPE DE COLLISION EN 2016</a:t>
            </a:r>
            <a:endParaRPr lang="fr-FR" sz="2000" b="1" dirty="0">
              <a:solidFill>
                <a:srgbClr val="FF0000"/>
              </a:solidFill>
            </a:endParaRPr>
          </a:p>
        </p:txBody>
      </p:sp>
      <p:graphicFrame>
        <p:nvGraphicFramePr>
          <p:cNvPr id="7" name="Shape"/>
          <p:cNvGraphicFramePr>
            <a:graphicFrameLocks noGrp="1"/>
          </p:cNvGraphicFramePr>
          <p:nvPr>
            <p:extLst>
              <p:ext uri="{D42A27DB-BD31-4B8C-83A1-F6EECF244321}">
                <p14:modId xmlns:p14="http://schemas.microsoft.com/office/powerpoint/2010/main" val="3877545508"/>
              </p:ext>
            </p:extLst>
          </p:nvPr>
        </p:nvGraphicFramePr>
        <p:xfrm>
          <a:off x="467544" y="1340768"/>
          <a:ext cx="8352928" cy="561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0509867"/>
      </p:ext>
    </p:extLst>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523875"/>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p>
        </p:txBody>
      </p:sp>
      <p:pic>
        <p:nvPicPr>
          <p:cNvPr id="26627"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394763" y="764704"/>
            <a:ext cx="7749237" cy="400110"/>
          </a:xfrm>
          <a:prstGeom prst="rect">
            <a:avLst/>
          </a:prstGeom>
          <a:noFill/>
        </p:spPr>
        <p:txBody>
          <a:bodyPr wrap="none" rtlCol="0">
            <a:spAutoFit/>
          </a:bodyPr>
          <a:lstStyle/>
          <a:p>
            <a:r>
              <a:rPr lang="fr-FR" sz="2000" b="1" dirty="0" smtClean="0">
                <a:solidFill>
                  <a:srgbClr val="FF0000"/>
                </a:solidFill>
              </a:rPr>
              <a:t>REPARTITION DES ACCIDENTS PAR GENRE DE VEHICULE EN 2016</a:t>
            </a:r>
            <a:endParaRPr lang="fr-FR" sz="2000" b="1" dirty="0">
              <a:solidFill>
                <a:srgbClr val="FF0000"/>
              </a:solidFill>
            </a:endParaRPr>
          </a:p>
        </p:txBody>
      </p:sp>
      <p:graphicFrame>
        <p:nvGraphicFramePr>
          <p:cNvPr id="10" name="Shape"/>
          <p:cNvGraphicFramePr>
            <a:graphicFrameLocks noGrp="1"/>
          </p:cNvGraphicFramePr>
          <p:nvPr>
            <p:extLst>
              <p:ext uri="{D42A27DB-BD31-4B8C-83A1-F6EECF244321}">
                <p14:modId xmlns:p14="http://schemas.microsoft.com/office/powerpoint/2010/main" val="3560543879"/>
              </p:ext>
            </p:extLst>
          </p:nvPr>
        </p:nvGraphicFramePr>
        <p:xfrm>
          <a:off x="467543" y="1484784"/>
          <a:ext cx="8496945" cy="54087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5741229"/>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523875"/>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p>
        </p:txBody>
      </p:sp>
      <p:pic>
        <p:nvPicPr>
          <p:cNvPr id="26627"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394763" y="764704"/>
            <a:ext cx="6042039" cy="400110"/>
          </a:xfrm>
          <a:prstGeom prst="rect">
            <a:avLst/>
          </a:prstGeom>
          <a:noFill/>
        </p:spPr>
        <p:txBody>
          <a:bodyPr wrap="none" rtlCol="0">
            <a:spAutoFit/>
          </a:bodyPr>
          <a:lstStyle/>
          <a:p>
            <a:r>
              <a:rPr lang="fr-FR" sz="2000" b="1" dirty="0" smtClean="0">
                <a:solidFill>
                  <a:srgbClr val="FF0000"/>
                </a:solidFill>
              </a:rPr>
              <a:t>REPARTITION DES ACCIDENTS PAR ZONE EN 2016</a:t>
            </a:r>
            <a:endParaRPr lang="fr-FR" sz="2000" b="1" dirty="0">
              <a:solidFill>
                <a:srgbClr val="FF0000"/>
              </a:solidFill>
            </a:endParaRPr>
          </a:p>
        </p:txBody>
      </p:sp>
      <p:graphicFrame>
        <p:nvGraphicFramePr>
          <p:cNvPr id="6" name="Shape"/>
          <p:cNvGraphicFramePr>
            <a:graphicFrameLocks noGrp="1"/>
          </p:cNvGraphicFramePr>
          <p:nvPr>
            <p:extLst>
              <p:ext uri="{D42A27DB-BD31-4B8C-83A1-F6EECF244321}">
                <p14:modId xmlns:p14="http://schemas.microsoft.com/office/powerpoint/2010/main" val="2094496584"/>
              </p:ext>
            </p:extLst>
          </p:nvPr>
        </p:nvGraphicFramePr>
        <p:xfrm>
          <a:off x="395535" y="1164815"/>
          <a:ext cx="8496945" cy="5693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0972929"/>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523875"/>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p>
        </p:txBody>
      </p:sp>
      <p:pic>
        <p:nvPicPr>
          <p:cNvPr id="26627"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394763" y="764704"/>
            <a:ext cx="7430239" cy="369332"/>
          </a:xfrm>
          <a:prstGeom prst="rect">
            <a:avLst/>
          </a:prstGeom>
          <a:noFill/>
        </p:spPr>
        <p:txBody>
          <a:bodyPr wrap="none" rtlCol="0">
            <a:spAutoFit/>
          </a:bodyPr>
          <a:lstStyle/>
          <a:p>
            <a:r>
              <a:rPr lang="fr-FR" b="1" dirty="0" smtClean="0">
                <a:solidFill>
                  <a:srgbClr val="FF0000"/>
                </a:solidFill>
              </a:rPr>
              <a:t>AGE DES CONDUCTEURS IMPLIQUES DANS LES ACCIDENTS EN 2016</a:t>
            </a:r>
            <a:endParaRPr lang="fr-FR" b="1" dirty="0">
              <a:solidFill>
                <a:srgbClr val="FF0000"/>
              </a:solidFill>
            </a:endParaRPr>
          </a:p>
        </p:txBody>
      </p:sp>
      <p:graphicFrame>
        <p:nvGraphicFramePr>
          <p:cNvPr id="7" name="Shape"/>
          <p:cNvGraphicFramePr>
            <a:graphicFrameLocks noGrp="1"/>
          </p:cNvGraphicFramePr>
          <p:nvPr>
            <p:extLst>
              <p:ext uri="{D42A27DB-BD31-4B8C-83A1-F6EECF244321}">
                <p14:modId xmlns:p14="http://schemas.microsoft.com/office/powerpoint/2010/main" val="3635801008"/>
              </p:ext>
            </p:extLst>
          </p:nvPr>
        </p:nvGraphicFramePr>
        <p:xfrm>
          <a:off x="179389" y="1213245"/>
          <a:ext cx="8857108" cy="5644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4742917"/>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071563" y="620713"/>
            <a:ext cx="7862887" cy="736600"/>
          </a:xfrm>
          <a:prstGeom prst="rect">
            <a:avLst/>
          </a:prstGeom>
          <a:solidFill>
            <a:schemeClr val="bg2">
              <a:lumMod val="90000"/>
            </a:schemeClr>
          </a:solidFill>
        </p:spPr>
        <p:txBody>
          <a:bodyPr anchor="ctr">
            <a:normAutofit fontScale="92500"/>
          </a:bodyPr>
          <a:lstStyle/>
          <a:p>
            <a:pPr eaLnBrk="1" fontAlgn="auto" hangingPunct="1">
              <a:spcAft>
                <a:spcPts val="0"/>
              </a:spcAft>
              <a:defRPr/>
            </a:pPr>
            <a:r>
              <a:rPr lang="fr-FR" sz="3200" dirty="0" smtClean="0">
                <a:solidFill>
                  <a:srgbClr val="C00000"/>
                </a:solidFill>
                <a:effectLst>
                  <a:outerShdw blurRad="50000" dist="30000" dir="5400000" algn="tl" rotWithShape="0">
                    <a:srgbClr val="000000">
                      <a:alpha val="30000"/>
                    </a:srgbClr>
                  </a:outerShdw>
                </a:effectLst>
                <a:latin typeface="Century Gothic" panose="020B0502020202020204"/>
              </a:rPr>
              <a:t>PUBLICATIONS DE </a:t>
            </a:r>
            <a:r>
              <a:rPr lang="fr-FR" sz="3200" dirty="0">
                <a:solidFill>
                  <a:srgbClr val="C00000"/>
                </a:solidFill>
                <a:effectLst>
                  <a:outerShdw blurRad="50000" dist="30000" dir="5400000" algn="tl" rotWithShape="0">
                    <a:srgbClr val="000000">
                      <a:alpha val="30000"/>
                    </a:srgbClr>
                  </a:outerShdw>
                </a:effectLst>
                <a:latin typeface="Century Gothic" panose="020B0502020202020204"/>
              </a:rPr>
              <a:t>DONNEES STATISTIQUES</a:t>
            </a:r>
          </a:p>
        </p:txBody>
      </p:sp>
      <p:sp>
        <p:nvSpPr>
          <p:cNvPr id="11" name="ZoneTexte 10"/>
          <p:cNvSpPr txBox="1"/>
          <p:nvPr/>
        </p:nvSpPr>
        <p:spPr>
          <a:xfrm>
            <a:off x="1358900" y="1628775"/>
            <a:ext cx="7286625" cy="5262979"/>
          </a:xfrm>
          <a:prstGeom prst="rect">
            <a:avLst/>
          </a:prstGeom>
          <a:noFill/>
        </p:spPr>
        <p:txBody>
          <a:bodyPr>
            <a:spAutoFit/>
          </a:bodyPr>
          <a:lstStyle/>
          <a:p>
            <a:pPr marL="457200" indent="-457200" eaLnBrk="1" fontAlgn="auto" hangingPunct="1">
              <a:spcBef>
                <a:spcPts val="0"/>
              </a:spcBef>
              <a:spcAft>
                <a:spcPts val="0"/>
              </a:spcAft>
              <a:buFontTx/>
              <a:buChar char="-"/>
              <a:defRPr/>
            </a:pPr>
            <a:r>
              <a:rPr lang="fr-FR" sz="2400" dirty="0">
                <a:solidFill>
                  <a:prstClr val="black"/>
                </a:solidFill>
                <a:latin typeface="Century Gothic" panose="020B0502020202020204"/>
              </a:rPr>
              <a:t>Annuaires statistiques </a:t>
            </a:r>
            <a:r>
              <a:rPr lang="fr-FR" sz="2400" dirty="0" smtClean="0">
                <a:solidFill>
                  <a:prstClr val="black"/>
                </a:solidFill>
                <a:latin typeface="Century Gothic" panose="020B0502020202020204"/>
              </a:rPr>
              <a:t>: chaque année pour les données de l’année n-1;</a:t>
            </a:r>
          </a:p>
          <a:p>
            <a:pPr marL="457200" indent="-457200" eaLnBrk="1" fontAlgn="auto" hangingPunct="1">
              <a:spcBef>
                <a:spcPts val="0"/>
              </a:spcBef>
              <a:spcAft>
                <a:spcPts val="0"/>
              </a:spcAft>
              <a:buFontTx/>
              <a:buChar char="-"/>
              <a:defRPr/>
            </a:pPr>
            <a:endParaRPr lang="fr-FR" sz="2400" dirty="0" smtClean="0">
              <a:solidFill>
                <a:prstClr val="black"/>
              </a:solidFill>
              <a:latin typeface="Century Gothic" panose="020B0502020202020204"/>
            </a:endParaRPr>
          </a:p>
          <a:p>
            <a:pPr marL="457200" indent="-457200" eaLnBrk="1" fontAlgn="auto" hangingPunct="1">
              <a:spcBef>
                <a:spcPts val="0"/>
              </a:spcBef>
              <a:spcAft>
                <a:spcPts val="0"/>
              </a:spcAft>
              <a:buFontTx/>
              <a:buChar char="-"/>
              <a:defRPr/>
            </a:pPr>
            <a:r>
              <a:rPr lang="fr-FR" sz="2400" dirty="0" smtClean="0">
                <a:solidFill>
                  <a:prstClr val="black"/>
                </a:solidFill>
                <a:latin typeface="Century Gothic" panose="020B0502020202020204"/>
              </a:rPr>
              <a:t>Données provisoires mensuelles faisant ressortir les grandes tendances seulement (</a:t>
            </a:r>
            <a:r>
              <a:rPr lang="fr-FR" sz="2400" dirty="0" err="1" smtClean="0">
                <a:solidFill>
                  <a:prstClr val="black"/>
                </a:solidFill>
                <a:latin typeface="Century Gothic" panose="020B0502020202020204"/>
              </a:rPr>
              <a:t>nbre</a:t>
            </a:r>
            <a:r>
              <a:rPr lang="fr-FR" sz="2400" dirty="0" smtClean="0">
                <a:solidFill>
                  <a:prstClr val="black"/>
                </a:solidFill>
                <a:latin typeface="Century Gothic" panose="020B0502020202020204"/>
              </a:rPr>
              <a:t> d’accidents, de tués et de blessés)</a:t>
            </a:r>
            <a:endParaRPr lang="fr-FR" sz="2400" dirty="0">
              <a:solidFill>
                <a:prstClr val="black"/>
              </a:solidFill>
              <a:latin typeface="Century Gothic" panose="020B0502020202020204"/>
            </a:endParaRPr>
          </a:p>
          <a:p>
            <a:pPr marL="457200" indent="-457200" eaLnBrk="1" fontAlgn="auto" hangingPunct="1">
              <a:spcBef>
                <a:spcPts val="0"/>
              </a:spcBef>
              <a:spcAft>
                <a:spcPts val="0"/>
              </a:spcAft>
              <a:buFontTx/>
              <a:buChar char="-"/>
              <a:defRPr/>
            </a:pPr>
            <a:endParaRPr lang="fr-FR" sz="2400" dirty="0">
              <a:solidFill>
                <a:prstClr val="black"/>
              </a:solidFill>
              <a:latin typeface="Century Gothic" panose="020B0502020202020204"/>
            </a:endParaRPr>
          </a:p>
          <a:p>
            <a:pPr marL="457200" indent="-457200" eaLnBrk="1" fontAlgn="auto" hangingPunct="1">
              <a:spcBef>
                <a:spcPts val="0"/>
              </a:spcBef>
              <a:spcAft>
                <a:spcPts val="0"/>
              </a:spcAft>
              <a:buFontTx/>
              <a:buChar char="-"/>
              <a:defRPr/>
            </a:pPr>
            <a:r>
              <a:rPr lang="fr-FR" sz="2400" dirty="0">
                <a:solidFill>
                  <a:prstClr val="black"/>
                </a:solidFill>
                <a:latin typeface="Century Gothic" panose="020B0502020202020204"/>
              </a:rPr>
              <a:t>Revue CNSR INFO ;</a:t>
            </a:r>
          </a:p>
          <a:p>
            <a:pPr marL="457200" indent="-457200" eaLnBrk="1" fontAlgn="auto" hangingPunct="1">
              <a:spcBef>
                <a:spcPts val="0"/>
              </a:spcBef>
              <a:spcAft>
                <a:spcPts val="0"/>
              </a:spcAft>
              <a:buFontTx/>
              <a:buChar char="-"/>
              <a:defRPr/>
            </a:pPr>
            <a:endParaRPr lang="fr-FR" sz="2400" dirty="0">
              <a:solidFill>
                <a:prstClr val="black"/>
              </a:solidFill>
              <a:latin typeface="Century Gothic" panose="020B0502020202020204"/>
            </a:endParaRPr>
          </a:p>
          <a:p>
            <a:pPr marL="457200" indent="-457200" eaLnBrk="1" fontAlgn="auto" hangingPunct="1">
              <a:spcBef>
                <a:spcPts val="0"/>
              </a:spcBef>
              <a:spcAft>
                <a:spcPts val="0"/>
              </a:spcAft>
              <a:buFontTx/>
              <a:buChar char="-"/>
              <a:defRPr/>
            </a:pPr>
            <a:r>
              <a:rPr lang="fr-FR" sz="2400" dirty="0">
                <a:solidFill>
                  <a:prstClr val="black"/>
                </a:solidFill>
                <a:latin typeface="Century Gothic" panose="020B0502020202020204"/>
              </a:rPr>
              <a:t>Dépliants statistiques;</a:t>
            </a:r>
          </a:p>
          <a:p>
            <a:pPr marL="457200" indent="-457200" eaLnBrk="1" fontAlgn="auto" hangingPunct="1">
              <a:spcBef>
                <a:spcPts val="0"/>
              </a:spcBef>
              <a:spcAft>
                <a:spcPts val="0"/>
              </a:spcAft>
              <a:buFontTx/>
              <a:buChar char="-"/>
              <a:defRPr/>
            </a:pPr>
            <a:endParaRPr lang="fr-FR" sz="2400" dirty="0">
              <a:solidFill>
                <a:prstClr val="black"/>
              </a:solidFill>
              <a:latin typeface="Century Gothic" panose="020B0502020202020204"/>
            </a:endParaRPr>
          </a:p>
          <a:p>
            <a:pPr marL="457200" indent="-457200" eaLnBrk="1" fontAlgn="auto" hangingPunct="1">
              <a:spcBef>
                <a:spcPts val="0"/>
              </a:spcBef>
              <a:spcAft>
                <a:spcPts val="0"/>
              </a:spcAft>
              <a:buFontTx/>
              <a:buChar char="-"/>
              <a:defRPr/>
            </a:pPr>
            <a:r>
              <a:rPr lang="fr-FR" sz="2400" dirty="0">
                <a:solidFill>
                  <a:prstClr val="black"/>
                </a:solidFill>
                <a:latin typeface="Century Gothic" panose="020B0502020202020204"/>
              </a:rPr>
              <a:t>Rapport ; </a:t>
            </a:r>
          </a:p>
          <a:p>
            <a:pPr eaLnBrk="1" fontAlgn="auto" hangingPunct="1">
              <a:spcBef>
                <a:spcPts val="0"/>
              </a:spcBef>
              <a:spcAft>
                <a:spcPts val="0"/>
              </a:spcAft>
              <a:defRPr/>
            </a:pPr>
            <a:endParaRPr lang="fr-FR" sz="2400" dirty="0">
              <a:solidFill>
                <a:prstClr val="black"/>
              </a:solidFill>
              <a:latin typeface="Century Gothic" panose="020B0502020202020204"/>
            </a:endParaRPr>
          </a:p>
          <a:p>
            <a:pPr eaLnBrk="1" fontAlgn="auto" hangingPunct="1">
              <a:spcBef>
                <a:spcPts val="0"/>
              </a:spcBef>
              <a:spcAft>
                <a:spcPts val="0"/>
              </a:spcAft>
              <a:defRPr/>
            </a:pPr>
            <a:r>
              <a:rPr lang="fr-FR" sz="2400" dirty="0">
                <a:solidFill>
                  <a:prstClr val="black"/>
                </a:solidFill>
                <a:latin typeface="Century Gothic" panose="020B0502020202020204"/>
              </a:rPr>
              <a:t>-    Réponses aux </a:t>
            </a:r>
            <a:r>
              <a:rPr lang="fr-FR" sz="2400" dirty="0" smtClean="0">
                <a:solidFill>
                  <a:prstClr val="black"/>
                </a:solidFill>
                <a:latin typeface="Century Gothic" panose="020B0502020202020204"/>
              </a:rPr>
              <a:t>demandeurs de statistiques</a:t>
            </a:r>
            <a:r>
              <a:rPr lang="fr-FR" sz="2000" dirty="0" smtClean="0">
                <a:solidFill>
                  <a:prstClr val="black"/>
                </a:solidFill>
                <a:latin typeface="Century Gothic" panose="020B0502020202020204"/>
              </a:rPr>
              <a:t>.</a:t>
            </a:r>
            <a:endParaRPr lang="fr-FR" sz="2000" dirty="0">
              <a:solidFill>
                <a:prstClr val="black"/>
              </a:solidFill>
              <a:latin typeface="Century Gothic" panose="020B0502020202020204"/>
            </a:endParaRPr>
          </a:p>
        </p:txBody>
      </p:sp>
    </p:spTree>
    <p:extLst>
      <p:ext uri="{BB962C8B-B14F-4D97-AF65-F5344CB8AC3E}">
        <p14:creationId xmlns:p14="http://schemas.microsoft.com/office/powerpoint/2010/main" val="994149014"/>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179388" y="52388"/>
            <a:ext cx="1512887" cy="633412"/>
          </a:xfrm>
        </p:spPr>
        <p:txBody>
          <a:bodyPr rtlCol="0">
            <a:normAutofit fontScale="90000"/>
          </a:bodyPr>
          <a:lstStyle/>
          <a:p>
            <a:pPr algn="ctr" eaLnBrk="1" fontAlgn="auto" hangingPunct="1">
              <a:spcAft>
                <a:spcPts val="0"/>
              </a:spcAft>
              <a:defRPr/>
            </a:pPr>
            <a:r>
              <a:rPr lang="fr-FR" sz="4000" b="1" dirty="0" smtClean="0">
                <a:solidFill>
                  <a:srgbClr val="000099"/>
                </a:solidFill>
              </a:rPr>
              <a:t>PLAN</a:t>
            </a:r>
          </a:p>
        </p:txBody>
      </p:sp>
      <p:sp>
        <p:nvSpPr>
          <p:cNvPr id="5123" name="Rectangle 3"/>
          <p:cNvSpPr>
            <a:spLocks noGrp="1" noChangeArrowheads="1"/>
          </p:cNvSpPr>
          <p:nvPr>
            <p:ph idx="1"/>
          </p:nvPr>
        </p:nvSpPr>
        <p:spPr>
          <a:xfrm>
            <a:off x="0" y="981075"/>
            <a:ext cx="8604250" cy="5876925"/>
          </a:xfrm>
        </p:spPr>
        <p:txBody>
          <a:bodyPr/>
          <a:lstStyle/>
          <a:p>
            <a:pPr marL="1028700" lvl="1" indent="-571500" algn="just" eaLnBrk="1" hangingPunct="1">
              <a:buClrTx/>
              <a:buFont typeface="Century Gothic" panose="020B0502020202020204" pitchFamily="34" charset="0"/>
              <a:buAutoNum type="romanUcPeriod"/>
            </a:pPr>
            <a:endParaRPr lang="fr-FR" sz="1300" b="1" dirty="0" smtClean="0">
              <a:solidFill>
                <a:srgbClr val="000099"/>
              </a:solidFill>
              <a:latin typeface="Arial Narrow" panose="020B0606020202030204" pitchFamily="34" charset="0"/>
            </a:endParaRPr>
          </a:p>
          <a:p>
            <a:pPr marL="457200" lvl="1" indent="0" algn="just" eaLnBrk="1" hangingPunct="1">
              <a:buClrTx/>
              <a:buNone/>
            </a:pPr>
            <a:r>
              <a:rPr lang="fr-FR" sz="2400" b="1" dirty="0" smtClean="0">
                <a:solidFill>
                  <a:srgbClr val="000099"/>
                </a:solidFill>
                <a:latin typeface="Arial Narrow" panose="020B0606020202030204" pitchFamily="34" charset="0"/>
              </a:rPr>
              <a:t>	INTRODUCTION</a:t>
            </a:r>
          </a:p>
          <a:p>
            <a:pPr marL="1028700" lvl="1" indent="-571500" algn="just" eaLnBrk="1" hangingPunct="1">
              <a:buClrTx/>
              <a:buFont typeface="Century Gothic" panose="020B0502020202020204" pitchFamily="34" charset="0"/>
              <a:buAutoNum type="romanUcPeriod"/>
            </a:pPr>
            <a:endParaRPr lang="fr-FR" sz="2400" b="1" dirty="0" smtClean="0">
              <a:solidFill>
                <a:srgbClr val="000099"/>
              </a:solidFill>
              <a:latin typeface="Arial Narrow" panose="020B0606020202030204" pitchFamily="34" charset="0"/>
            </a:endParaRPr>
          </a:p>
          <a:p>
            <a:pPr marL="1028700" lvl="1" indent="-571500" algn="just" eaLnBrk="1" hangingPunct="1">
              <a:buClrTx/>
              <a:buFont typeface="Century Gothic" panose="020B0502020202020204" pitchFamily="34" charset="0"/>
              <a:buAutoNum type="romanUcPeriod"/>
            </a:pPr>
            <a:r>
              <a:rPr lang="fr-FR" sz="2400" b="1" dirty="0" smtClean="0">
                <a:solidFill>
                  <a:srgbClr val="000099"/>
                </a:solidFill>
                <a:latin typeface="Arial Narrow" panose="020B0606020202030204" pitchFamily="34" charset="0"/>
              </a:rPr>
              <a:t>FORCES ET FAIBLESSES DU SYSTÈME DE GESTION DES DONNEES DES ACCIDENTS AU BENIN</a:t>
            </a:r>
          </a:p>
          <a:p>
            <a:pPr marL="1028700" lvl="1" indent="-571500" algn="just" eaLnBrk="1" hangingPunct="1">
              <a:buClrTx/>
              <a:buFont typeface="Century Gothic" panose="020B0502020202020204" pitchFamily="34" charset="0"/>
              <a:buAutoNum type="romanUcPeriod"/>
            </a:pPr>
            <a:endParaRPr lang="fr-FR" sz="1300" b="1" dirty="0" smtClean="0">
              <a:solidFill>
                <a:srgbClr val="000099"/>
              </a:solidFill>
              <a:latin typeface="Arial Narrow" panose="020B0606020202030204" pitchFamily="34" charset="0"/>
            </a:endParaRPr>
          </a:p>
          <a:p>
            <a:pPr marL="1028700" lvl="1" indent="-571500" algn="just" eaLnBrk="1" hangingPunct="1">
              <a:buClrTx/>
              <a:buFont typeface="Century Gothic" panose="020B0502020202020204" pitchFamily="34" charset="0"/>
              <a:buAutoNum type="romanUcPeriod"/>
            </a:pPr>
            <a:r>
              <a:rPr lang="fr-FR" sz="2400" b="1" dirty="0" smtClean="0">
                <a:solidFill>
                  <a:srgbClr val="000099"/>
                </a:solidFill>
                <a:latin typeface="Arial Narrow" panose="020B0606020202030204" pitchFamily="34" charset="0"/>
              </a:rPr>
              <a:t>LES COOPERATIONS EXISTANTES EN MATIERE DE GESTION DE DONNEES</a:t>
            </a:r>
          </a:p>
          <a:p>
            <a:pPr marL="457200" lvl="1" indent="0" algn="just" eaLnBrk="1" hangingPunct="1">
              <a:buClrTx/>
              <a:buNone/>
            </a:pPr>
            <a:endParaRPr lang="fr-FR" sz="2400" b="1" dirty="0" smtClean="0">
              <a:solidFill>
                <a:srgbClr val="000099"/>
              </a:solidFill>
              <a:latin typeface="Arial Narrow" panose="020B0606020202030204" pitchFamily="34" charset="0"/>
            </a:endParaRPr>
          </a:p>
          <a:p>
            <a:pPr marL="1028700" lvl="1" indent="-571500" algn="just" eaLnBrk="1" hangingPunct="1">
              <a:buClrTx/>
              <a:buFont typeface="Century Gothic" panose="020B0502020202020204" pitchFamily="34" charset="0"/>
              <a:buAutoNum type="romanUcPeriod"/>
            </a:pPr>
            <a:r>
              <a:rPr lang="fr-FR" sz="2400" b="1" dirty="0" smtClean="0">
                <a:solidFill>
                  <a:srgbClr val="000099"/>
                </a:solidFill>
                <a:latin typeface="Arial Narrow" panose="020B0606020202030204" pitchFamily="34" charset="0"/>
              </a:rPr>
              <a:t>LES ATTENTES DU BENIN PAR RAPPORT A LA CREATION DE L’OBSERVATOIRE DE DONNEES DES ACCIDENTS</a:t>
            </a:r>
          </a:p>
          <a:p>
            <a:pPr marL="457200" lvl="1" indent="0" algn="just" eaLnBrk="1" hangingPunct="1">
              <a:buClrTx/>
              <a:buNone/>
            </a:pPr>
            <a:endParaRPr lang="fr-FR" sz="2400" b="1" dirty="0" smtClean="0">
              <a:solidFill>
                <a:srgbClr val="000099"/>
              </a:solidFill>
              <a:latin typeface="Arial Narrow" panose="020B0606020202030204" pitchFamily="34" charset="0"/>
            </a:endParaRPr>
          </a:p>
          <a:p>
            <a:pPr marL="1028700" lvl="1" indent="-571500" algn="just" eaLnBrk="1" hangingPunct="1">
              <a:buClrTx/>
              <a:buFont typeface="Century Gothic" panose="020B0502020202020204" pitchFamily="34" charset="0"/>
              <a:buAutoNum type="romanUcPeriod"/>
            </a:pPr>
            <a:r>
              <a:rPr lang="fr-FR" sz="2400" b="1" dirty="0" smtClean="0">
                <a:solidFill>
                  <a:srgbClr val="000099"/>
                </a:solidFill>
                <a:latin typeface="Arial Narrow" panose="020B0606020202030204" pitchFamily="34" charset="0"/>
              </a:rPr>
              <a:t>LES ACTEURS PRINCIPAUX DE L’OBSERVATOIRE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12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3288" y="2390775"/>
            <a:ext cx="7772400" cy="1470025"/>
          </a:xfrm>
        </p:spPr>
        <p:txBody>
          <a:bodyPr rtlCol="0"/>
          <a:lstStyle/>
          <a:p>
            <a:pPr algn="ctr" eaLnBrk="1" fontAlgn="auto" hangingPunct="1">
              <a:spcAft>
                <a:spcPts val="0"/>
              </a:spcAft>
              <a:defRPr/>
            </a:pPr>
            <a:r>
              <a:rPr lang="fr-FR" sz="3200" b="1" dirty="0" smtClean="0">
                <a:solidFill>
                  <a:srgbClr val="0070C0"/>
                </a:solidFill>
              </a:rPr>
              <a:t>LES FAIBLESSES  DU </a:t>
            </a:r>
            <a:r>
              <a:rPr lang="fr-FR" sz="3200" dirty="0" smtClean="0">
                <a:solidFill>
                  <a:schemeClr val="tx1">
                    <a:lumMod val="85000"/>
                    <a:lumOff val="15000"/>
                  </a:schemeClr>
                </a:solidFill>
              </a:rPr>
              <a:t/>
            </a:r>
            <a:br>
              <a:rPr lang="fr-FR" sz="3200" dirty="0" smtClean="0">
                <a:solidFill>
                  <a:schemeClr val="tx1">
                    <a:lumMod val="85000"/>
                    <a:lumOff val="15000"/>
                  </a:schemeClr>
                </a:solidFill>
              </a:rPr>
            </a:br>
            <a:r>
              <a:rPr lang="fr-FR" sz="1600" dirty="0" smtClean="0">
                <a:solidFill>
                  <a:schemeClr val="tx1">
                    <a:lumMod val="85000"/>
                    <a:lumOff val="15000"/>
                  </a:schemeClr>
                </a:solidFill>
              </a:rPr>
              <a:t/>
            </a:r>
            <a:br>
              <a:rPr lang="fr-FR" sz="1600" dirty="0" smtClean="0">
                <a:solidFill>
                  <a:schemeClr val="tx1">
                    <a:lumMod val="85000"/>
                    <a:lumOff val="15000"/>
                  </a:schemeClr>
                </a:solidFill>
              </a:rPr>
            </a:br>
            <a:r>
              <a:rPr lang="fr-FR" sz="2800" dirty="0" smtClean="0">
                <a:solidFill>
                  <a:srgbClr val="CC0000"/>
                </a:solidFill>
                <a:effectLst>
                  <a:outerShdw blurRad="38100" dist="38100" dir="2700000" algn="tl">
                    <a:srgbClr val="C0C0C0"/>
                  </a:outerShdw>
                </a:effectLst>
                <a:latin typeface="Wide Latin" pitchFamily="18" charset="0"/>
              </a:rPr>
              <a:t>SYSTEME  BAAC</a:t>
            </a:r>
          </a:p>
        </p:txBody>
      </p:sp>
      <p:pic>
        <p:nvPicPr>
          <p:cNvPr id="78851" name="Picture 3" descr="C:\Users\TOSHIBA\Pictures\merlin_pt-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 y="4005263"/>
            <a:ext cx="20002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8905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endParaRPr lang="fr-FR" sz="2800" b="1" dirty="0" smtClean="0">
              <a:solidFill>
                <a:srgbClr val="800000"/>
              </a:solidFill>
              <a:effectLst>
                <a:outerShdw blurRad="38100" dist="38100" dir="2700000" algn="tl">
                  <a:srgbClr val="C0C0C0"/>
                </a:outerShdw>
              </a:effectLst>
              <a:latin typeface="Arial Narrow" pitchFamily="34" charset="0"/>
              <a:ea typeface="+mn-ea"/>
              <a:cs typeface="+mn-cs"/>
            </a:endParaRPr>
          </a:p>
        </p:txBody>
      </p:sp>
      <p:sp>
        <p:nvSpPr>
          <p:cNvPr id="2" name="Espace réservé du contenu 1"/>
          <p:cNvSpPr>
            <a:spLocks noGrp="1"/>
          </p:cNvSpPr>
          <p:nvPr>
            <p:ph idx="1"/>
          </p:nvPr>
        </p:nvSpPr>
        <p:spPr>
          <a:xfrm>
            <a:off x="683568" y="639405"/>
            <a:ext cx="8280920" cy="6003304"/>
          </a:xfrm>
        </p:spPr>
        <p:txBody>
          <a:bodyPr/>
          <a:lstStyle/>
          <a:p>
            <a:pPr algn="just">
              <a:lnSpc>
                <a:spcPct val="150000"/>
              </a:lnSpc>
              <a:spcAft>
                <a:spcPts val="0"/>
              </a:spcAft>
              <a:buFont typeface="Wingdings" panose="05000000000000000000" pitchFamily="2" charset="2"/>
              <a:buChar char="q"/>
            </a:pPr>
            <a:r>
              <a:rPr lang="fr-FR" sz="2400" dirty="0" smtClean="0">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Wide Latin" panose="020A0A07050505020404" pitchFamily="18" charset="0"/>
                <a:ea typeface="Times New Roman" panose="02020603050405020304" pitchFamily="18" charset="0"/>
              </a:rPr>
              <a:t> </a:t>
            </a:r>
            <a:r>
              <a:rPr lang="fr-FR" sz="2400" b="1" dirty="0" smtClean="0">
                <a:effectLst/>
                <a:latin typeface="Wide Latin" panose="020A0A07050505020404" pitchFamily="18" charset="0"/>
                <a:ea typeface="Times New Roman" panose="02020603050405020304" pitchFamily="18" charset="0"/>
              </a:rPr>
              <a:t>FAIBLESSES</a:t>
            </a:r>
          </a:p>
          <a:p>
            <a:pPr algn="just">
              <a:lnSpc>
                <a:spcPct val="150000"/>
              </a:lnSpc>
              <a:spcBef>
                <a:spcPts val="0"/>
              </a:spcBef>
              <a:spcAft>
                <a:spcPts val="0"/>
              </a:spcAft>
              <a:buFont typeface="Wingdings" panose="05000000000000000000" pitchFamily="2" charset="2"/>
              <a:buChar char="v"/>
            </a:pPr>
            <a:r>
              <a:rPr lang="fr-FR" sz="2400" dirty="0">
                <a:latin typeface="Arial" panose="020B0604020202020204" pitchFamily="34" charset="0"/>
                <a:ea typeface="Times New Roman" panose="02020603050405020304" pitchFamily="18" charset="0"/>
              </a:rPr>
              <a:t>Collecte rébarbative des données des accidents dans les unités de </a:t>
            </a:r>
            <a:r>
              <a:rPr lang="fr-FR" sz="2400" dirty="0" smtClean="0">
                <a:latin typeface="Arial" panose="020B0604020202020204" pitchFamily="34" charset="0"/>
                <a:ea typeface="Times New Roman" panose="02020603050405020304" pitchFamily="18" charset="0"/>
              </a:rPr>
              <a:t>constat </a:t>
            </a:r>
            <a:r>
              <a:rPr lang="fr-FR" sz="2400" dirty="0">
                <a:latin typeface="Arial" panose="020B0604020202020204" pitchFamily="34" charset="0"/>
                <a:ea typeface="Times New Roman" panose="02020603050405020304" pitchFamily="18" charset="0"/>
              </a:rPr>
              <a:t>d’accidents </a:t>
            </a:r>
            <a:r>
              <a:rPr lang="fr-FR" sz="2400" dirty="0" smtClean="0">
                <a:latin typeface="Arial" panose="020B0604020202020204" pitchFamily="34" charset="0"/>
                <a:ea typeface="Times New Roman" panose="02020603050405020304" pitchFamily="18" charset="0"/>
              </a:rPr>
              <a:t>;</a:t>
            </a:r>
          </a:p>
          <a:p>
            <a:pPr marL="0" indent="0" algn="just">
              <a:lnSpc>
                <a:spcPct val="150000"/>
              </a:lnSpc>
              <a:spcBef>
                <a:spcPts val="0"/>
              </a:spcBef>
              <a:spcAft>
                <a:spcPts val="0"/>
              </a:spcAft>
              <a:buNone/>
            </a:pPr>
            <a:endParaRPr lang="fr-FR" sz="1000" dirty="0" smtClean="0">
              <a:effectLst/>
              <a:latin typeface="Arial" panose="020B0604020202020204" pitchFamily="34" charset="0"/>
              <a:ea typeface="Times New Roman" panose="02020603050405020304" pitchFamily="18" charset="0"/>
            </a:endParaRPr>
          </a:p>
          <a:p>
            <a:pPr algn="just">
              <a:lnSpc>
                <a:spcPct val="150000"/>
              </a:lnSpc>
              <a:spcBef>
                <a:spcPts val="0"/>
              </a:spcBef>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La non constatation de tous les accidents ;</a:t>
            </a:r>
          </a:p>
          <a:p>
            <a:pPr algn="just">
              <a:lnSpc>
                <a:spcPct val="150000"/>
              </a:lnSpc>
              <a:spcBef>
                <a:spcPts val="0"/>
              </a:spcBef>
              <a:spcAft>
                <a:spcPts val="0"/>
              </a:spcAft>
              <a:buFont typeface="Wingdings" panose="05000000000000000000" pitchFamily="2" charset="2"/>
              <a:buChar char="v"/>
            </a:pPr>
            <a:endParaRPr lang="fr-FR" sz="800" dirty="0">
              <a:latin typeface="Arial" panose="020B0604020202020204" pitchFamily="34" charset="0"/>
              <a:ea typeface="Times New Roman" panose="02020603050405020304" pitchFamily="18" charset="0"/>
            </a:endParaRPr>
          </a:p>
          <a:p>
            <a:pPr lvl="0" algn="just">
              <a:lnSpc>
                <a:spcPct val="150000"/>
              </a:lnSpc>
              <a:spcBef>
                <a:spcPts val="0"/>
              </a:spcBef>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  Absence d’un dispositif d’harmonisation des données sur la sécurité routière ;</a:t>
            </a:r>
          </a:p>
          <a:p>
            <a:pPr marL="0" lvl="0" indent="0" algn="just">
              <a:lnSpc>
                <a:spcPct val="150000"/>
              </a:lnSpc>
              <a:spcBef>
                <a:spcPts val="0"/>
              </a:spcBef>
              <a:spcAft>
                <a:spcPts val="0"/>
              </a:spcAft>
              <a:buNone/>
            </a:pPr>
            <a:endParaRPr lang="fr-FR" sz="1100" dirty="0" smtClean="0">
              <a:effectLst/>
              <a:latin typeface="Times New Roman" panose="02020603050405020304" pitchFamily="18" charset="0"/>
              <a:ea typeface="Times New Roman" panose="02020603050405020304" pitchFamily="18" charset="0"/>
            </a:endParaRPr>
          </a:p>
          <a:p>
            <a:pPr lvl="0" algn="just">
              <a:lnSpc>
                <a:spcPct val="150000"/>
              </a:lnSpc>
              <a:spcBef>
                <a:spcPts val="0"/>
              </a:spcBef>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Absence au niveau de la structure chargée de la sécurité routière d’un réseau intranet pouvant faciliter la célérité du traitement des données ;</a:t>
            </a:r>
            <a:endParaRPr lang="fr-FR" sz="2400" dirty="0" smtClean="0">
              <a:effectLst/>
              <a:latin typeface="Times New Roman" panose="02020603050405020304" pitchFamily="18" charset="0"/>
              <a:ea typeface="Times New Roman" panose="02020603050405020304" pitchFamily="18" charset="0"/>
            </a:endParaRPr>
          </a:p>
          <a:p>
            <a:endParaRPr lang="fr-FR" sz="2400" dirty="0"/>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smtClean="0">
                <a:solidFill>
                  <a:srgbClr val="800000"/>
                </a:solidFill>
                <a:effectLst>
                  <a:outerShdw blurRad="38100" dist="38100" dir="2700000" algn="tl">
                    <a:srgbClr val="C0C0C0"/>
                  </a:outerShdw>
                </a:effectLst>
                <a:latin typeface="Arial Narrow" pitchFamily="34" charset="0"/>
                <a:ea typeface="+mn-ea"/>
                <a:cs typeface="+mn-cs"/>
              </a:rPr>
              <a:t>FORCES ET FAIBLESSES DU SYSTÈME</a:t>
            </a:r>
            <a:endParaRPr lang="fr-FR" sz="2800" b="1" dirty="0" smtClean="0">
              <a:solidFill>
                <a:srgbClr val="800000"/>
              </a:solidFill>
              <a:effectLst>
                <a:outerShdw blurRad="38100" dist="38100" dir="2700000" algn="tl">
                  <a:srgbClr val="C0C0C0"/>
                </a:outerShdw>
              </a:effectLst>
              <a:latin typeface="Arial Narrow" pitchFamily="34" charset="0"/>
              <a:ea typeface="+mn-ea"/>
              <a:cs typeface="+mn-cs"/>
            </a:endParaRPr>
          </a:p>
        </p:txBody>
      </p:sp>
      <p:sp>
        <p:nvSpPr>
          <p:cNvPr id="2" name="Espace réservé du contenu 1"/>
          <p:cNvSpPr>
            <a:spLocks noGrp="1"/>
          </p:cNvSpPr>
          <p:nvPr>
            <p:ph idx="1"/>
          </p:nvPr>
        </p:nvSpPr>
        <p:spPr>
          <a:xfrm>
            <a:off x="683568" y="639405"/>
            <a:ext cx="8280920" cy="6003304"/>
          </a:xfrm>
        </p:spPr>
        <p:txBody>
          <a:bodyPr/>
          <a:lstStyle/>
          <a:p>
            <a:pPr algn="just">
              <a:lnSpc>
                <a:spcPct val="150000"/>
              </a:lnSpc>
              <a:spcAft>
                <a:spcPts val="0"/>
              </a:spcAft>
              <a:buFont typeface="Wingdings" panose="05000000000000000000" pitchFamily="2" charset="2"/>
              <a:buChar char="q"/>
            </a:pPr>
            <a:r>
              <a:rPr lang="fr-FR" sz="2400" dirty="0" smtClean="0">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Wide Latin" panose="020A0A07050505020404" pitchFamily="18" charset="0"/>
                <a:ea typeface="Times New Roman" panose="02020603050405020304" pitchFamily="18" charset="0"/>
              </a:rPr>
              <a:t> </a:t>
            </a:r>
            <a:r>
              <a:rPr lang="fr-FR" sz="2400" b="1" dirty="0" smtClean="0">
                <a:effectLst/>
                <a:latin typeface="Wide Latin" panose="020A0A07050505020404" pitchFamily="18" charset="0"/>
                <a:ea typeface="Times New Roman" panose="02020603050405020304" pitchFamily="18" charset="0"/>
              </a:rPr>
              <a:t>FAIBLESSES</a:t>
            </a:r>
          </a:p>
          <a:p>
            <a:pPr lvl="0" algn="just">
              <a:lnSpc>
                <a:spcPct val="150000"/>
              </a:lnSpc>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Absence d’une base de données digne des victimes des accidents au niveau des centres hospitaliers et absence de connexions entre leurs données et celles du CNSR ;</a:t>
            </a:r>
            <a:endParaRPr lang="fr-FR" sz="2000" dirty="0" smtClean="0">
              <a:effectLst/>
              <a:latin typeface="Times New Roman" panose="02020603050405020304" pitchFamily="18" charset="0"/>
              <a:ea typeface="Times New Roman" panose="02020603050405020304" pitchFamily="18" charset="0"/>
            </a:endParaRPr>
          </a:p>
          <a:p>
            <a:pPr marL="457200">
              <a:spcAft>
                <a:spcPts val="0"/>
              </a:spcAft>
              <a:buFont typeface="Wingdings" panose="05000000000000000000" pitchFamily="2" charset="2"/>
              <a:buChar char="v"/>
            </a:pPr>
            <a:endParaRPr lang="fr-FR" sz="2000" dirty="0" smtClean="0">
              <a:effectLst/>
              <a:latin typeface="Times New Roman" panose="02020603050405020304" pitchFamily="18" charset="0"/>
              <a:ea typeface="Times New Roman" panose="02020603050405020304" pitchFamily="18" charset="0"/>
            </a:endParaRPr>
          </a:p>
          <a:p>
            <a:pPr lvl="0" algn="just">
              <a:lnSpc>
                <a:spcPct val="150000"/>
              </a:lnSpc>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Manque de compétences ;</a:t>
            </a:r>
            <a:endParaRPr lang="fr-FR" sz="2000" dirty="0" smtClean="0">
              <a:effectLst/>
              <a:latin typeface="Times New Roman" panose="02020603050405020304" pitchFamily="18" charset="0"/>
              <a:ea typeface="Times New Roman" panose="02020603050405020304" pitchFamily="18" charset="0"/>
            </a:endParaRPr>
          </a:p>
          <a:p>
            <a:pPr marL="457200">
              <a:spcAft>
                <a:spcPts val="0"/>
              </a:spcAft>
              <a:buFont typeface="Wingdings" panose="05000000000000000000" pitchFamily="2" charset="2"/>
              <a:buChar char="v"/>
            </a:pPr>
            <a:endParaRPr lang="fr-FR" sz="2000" dirty="0" smtClean="0">
              <a:effectLst/>
              <a:latin typeface="Times New Roman" panose="02020603050405020304" pitchFamily="18" charset="0"/>
              <a:ea typeface="Times New Roman" panose="02020603050405020304" pitchFamily="18" charset="0"/>
            </a:endParaRPr>
          </a:p>
          <a:p>
            <a:pPr lvl="0" algn="just">
              <a:lnSpc>
                <a:spcPct val="150000"/>
              </a:lnSpc>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Absence d’un outil cartographique d’analyse des données d’accidents.</a:t>
            </a:r>
            <a:endParaRPr lang="fr-FR" sz="2000" dirty="0" smtClean="0">
              <a:effectLst/>
              <a:latin typeface="Times New Roman" panose="02020603050405020304" pitchFamily="18" charset="0"/>
              <a:ea typeface="Times New Roman" panose="02020603050405020304" pitchFamily="18" charset="0"/>
            </a:endParaRPr>
          </a:p>
          <a:p>
            <a:endParaRPr lang="fr-FR" sz="2400" dirty="0"/>
          </a:p>
        </p:txBody>
      </p:sp>
    </p:spTree>
    <p:extLst>
      <p:ext uri="{BB962C8B-B14F-4D97-AF65-F5344CB8AC3E}">
        <p14:creationId xmlns:p14="http://schemas.microsoft.com/office/powerpoint/2010/main" val="2384050718"/>
      </p:ext>
    </p:extLst>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COOPERATION AVEC D’AUTRES PAYS AFRICAINS</a:t>
            </a:r>
          </a:p>
        </p:txBody>
      </p:sp>
      <p:sp>
        <p:nvSpPr>
          <p:cNvPr id="2" name="Espace réservé du contenu 1"/>
          <p:cNvSpPr>
            <a:spLocks noGrp="1"/>
          </p:cNvSpPr>
          <p:nvPr>
            <p:ph idx="1"/>
          </p:nvPr>
        </p:nvSpPr>
        <p:spPr>
          <a:xfrm>
            <a:off x="683568" y="639405"/>
            <a:ext cx="8280920" cy="6003304"/>
          </a:xfrm>
        </p:spPr>
        <p:txBody>
          <a:bodyPr/>
          <a:lstStyle/>
          <a:p>
            <a:pPr algn="just">
              <a:lnSpc>
                <a:spcPct val="150000"/>
              </a:lnSpc>
              <a:spcAft>
                <a:spcPts val="0"/>
              </a:spcAft>
              <a:buFont typeface="Wingdings" panose="05000000000000000000" pitchFamily="2" charset="2"/>
              <a:buChar char="v"/>
            </a:pPr>
            <a:r>
              <a:rPr lang="fr-FR" sz="2400" dirty="0" smtClean="0">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Arial" panose="020B0604020202020204" pitchFamily="34" charset="0"/>
                <a:ea typeface="Times New Roman" panose="02020603050405020304" pitchFamily="18" charset="0"/>
              </a:rPr>
              <a:t>	</a:t>
            </a:r>
          </a:p>
          <a:p>
            <a:pPr lvl="0" algn="just">
              <a:lnSpc>
                <a:spcPct val="150000"/>
              </a:lnSpc>
              <a:spcAft>
                <a:spcPts val="0"/>
              </a:spcAft>
              <a:buFont typeface="Wingdings" panose="05000000000000000000" pitchFamily="2" charset="2"/>
              <a:buChar char="v"/>
            </a:pPr>
            <a:r>
              <a:rPr lang="fr-FR" sz="2400" dirty="0" smtClean="0">
                <a:solidFill>
                  <a:schemeClr val="accent1"/>
                </a:solidFill>
                <a:latin typeface="Arial" panose="020B0604020202020204" pitchFamily="34" charset="0"/>
              </a:rPr>
              <a:t>Le Royaume du Maroc: </a:t>
            </a:r>
            <a:r>
              <a:rPr lang="fr-FR" sz="2400" dirty="0" smtClean="0">
                <a:effectLst/>
                <a:latin typeface="Albertus Medium"/>
                <a:ea typeface="Times New Roman" panose="02020603050405020304" pitchFamily="18" charset="0"/>
                <a:cs typeface="Arial" panose="020B0604020202020204" pitchFamily="34" charset="0"/>
              </a:rPr>
              <a:t>Accord de partenariat en matière de prévention et de sécurité routière entre le Bénin et le Royaume du Maroc,</a:t>
            </a:r>
          </a:p>
          <a:p>
            <a:pPr lvl="0" algn="just">
              <a:lnSpc>
                <a:spcPct val="150000"/>
              </a:lnSpc>
              <a:spcAft>
                <a:spcPts val="0"/>
              </a:spcAft>
              <a:buFont typeface="Wingdings" panose="05000000000000000000" pitchFamily="2" charset="2"/>
              <a:buChar char="v"/>
            </a:pPr>
            <a:r>
              <a:rPr lang="fr-FR" sz="2400" dirty="0" smtClean="0">
                <a:solidFill>
                  <a:schemeClr val="accent1"/>
                </a:solidFill>
                <a:latin typeface="Albertus Medium"/>
                <a:ea typeface="Times New Roman" panose="02020603050405020304" pitchFamily="18" charset="0"/>
                <a:cs typeface="Arial" panose="020B0604020202020204" pitchFamily="34" charset="0"/>
              </a:rPr>
              <a:t>Organisation du Corridor Abidjan Lagos ( OCAL</a:t>
            </a:r>
            <a:r>
              <a:rPr lang="fr-FR" sz="2400" dirty="0" smtClean="0">
                <a:latin typeface="Albertus Medium"/>
                <a:ea typeface="Times New Roman" panose="02020603050405020304" pitchFamily="18" charset="0"/>
                <a:cs typeface="Arial" panose="020B0604020202020204" pitchFamily="34" charset="0"/>
              </a:rPr>
              <a:t>) : Atelier régional les 6 et 7 septembre 2017</a:t>
            </a:r>
          </a:p>
          <a:p>
            <a:pPr lvl="0" algn="just">
              <a:lnSpc>
                <a:spcPct val="150000"/>
              </a:lnSpc>
              <a:spcAft>
                <a:spcPts val="0"/>
              </a:spcAft>
              <a:buFont typeface="Times New Roman" panose="02020603050405020304" pitchFamily="18" charset="0"/>
              <a:buChar char="-"/>
            </a:pPr>
            <a:r>
              <a:rPr lang="fr-FR" sz="2400" dirty="0" smtClean="0">
                <a:latin typeface="Albertus Medium"/>
                <a:ea typeface="Times New Roman" panose="02020603050405020304" pitchFamily="18" charset="0"/>
                <a:cs typeface="Arial" panose="020B0604020202020204" pitchFamily="34" charset="0"/>
              </a:rPr>
              <a:t> </a:t>
            </a:r>
            <a:endParaRPr lang="fr-FR" sz="20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buFont typeface="Wingdings" panose="05000000000000000000" pitchFamily="2" charset="2"/>
              <a:buChar char="v"/>
            </a:pPr>
            <a:endParaRPr lang="fr-FR"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778" y="4365104"/>
            <a:ext cx="7631832"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a:spLocks noGrp="1"/>
          </p:cNvSpPr>
          <p:nvPr>
            <p:ph type="title"/>
          </p:nvPr>
        </p:nvSpPr>
        <p:spPr>
          <a:xfrm>
            <a:off x="4787900" y="6092825"/>
            <a:ext cx="3995738" cy="501650"/>
          </a:xfrm>
        </p:spPr>
        <p:txBody>
          <a:bodyPr/>
          <a:lstStyle/>
          <a:p>
            <a:pPr eaLnBrk="1" hangingPunct="1">
              <a:defRPr/>
            </a:pPr>
            <a:r>
              <a:rPr lang="fr-FR" sz="2400" b="1" dirty="0" smtClean="0">
                <a:solidFill>
                  <a:srgbClr val="000099"/>
                </a:solidFill>
                <a:effectLst>
                  <a:outerShdw blurRad="38100" dist="38100" dir="2700000" algn="tl">
                    <a:srgbClr val="C0C0C0"/>
                  </a:outerShdw>
                </a:effectLst>
                <a:latin typeface="Arial Narrow" pitchFamily="34" charset="0"/>
                <a:ea typeface="+mn-ea"/>
                <a:cs typeface="+mn-cs"/>
              </a:rPr>
              <a:t>CORRIDOR-ABIDJAN-LAGOS</a:t>
            </a:r>
          </a:p>
        </p:txBody>
      </p:sp>
    </p:spTree>
    <p:extLst>
      <p:ext uri="{BB962C8B-B14F-4D97-AF65-F5344CB8AC3E}">
        <p14:creationId xmlns:p14="http://schemas.microsoft.com/office/powerpoint/2010/main" val="671440342"/>
      </p:ext>
    </p:extLst>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COOPERATION AVEC D’AUTRES PAYS AFRICAINS</a:t>
            </a:r>
          </a:p>
        </p:txBody>
      </p:sp>
      <p:sp>
        <p:nvSpPr>
          <p:cNvPr id="2" name="Espace réservé du contenu 1"/>
          <p:cNvSpPr>
            <a:spLocks noGrp="1"/>
          </p:cNvSpPr>
          <p:nvPr>
            <p:ph idx="1"/>
          </p:nvPr>
        </p:nvSpPr>
        <p:spPr>
          <a:xfrm>
            <a:off x="521234" y="4735328"/>
            <a:ext cx="8280920" cy="2122672"/>
          </a:xfrm>
        </p:spPr>
        <p:txBody>
          <a:bodyPr/>
          <a:lstStyle/>
          <a:p>
            <a:pPr lvl="0" algn="just">
              <a:lnSpc>
                <a:spcPct val="150000"/>
              </a:lnSpc>
              <a:spcBef>
                <a:spcPts val="0"/>
              </a:spcBef>
              <a:spcAft>
                <a:spcPts val="0"/>
              </a:spcAft>
              <a:buClr>
                <a:srgbClr val="A53010"/>
              </a:buClr>
              <a:buFont typeface="Wingdings" panose="05000000000000000000" pitchFamily="2" charset="2"/>
              <a:buChar char=""/>
            </a:pPr>
            <a:r>
              <a:rPr lang="fr-FR" sz="2400" b="1" dirty="0">
                <a:solidFill>
                  <a:srgbClr val="444444"/>
                </a:solidFill>
                <a:latin typeface="Arial Narrow" panose="020B0606020202030204" pitchFamily="34" charset="0"/>
                <a:ea typeface="Times New Roman" panose="02020603050405020304" pitchFamily="18" charset="0"/>
                <a:cs typeface="Times New Roman" panose="02020603050405020304" pitchFamily="18" charset="0"/>
              </a:rPr>
              <a:t>L’adoption du système harmonisé mis en place par </a:t>
            </a:r>
            <a:r>
              <a:rPr lang="fr-FR" sz="2400" b="1" dirty="0" smtClean="0">
                <a:solidFill>
                  <a:srgbClr val="444444"/>
                </a:solidFill>
                <a:latin typeface="Arial Narrow" panose="020B0606020202030204" pitchFamily="34" charset="0"/>
                <a:ea typeface="Times New Roman" panose="02020603050405020304" pitchFamily="18" charset="0"/>
                <a:cs typeface="Times New Roman" panose="02020603050405020304" pitchFamily="18" charset="0"/>
              </a:rPr>
              <a:t>l’Organisation pour la Sécurité Routière en Afrique de l’Ouest (OSRAO) </a:t>
            </a:r>
            <a:r>
              <a:rPr lang="fr-FR" sz="2400" b="1" dirty="0">
                <a:solidFill>
                  <a:srgbClr val="444444"/>
                </a:solidFill>
                <a:latin typeface="Arial Narrow" panose="020B0606020202030204" pitchFamily="34" charset="0"/>
                <a:ea typeface="Times New Roman" panose="02020603050405020304" pitchFamily="18" charset="0"/>
                <a:cs typeface="Times New Roman" panose="02020603050405020304" pitchFamily="18" charset="0"/>
              </a:rPr>
              <a:t>pour la gestion de la base de données statistiques des </a:t>
            </a:r>
            <a:r>
              <a:rPr lang="fr-FR" sz="2400" b="1" dirty="0" smtClean="0">
                <a:solidFill>
                  <a:srgbClr val="444444"/>
                </a:solidFill>
                <a:latin typeface="Arial Narrow" panose="020B0606020202030204" pitchFamily="34" charset="0"/>
                <a:ea typeface="Times New Roman" panose="02020603050405020304" pitchFamily="18" charset="0"/>
                <a:cs typeface="Times New Roman" panose="02020603050405020304" pitchFamily="18" charset="0"/>
              </a:rPr>
              <a:t>accidents</a:t>
            </a:r>
            <a:endParaRPr lang="fr-FR" sz="2400" b="1"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9" name="Picture 1"/>
          <p:cNvPicPr/>
          <p:nvPr/>
        </p:nvPicPr>
        <p:blipFill>
          <a:blip r:embed="rId2"/>
          <a:srcRect/>
          <a:stretch>
            <a:fillRect/>
          </a:stretch>
        </p:blipFill>
        <p:spPr bwMode="auto">
          <a:xfrm>
            <a:off x="2483768" y="607219"/>
            <a:ext cx="5364596" cy="3803703"/>
          </a:xfrm>
          <a:prstGeom prst="rect">
            <a:avLst/>
          </a:prstGeom>
          <a:noFill/>
          <a:ln w="9525">
            <a:noFill/>
            <a:miter lim="800000"/>
            <a:headEnd/>
            <a:tailEnd/>
          </a:ln>
        </p:spPr>
      </p:pic>
    </p:spTree>
    <p:extLst>
      <p:ext uri="{BB962C8B-B14F-4D97-AF65-F5344CB8AC3E}">
        <p14:creationId xmlns:p14="http://schemas.microsoft.com/office/powerpoint/2010/main" val="715300930"/>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rPr>
              <a:t>LES ATTENTES DU BENIN PAR RAPPORT A LA CREATION DE  L’OBSERVATOIRE DE DONNEES DE SECURITE ROUTIERE EN AFRIQUE</a:t>
            </a:r>
          </a:p>
        </p:txBody>
      </p:sp>
      <p:sp>
        <p:nvSpPr>
          <p:cNvPr id="2" name="Espace réservé du contenu 1"/>
          <p:cNvSpPr>
            <a:spLocks noGrp="1"/>
          </p:cNvSpPr>
          <p:nvPr>
            <p:ph idx="1"/>
          </p:nvPr>
        </p:nvSpPr>
        <p:spPr>
          <a:xfrm>
            <a:off x="395536" y="1462136"/>
            <a:ext cx="8568952" cy="5428252"/>
          </a:xfrm>
        </p:spPr>
        <p:txBody>
          <a:bodyPr/>
          <a:lstStyle/>
          <a:p>
            <a:pPr marL="0" indent="0" algn="just">
              <a:lnSpc>
                <a:spcPct val="150000"/>
              </a:lnSpc>
              <a:spcAft>
                <a:spcPts val="0"/>
              </a:spcAft>
              <a:buNone/>
            </a:pPr>
            <a:r>
              <a:rPr lang="fr-FR" sz="2400" dirty="0" smtClean="0">
                <a:effectLst/>
                <a:latin typeface="Arial" panose="020B0604020202020204" pitchFamily="34" charset="0"/>
                <a:ea typeface="Times New Roman" panose="02020603050405020304" pitchFamily="18" charset="0"/>
              </a:rPr>
              <a:t>	</a:t>
            </a:r>
            <a:r>
              <a:rPr lang="fr-FR" sz="3200" b="1" dirty="0" smtClean="0">
                <a:solidFill>
                  <a:srgbClr val="FF66CC"/>
                </a:solidFill>
                <a:effectLst/>
                <a:latin typeface="Arial" panose="020B0604020202020204" pitchFamily="34" charset="0"/>
                <a:ea typeface="Times New Roman" panose="02020603050405020304" pitchFamily="18" charset="0"/>
              </a:rPr>
              <a:t>I- AU BENIN 	</a:t>
            </a:r>
            <a:r>
              <a:rPr lang="fr-FR" sz="3200" b="1" dirty="0" smtClean="0">
                <a:solidFill>
                  <a:srgbClr val="FF66CC"/>
                </a:solidFill>
                <a:effectLst/>
                <a:latin typeface="Wide Latin" panose="020A0A07050505020404" pitchFamily="18" charset="0"/>
                <a:ea typeface="Times New Roman" panose="02020603050405020304" pitchFamily="18" charset="0"/>
              </a:rPr>
              <a:t> </a:t>
            </a:r>
          </a:p>
          <a:p>
            <a:pPr algn="just">
              <a:lnSpc>
                <a:spcPct val="150000"/>
              </a:lnSpc>
              <a:spcAft>
                <a:spcPts val="0"/>
              </a:spcAft>
              <a:buFont typeface="Wingdings" panose="05000000000000000000" pitchFamily="2" charset="2"/>
              <a:buChar char="v"/>
            </a:pPr>
            <a:r>
              <a:rPr lang="fr-FR" sz="2000" dirty="0" smtClean="0">
                <a:solidFill>
                  <a:schemeClr val="accent1"/>
                </a:solidFill>
                <a:latin typeface="Arial Black" panose="020B0A04020102020204" pitchFamily="34" charset="0"/>
                <a:ea typeface="Times New Roman" panose="02020603050405020304" pitchFamily="18" charset="0"/>
              </a:rPr>
              <a:t>Le renforcement du système de gestion des données d’accidents à travers :</a:t>
            </a:r>
          </a:p>
          <a:p>
            <a:pPr algn="just">
              <a:lnSpc>
                <a:spcPct val="150000"/>
              </a:lnSpc>
              <a:spcAft>
                <a:spcPts val="0"/>
              </a:spcAft>
              <a:buFontTx/>
              <a:buChar char="-"/>
            </a:pPr>
            <a:r>
              <a:rPr lang="fr-FR" sz="2000" dirty="0" smtClean="0">
                <a:solidFill>
                  <a:schemeClr val="tx1"/>
                </a:solidFill>
                <a:latin typeface="Arial Black" panose="020B0A04020102020204" pitchFamily="34" charset="0"/>
                <a:ea typeface="Times New Roman" panose="02020603050405020304" pitchFamily="18" charset="0"/>
              </a:rPr>
              <a:t>La modernisation de la collecte des données;</a:t>
            </a:r>
          </a:p>
          <a:p>
            <a:pPr algn="just">
              <a:lnSpc>
                <a:spcPct val="150000"/>
              </a:lnSpc>
              <a:spcAft>
                <a:spcPts val="0"/>
              </a:spcAft>
              <a:buFontTx/>
              <a:buChar char="-"/>
            </a:pPr>
            <a:r>
              <a:rPr lang="fr-FR" sz="2000" dirty="0" smtClean="0">
                <a:solidFill>
                  <a:schemeClr val="tx1"/>
                </a:solidFill>
                <a:latin typeface="Arial Black" panose="020B0A04020102020204" pitchFamily="34" charset="0"/>
                <a:ea typeface="Times New Roman" panose="02020603050405020304" pitchFamily="18" charset="0"/>
              </a:rPr>
              <a:t>L’amélioration des connaissances des cadres en matière de gestion des données d’accidents ;</a:t>
            </a:r>
          </a:p>
          <a:p>
            <a:pPr algn="just">
              <a:lnSpc>
                <a:spcPct val="150000"/>
              </a:lnSpc>
              <a:spcAft>
                <a:spcPts val="0"/>
              </a:spcAft>
              <a:buFontTx/>
              <a:buChar char="-"/>
            </a:pPr>
            <a:r>
              <a:rPr lang="fr-FR" sz="2000" dirty="0" smtClean="0">
                <a:solidFill>
                  <a:schemeClr val="tx1"/>
                </a:solidFill>
                <a:latin typeface="Arial Black" panose="020B0A04020102020204" pitchFamily="34" charset="0"/>
                <a:ea typeface="Times New Roman" panose="02020603050405020304" pitchFamily="18" charset="0"/>
              </a:rPr>
              <a:t>La mise en place d’un dispositif d’harmonisation des données de sécurité routière entre tous les acteurs qui gèrent les données de sécurité routière;</a:t>
            </a:r>
          </a:p>
          <a:p>
            <a:pPr algn="just">
              <a:lnSpc>
                <a:spcPct val="150000"/>
              </a:lnSpc>
              <a:spcAft>
                <a:spcPts val="0"/>
              </a:spcAft>
              <a:buFontTx/>
              <a:buChar char="-"/>
            </a:pPr>
            <a:endParaRPr lang="fr-FR" sz="2000" dirty="0" smtClean="0">
              <a:solidFill>
                <a:schemeClr val="tx1"/>
              </a:solidFill>
              <a:latin typeface="Arial Black" panose="020B0A04020102020204" pitchFamily="34" charset="0"/>
              <a:ea typeface="Times New Roman" panose="02020603050405020304" pitchFamily="18" charset="0"/>
            </a:endParaRPr>
          </a:p>
          <a:p>
            <a:pPr marL="0" indent="0" algn="just">
              <a:lnSpc>
                <a:spcPct val="150000"/>
              </a:lnSpc>
              <a:spcAft>
                <a:spcPts val="0"/>
              </a:spcAft>
              <a:buNone/>
            </a:pPr>
            <a:endParaRPr lang="fr-FR" sz="2000" dirty="0">
              <a:solidFill>
                <a:schemeClr val="accent1"/>
              </a:solidFill>
              <a:latin typeface="Arial Black" panose="020B0A04020102020204" pitchFamily="34" charset="0"/>
              <a:ea typeface="Times New Roman" panose="02020603050405020304" pitchFamily="18" charset="0"/>
            </a:endParaRPr>
          </a:p>
          <a:p>
            <a:endParaRPr lang="fr-FR" sz="2400" dirty="0"/>
          </a:p>
        </p:txBody>
      </p:sp>
    </p:spTree>
    <p:extLst>
      <p:ext uri="{BB962C8B-B14F-4D97-AF65-F5344CB8AC3E}">
        <p14:creationId xmlns:p14="http://schemas.microsoft.com/office/powerpoint/2010/main" val="775667131"/>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rPr>
              <a:t>LES ATTENTES DU BENIN PAR RAPPORT A LA CREATION DE  L’OBSERVATOIRE DE DONNEES DE SECURITE ROUTIERE EN AFRIQUE</a:t>
            </a:r>
          </a:p>
        </p:txBody>
      </p:sp>
      <p:sp>
        <p:nvSpPr>
          <p:cNvPr id="2" name="Espace réservé du contenu 1"/>
          <p:cNvSpPr>
            <a:spLocks noGrp="1"/>
          </p:cNvSpPr>
          <p:nvPr>
            <p:ph idx="1"/>
          </p:nvPr>
        </p:nvSpPr>
        <p:spPr>
          <a:xfrm>
            <a:off x="683568" y="1462136"/>
            <a:ext cx="8280920" cy="5428252"/>
          </a:xfrm>
        </p:spPr>
        <p:txBody>
          <a:bodyPr/>
          <a:lstStyle/>
          <a:p>
            <a:pPr marL="0" indent="0" algn="just">
              <a:lnSpc>
                <a:spcPct val="150000"/>
              </a:lnSpc>
              <a:spcAft>
                <a:spcPts val="0"/>
              </a:spcAft>
              <a:buNone/>
            </a:pPr>
            <a:r>
              <a:rPr lang="fr-FR" sz="2400" dirty="0" smtClean="0">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Arial" panose="020B0604020202020204" pitchFamily="34" charset="0"/>
                <a:ea typeface="Times New Roman" panose="02020603050405020304" pitchFamily="18" charset="0"/>
              </a:rPr>
              <a:t>	</a:t>
            </a:r>
            <a:r>
              <a:rPr lang="fr-FR" sz="2400" dirty="0" smtClean="0">
                <a:solidFill>
                  <a:schemeClr val="accent1"/>
                </a:solidFill>
                <a:effectLst/>
                <a:latin typeface="Wide Latin" panose="020A0A07050505020404" pitchFamily="18" charset="0"/>
                <a:ea typeface="Times New Roman" panose="02020603050405020304" pitchFamily="18" charset="0"/>
              </a:rPr>
              <a:t> </a:t>
            </a:r>
          </a:p>
          <a:p>
            <a:pPr lvl="0" algn="just">
              <a:lnSpc>
                <a:spcPct val="150000"/>
              </a:lnSpc>
              <a:spcAft>
                <a:spcPts val="0"/>
              </a:spcAft>
              <a:buClr>
                <a:srgbClr val="A53010"/>
              </a:buClr>
              <a:buFontTx/>
              <a:buChar char="-"/>
            </a:pPr>
            <a:r>
              <a:rPr lang="fr-FR" sz="2000" dirty="0">
                <a:solidFill>
                  <a:prstClr val="black"/>
                </a:solidFill>
                <a:latin typeface="Arial Black" panose="020B0A04020102020204" pitchFamily="34" charset="0"/>
                <a:ea typeface="Times New Roman" panose="02020603050405020304" pitchFamily="18" charset="0"/>
              </a:rPr>
              <a:t>L’atteinte des objectifs de fiabilité et d’exhaustivité des données en vue de concevoir des stratégie </a:t>
            </a:r>
            <a:r>
              <a:rPr lang="fr-FR" sz="2000" dirty="0" smtClean="0">
                <a:solidFill>
                  <a:prstClr val="black"/>
                </a:solidFill>
                <a:latin typeface="Arial Black" panose="020B0A04020102020204" pitchFamily="34" charset="0"/>
                <a:ea typeface="Times New Roman" panose="02020603050405020304" pitchFamily="18" charset="0"/>
              </a:rPr>
              <a:t>efficaces;</a:t>
            </a:r>
            <a:endParaRPr lang="fr-FR" sz="2000" dirty="0">
              <a:solidFill>
                <a:prstClr val="black"/>
              </a:solidFill>
              <a:latin typeface="Arial Black" panose="020B0A04020102020204" pitchFamily="34" charset="0"/>
              <a:ea typeface="Times New Roman" panose="02020603050405020304" pitchFamily="18" charset="0"/>
            </a:endParaRPr>
          </a:p>
          <a:p>
            <a:pPr algn="just">
              <a:lnSpc>
                <a:spcPct val="150000"/>
              </a:lnSpc>
              <a:spcAft>
                <a:spcPts val="0"/>
              </a:spcAft>
              <a:buFontTx/>
              <a:buChar char="-"/>
            </a:pPr>
            <a:r>
              <a:rPr lang="fr-FR" sz="2000" dirty="0" smtClean="0">
                <a:solidFill>
                  <a:schemeClr val="tx1"/>
                </a:solidFill>
                <a:latin typeface="Arial Black" panose="020B0A04020102020204" pitchFamily="34" charset="0"/>
                <a:ea typeface="Times New Roman" panose="02020603050405020304" pitchFamily="18" charset="0"/>
              </a:rPr>
              <a:t>Une assistance en vue du redressement au niveau national des données des accidents pour tenir compte des sous enregistrements;</a:t>
            </a:r>
          </a:p>
          <a:p>
            <a:pPr algn="just">
              <a:lnSpc>
                <a:spcPct val="150000"/>
              </a:lnSpc>
              <a:spcAft>
                <a:spcPts val="0"/>
              </a:spcAft>
              <a:buFontTx/>
              <a:buChar char="-"/>
            </a:pPr>
            <a:r>
              <a:rPr lang="fr-FR" sz="2000" dirty="0" smtClean="0">
                <a:solidFill>
                  <a:schemeClr val="tx1"/>
                </a:solidFill>
                <a:latin typeface="Arial Black" panose="020B0A04020102020204" pitchFamily="34" charset="0"/>
                <a:ea typeface="Times New Roman" panose="02020603050405020304" pitchFamily="18" charset="0"/>
              </a:rPr>
              <a:t>La publication des statistiques acceptées par l’OMS.</a:t>
            </a:r>
          </a:p>
          <a:p>
            <a:pPr algn="just">
              <a:lnSpc>
                <a:spcPct val="150000"/>
              </a:lnSpc>
              <a:spcAft>
                <a:spcPts val="0"/>
              </a:spcAft>
              <a:buFontTx/>
              <a:buChar char="-"/>
            </a:pPr>
            <a:endParaRPr lang="fr-FR" sz="2000" dirty="0">
              <a:solidFill>
                <a:schemeClr val="tx1"/>
              </a:solidFill>
              <a:latin typeface="Arial Black" panose="020B0A04020102020204" pitchFamily="34" charset="0"/>
              <a:ea typeface="Times New Roman" panose="02020603050405020304" pitchFamily="18" charset="0"/>
            </a:endParaRPr>
          </a:p>
          <a:p>
            <a:pPr algn="just">
              <a:lnSpc>
                <a:spcPct val="150000"/>
              </a:lnSpc>
              <a:spcAft>
                <a:spcPts val="0"/>
              </a:spcAft>
              <a:buFontTx/>
              <a:buChar char="-"/>
            </a:pPr>
            <a:endParaRPr lang="fr-FR" sz="2000" dirty="0" smtClean="0">
              <a:solidFill>
                <a:schemeClr val="tx1"/>
              </a:solidFill>
              <a:latin typeface="Arial Black" panose="020B0A04020102020204" pitchFamily="34" charset="0"/>
              <a:ea typeface="Times New Roman" panose="02020603050405020304" pitchFamily="18" charset="0"/>
            </a:endParaRPr>
          </a:p>
          <a:p>
            <a:pPr algn="just">
              <a:lnSpc>
                <a:spcPct val="150000"/>
              </a:lnSpc>
              <a:spcAft>
                <a:spcPts val="0"/>
              </a:spcAft>
              <a:buFontTx/>
              <a:buChar char="-"/>
            </a:pPr>
            <a:endParaRPr lang="fr-FR" sz="2000" dirty="0" smtClean="0">
              <a:solidFill>
                <a:schemeClr val="tx1"/>
              </a:solidFill>
              <a:latin typeface="Arial Black" panose="020B0A04020102020204" pitchFamily="34" charset="0"/>
              <a:ea typeface="Times New Roman" panose="02020603050405020304" pitchFamily="18" charset="0"/>
            </a:endParaRPr>
          </a:p>
          <a:p>
            <a:pPr marL="0" indent="0" algn="just">
              <a:lnSpc>
                <a:spcPct val="150000"/>
              </a:lnSpc>
              <a:spcAft>
                <a:spcPts val="0"/>
              </a:spcAft>
              <a:buNone/>
            </a:pPr>
            <a:endParaRPr lang="fr-FR" sz="2000" dirty="0">
              <a:solidFill>
                <a:schemeClr val="accent1"/>
              </a:solidFill>
              <a:latin typeface="Arial Black" panose="020B0A04020102020204" pitchFamily="34" charset="0"/>
              <a:ea typeface="Times New Roman" panose="02020603050405020304" pitchFamily="18" charset="0"/>
            </a:endParaRPr>
          </a:p>
          <a:p>
            <a:endParaRPr lang="fr-FR" sz="2400" dirty="0"/>
          </a:p>
        </p:txBody>
      </p:sp>
    </p:spTree>
    <p:extLst>
      <p:ext uri="{BB962C8B-B14F-4D97-AF65-F5344CB8AC3E}">
        <p14:creationId xmlns:p14="http://schemas.microsoft.com/office/powerpoint/2010/main" val="3496391205"/>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rPr>
              <a:t>LES ATTENTES DU BENIN PAR RAPPORT A LA CREATION DE  L’OBSERVATOIRE DE DONNEES DE SECURITE ROUTIERE EN AFRIQUE</a:t>
            </a:r>
          </a:p>
        </p:txBody>
      </p:sp>
      <p:sp>
        <p:nvSpPr>
          <p:cNvPr id="2" name="Espace réservé du contenu 1"/>
          <p:cNvSpPr>
            <a:spLocks noGrp="1"/>
          </p:cNvSpPr>
          <p:nvPr>
            <p:ph idx="1"/>
          </p:nvPr>
        </p:nvSpPr>
        <p:spPr>
          <a:xfrm>
            <a:off x="683568" y="1462136"/>
            <a:ext cx="8280920" cy="5428252"/>
          </a:xfrm>
        </p:spPr>
        <p:txBody>
          <a:bodyPr/>
          <a:lstStyle/>
          <a:p>
            <a:pPr marL="0" indent="0" algn="just">
              <a:lnSpc>
                <a:spcPct val="150000"/>
              </a:lnSpc>
              <a:spcAft>
                <a:spcPts val="0"/>
              </a:spcAft>
              <a:buNone/>
            </a:pPr>
            <a:r>
              <a:rPr lang="fr-FR" sz="2000" dirty="0" smtClean="0">
                <a:solidFill>
                  <a:srgbClr val="FF66CC"/>
                </a:solidFill>
                <a:latin typeface="Arial Black" panose="020B0A04020102020204" pitchFamily="34" charset="0"/>
                <a:ea typeface="Times New Roman" panose="02020603050405020304" pitchFamily="18" charset="0"/>
              </a:rPr>
              <a:t>II- AU NIVEAU AFRICAIN OU INTERNATIONAL</a:t>
            </a:r>
          </a:p>
          <a:p>
            <a:pPr lvl="0" algn="just">
              <a:lnSpc>
                <a:spcPct val="150000"/>
              </a:lnSpc>
              <a:spcAft>
                <a:spcPts val="0"/>
              </a:spcAft>
              <a:buClr>
                <a:srgbClr val="A53010"/>
              </a:buClr>
              <a:buFontTx/>
              <a:buChar char="-"/>
            </a:pPr>
            <a:r>
              <a:rPr lang="fr-FR" sz="2000" dirty="0">
                <a:solidFill>
                  <a:prstClr val="black"/>
                </a:solidFill>
                <a:latin typeface="Arial Black" panose="020B0A04020102020204" pitchFamily="34" charset="0"/>
                <a:ea typeface="Times New Roman" panose="02020603050405020304" pitchFamily="18" charset="0"/>
              </a:rPr>
              <a:t>Le partage de bonnes pratiques </a:t>
            </a:r>
            <a:r>
              <a:rPr lang="fr-FR" sz="2000" dirty="0" smtClean="0">
                <a:solidFill>
                  <a:prstClr val="black"/>
                </a:solidFill>
                <a:latin typeface="Arial Black" panose="020B0A04020102020204" pitchFamily="34" charset="0"/>
                <a:ea typeface="Times New Roman" panose="02020603050405020304" pitchFamily="18" charset="0"/>
              </a:rPr>
              <a:t>en matière de gestion des données ;</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Permettre des comparaisons efficaces de données entre les pays;</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Favoriser la mise en œuvre des études en vue de lutter contre un même  phénomène de sécurité routière dans plusieurs pays à la fois en raison des brassages culturels, économique, historique etc. pouvant exister entre ces derniers;</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a:t>
            </a:r>
          </a:p>
          <a:p>
            <a:pPr lvl="0" algn="just">
              <a:lnSpc>
                <a:spcPct val="150000"/>
              </a:lnSpc>
              <a:spcAft>
                <a:spcPts val="0"/>
              </a:spcAft>
              <a:buClr>
                <a:srgbClr val="A53010"/>
              </a:buClr>
              <a:buFontTx/>
              <a:buChar char="-"/>
            </a:pPr>
            <a:endParaRPr lang="fr-FR" sz="2000" dirty="0" smtClean="0">
              <a:solidFill>
                <a:prstClr val="black"/>
              </a:solidFill>
              <a:latin typeface="Arial Black" panose="020B0A04020102020204" pitchFamily="34" charset="0"/>
              <a:ea typeface="Times New Roman" panose="02020603050405020304" pitchFamily="18" charset="0"/>
            </a:endParaRPr>
          </a:p>
          <a:p>
            <a:pPr lvl="0" algn="just">
              <a:lnSpc>
                <a:spcPct val="150000"/>
              </a:lnSpc>
              <a:spcAft>
                <a:spcPts val="0"/>
              </a:spcAft>
              <a:buClr>
                <a:srgbClr val="A53010"/>
              </a:buClr>
              <a:buFontTx/>
              <a:buChar char="-"/>
            </a:pPr>
            <a:endParaRPr lang="fr-FR" sz="2000" dirty="0">
              <a:solidFill>
                <a:prstClr val="black"/>
              </a:solidFill>
              <a:latin typeface="Arial Black" panose="020B0A04020102020204" pitchFamily="34" charset="0"/>
              <a:ea typeface="Times New Roman" panose="02020603050405020304" pitchFamily="18" charset="0"/>
            </a:endParaRPr>
          </a:p>
          <a:p>
            <a:pPr algn="just">
              <a:lnSpc>
                <a:spcPct val="150000"/>
              </a:lnSpc>
              <a:spcAft>
                <a:spcPts val="0"/>
              </a:spcAft>
              <a:buFontTx/>
              <a:buChar char="-"/>
            </a:pPr>
            <a:endParaRPr lang="fr-FR" sz="2000" dirty="0" smtClean="0">
              <a:solidFill>
                <a:schemeClr val="tx1"/>
              </a:solidFill>
              <a:latin typeface="Arial Black" panose="020B0A04020102020204" pitchFamily="34" charset="0"/>
              <a:ea typeface="Times New Roman" panose="02020603050405020304" pitchFamily="18" charset="0"/>
            </a:endParaRPr>
          </a:p>
          <a:p>
            <a:pPr marL="0" indent="0" algn="just">
              <a:lnSpc>
                <a:spcPct val="150000"/>
              </a:lnSpc>
              <a:spcAft>
                <a:spcPts val="0"/>
              </a:spcAft>
              <a:buNone/>
            </a:pPr>
            <a:endParaRPr lang="fr-FR" sz="2000" dirty="0">
              <a:solidFill>
                <a:schemeClr val="accent1"/>
              </a:solidFill>
              <a:latin typeface="Arial Black" panose="020B0A04020102020204" pitchFamily="34" charset="0"/>
              <a:ea typeface="Times New Roman" panose="02020603050405020304" pitchFamily="18" charset="0"/>
            </a:endParaRPr>
          </a:p>
          <a:p>
            <a:endParaRPr lang="fr-FR" sz="2400" dirty="0"/>
          </a:p>
        </p:txBody>
      </p:sp>
    </p:spTree>
    <p:extLst>
      <p:ext uri="{BB962C8B-B14F-4D97-AF65-F5344CB8AC3E}">
        <p14:creationId xmlns:p14="http://schemas.microsoft.com/office/powerpoint/2010/main" val="2640023680"/>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rPr>
              <a:t>LES ACTEURS PRINCIPAUX DE L’OBSERVATION AU BENIN OU A L’INTERNATIONAL</a:t>
            </a:r>
          </a:p>
        </p:txBody>
      </p:sp>
      <p:sp>
        <p:nvSpPr>
          <p:cNvPr id="2" name="Espace réservé du contenu 1"/>
          <p:cNvSpPr>
            <a:spLocks noGrp="1"/>
          </p:cNvSpPr>
          <p:nvPr>
            <p:ph idx="1"/>
          </p:nvPr>
        </p:nvSpPr>
        <p:spPr>
          <a:xfrm>
            <a:off x="611560" y="1214456"/>
            <a:ext cx="8280920" cy="5643543"/>
          </a:xfrm>
        </p:spPr>
        <p:txBody>
          <a:bodyPr/>
          <a:lstStyle/>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Le Centre National de Sécurité Routière</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L’Agence Nationale des Transports Terrestres</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La Direction Générale des Infrastructures,</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La Gendarmerie Nationale,</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La Police Nationale,</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La Compagnie des Sapeurs Pompiers,</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Les Compagnies d’assurance,</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Les Formations sanitaires de références (CNHU, CHD),</a:t>
            </a:r>
          </a:p>
          <a:p>
            <a:pPr marL="0" lvl="0" indent="0" algn="just">
              <a:lnSpc>
                <a:spcPct val="150000"/>
              </a:lnSpc>
              <a:spcAft>
                <a:spcPts val="0"/>
              </a:spcAft>
              <a:buClr>
                <a:srgbClr val="A53010"/>
              </a:buClr>
              <a:buNone/>
            </a:pPr>
            <a:endParaRPr lang="fr-FR" sz="2000" dirty="0" smtClean="0">
              <a:solidFill>
                <a:prstClr val="black"/>
              </a:solidFill>
              <a:latin typeface="Arial Black" panose="020B0A04020102020204" pitchFamily="34" charset="0"/>
              <a:ea typeface="Times New Roman" panose="02020603050405020304" pitchFamily="18" charset="0"/>
            </a:endParaRPr>
          </a:p>
          <a:p>
            <a:pPr lvl="0" algn="just">
              <a:lnSpc>
                <a:spcPct val="150000"/>
              </a:lnSpc>
              <a:spcAft>
                <a:spcPts val="0"/>
              </a:spcAft>
              <a:buClr>
                <a:srgbClr val="A53010"/>
              </a:buClr>
              <a:buFontTx/>
              <a:buChar char="-"/>
            </a:pPr>
            <a:endParaRPr lang="fr-FR" sz="2000" dirty="0">
              <a:solidFill>
                <a:prstClr val="black"/>
              </a:solidFill>
              <a:latin typeface="Arial Black" panose="020B0A04020102020204" pitchFamily="34" charset="0"/>
              <a:ea typeface="Times New Roman" panose="02020603050405020304" pitchFamily="18" charset="0"/>
            </a:endParaRPr>
          </a:p>
          <a:p>
            <a:pPr algn="just">
              <a:lnSpc>
                <a:spcPct val="150000"/>
              </a:lnSpc>
              <a:spcAft>
                <a:spcPts val="0"/>
              </a:spcAft>
              <a:buFontTx/>
              <a:buChar char="-"/>
            </a:pPr>
            <a:endParaRPr lang="fr-FR" sz="2000" dirty="0" smtClean="0">
              <a:solidFill>
                <a:schemeClr val="tx1"/>
              </a:solidFill>
              <a:latin typeface="Arial Black" panose="020B0A04020102020204" pitchFamily="34" charset="0"/>
              <a:ea typeface="Times New Roman" panose="02020603050405020304" pitchFamily="18" charset="0"/>
            </a:endParaRPr>
          </a:p>
          <a:p>
            <a:pPr marL="0" indent="0" algn="just">
              <a:lnSpc>
                <a:spcPct val="150000"/>
              </a:lnSpc>
              <a:spcAft>
                <a:spcPts val="0"/>
              </a:spcAft>
              <a:buNone/>
            </a:pPr>
            <a:endParaRPr lang="fr-FR" sz="2000" dirty="0">
              <a:solidFill>
                <a:schemeClr val="accent1"/>
              </a:solidFill>
              <a:latin typeface="Arial Black" panose="020B0A04020102020204" pitchFamily="34" charset="0"/>
              <a:ea typeface="Times New Roman" panose="02020603050405020304" pitchFamily="18" charset="0"/>
            </a:endParaRPr>
          </a:p>
          <a:p>
            <a:endParaRPr lang="fr-FR" sz="2400" dirty="0"/>
          </a:p>
        </p:txBody>
      </p:sp>
    </p:spTree>
    <p:extLst>
      <p:ext uri="{BB962C8B-B14F-4D97-AF65-F5344CB8AC3E}">
        <p14:creationId xmlns:p14="http://schemas.microsoft.com/office/powerpoint/2010/main" val="763499812"/>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179388" y="260350"/>
            <a:ext cx="8964612" cy="693738"/>
          </a:xfrm>
          <a:prstGeom prst="rect">
            <a:avLst/>
          </a:prstGeom>
          <a:noFill/>
          <a:ln w="9525">
            <a:noFill/>
            <a:miter lim="800000"/>
            <a:headEnd/>
            <a:tailEnd/>
          </a:ln>
        </p:spPr>
        <p:txBody>
          <a:bodyPr>
            <a:normAutofit/>
          </a:bodyPr>
          <a:lstStyle/>
          <a:p>
            <a:pPr algn="ctr" defTabSz="457200" eaLnBrk="1" fontAlgn="auto" hangingPunct="1">
              <a:spcAft>
                <a:spcPts val="0"/>
              </a:spcAft>
              <a:defRPr/>
            </a:pPr>
            <a:endParaRPr lang="fr-FR" sz="2400" b="1" dirty="0">
              <a:solidFill>
                <a:srgbClr val="800000"/>
              </a:solidFill>
              <a:effectLst>
                <a:outerShdw blurRad="38100" dist="38100" dir="2700000" algn="tl">
                  <a:srgbClr val="C0C0C0"/>
                </a:outerShdw>
              </a:effectLst>
              <a:latin typeface="Arial Narrow" pitchFamily="34" charset="0"/>
            </a:endParaRPr>
          </a:p>
        </p:txBody>
      </p:sp>
      <p:sp>
        <p:nvSpPr>
          <p:cNvPr id="8" name="Rectangle 2"/>
          <p:cNvSpPr txBox="1">
            <a:spLocks noChangeArrowheads="1"/>
          </p:cNvSpPr>
          <p:nvPr/>
        </p:nvSpPr>
        <p:spPr bwMode="auto">
          <a:xfrm>
            <a:off x="179388" y="101600"/>
            <a:ext cx="8137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rPr>
              <a:t>LES ACTEURS PRINCIPAUX DE L’OBSERVATION AU BENIN OU A L’INTERNATIONAL</a:t>
            </a:r>
          </a:p>
        </p:txBody>
      </p:sp>
      <p:sp>
        <p:nvSpPr>
          <p:cNvPr id="2" name="Espace réservé du contenu 1"/>
          <p:cNvSpPr>
            <a:spLocks noGrp="1"/>
          </p:cNvSpPr>
          <p:nvPr>
            <p:ph idx="1"/>
          </p:nvPr>
        </p:nvSpPr>
        <p:spPr>
          <a:xfrm>
            <a:off x="611560" y="1214456"/>
            <a:ext cx="8280920" cy="5643543"/>
          </a:xfrm>
        </p:spPr>
        <p:txBody>
          <a:bodyPr/>
          <a:lstStyle/>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Les Agences de gestion de la sécurité routière;</a:t>
            </a:r>
          </a:p>
          <a:p>
            <a:pPr lvl="0" algn="just">
              <a:lnSpc>
                <a:spcPct val="150000"/>
              </a:lnSpc>
              <a:spcAft>
                <a:spcPts val="0"/>
              </a:spcAft>
              <a:buClr>
                <a:srgbClr val="A53010"/>
              </a:buClr>
              <a:buFontTx/>
              <a:buChar char="-"/>
            </a:pPr>
            <a:endParaRPr lang="fr-FR" sz="2000" dirty="0">
              <a:solidFill>
                <a:prstClr val="black"/>
              </a:solidFill>
              <a:latin typeface="Arial Black" panose="020B0A04020102020204" pitchFamily="34" charset="0"/>
              <a:ea typeface="Times New Roman" panose="02020603050405020304" pitchFamily="18" charset="0"/>
            </a:endParaRP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Les experts en matière de gestion de bases de données des accidents pour accompagner l’observatoire; </a:t>
            </a:r>
          </a:p>
          <a:p>
            <a:pPr lvl="0" algn="just">
              <a:lnSpc>
                <a:spcPct val="150000"/>
              </a:lnSpc>
              <a:spcAft>
                <a:spcPts val="0"/>
              </a:spcAft>
              <a:buClr>
                <a:srgbClr val="A53010"/>
              </a:buClr>
              <a:buFontTx/>
              <a:buChar char="-"/>
            </a:pPr>
            <a:r>
              <a:rPr lang="fr-FR" sz="2000" dirty="0" smtClean="0">
                <a:solidFill>
                  <a:prstClr val="black"/>
                </a:solidFill>
                <a:latin typeface="Arial Black" panose="020B0A04020102020204" pitchFamily="34" charset="0"/>
                <a:ea typeface="Times New Roman" panose="02020603050405020304" pitchFamily="18" charset="0"/>
              </a:rPr>
              <a:t>les organisations régionales de sécurité routières;</a:t>
            </a:r>
          </a:p>
          <a:p>
            <a:pPr lvl="0" algn="just">
              <a:lnSpc>
                <a:spcPct val="150000"/>
              </a:lnSpc>
              <a:spcAft>
                <a:spcPts val="0"/>
              </a:spcAft>
              <a:buClr>
                <a:srgbClr val="A53010"/>
              </a:buClr>
              <a:buFontTx/>
              <a:buChar char="-"/>
            </a:pPr>
            <a:r>
              <a:rPr lang="fr-FR" sz="2000" dirty="0" err="1" smtClean="0">
                <a:solidFill>
                  <a:prstClr val="black"/>
                </a:solidFill>
                <a:latin typeface="Arial Black" panose="020B0A04020102020204" pitchFamily="34" charset="0"/>
                <a:ea typeface="Times New Roman" panose="02020603050405020304" pitchFamily="18" charset="0"/>
              </a:rPr>
              <a:t>Etc</a:t>
            </a:r>
            <a:r>
              <a:rPr lang="fr-FR" sz="2000" dirty="0" smtClean="0">
                <a:solidFill>
                  <a:prstClr val="black"/>
                </a:solidFill>
                <a:latin typeface="Arial Black" panose="020B0A04020102020204" pitchFamily="34" charset="0"/>
                <a:ea typeface="Times New Roman" panose="02020603050405020304" pitchFamily="18" charset="0"/>
              </a:rPr>
              <a:t>,</a:t>
            </a:r>
          </a:p>
          <a:p>
            <a:pPr lvl="0" algn="just">
              <a:lnSpc>
                <a:spcPct val="150000"/>
              </a:lnSpc>
              <a:spcAft>
                <a:spcPts val="0"/>
              </a:spcAft>
              <a:buClr>
                <a:srgbClr val="A53010"/>
              </a:buClr>
              <a:buFontTx/>
              <a:buChar char="-"/>
            </a:pPr>
            <a:endParaRPr lang="fr-FR" sz="2000" dirty="0" smtClean="0">
              <a:solidFill>
                <a:prstClr val="black"/>
              </a:solidFill>
              <a:latin typeface="Arial Black" panose="020B0A04020102020204" pitchFamily="34" charset="0"/>
              <a:ea typeface="Times New Roman" panose="02020603050405020304" pitchFamily="18" charset="0"/>
            </a:endParaRPr>
          </a:p>
          <a:p>
            <a:pPr marL="0" lvl="0" indent="0" algn="just">
              <a:lnSpc>
                <a:spcPct val="150000"/>
              </a:lnSpc>
              <a:spcAft>
                <a:spcPts val="0"/>
              </a:spcAft>
              <a:buClr>
                <a:srgbClr val="A53010"/>
              </a:buClr>
              <a:buNone/>
            </a:pPr>
            <a:endParaRPr lang="fr-FR" sz="2000" dirty="0" smtClean="0">
              <a:solidFill>
                <a:prstClr val="black"/>
              </a:solidFill>
              <a:latin typeface="Arial Black" panose="020B0A04020102020204" pitchFamily="34" charset="0"/>
              <a:ea typeface="Times New Roman" panose="02020603050405020304" pitchFamily="18" charset="0"/>
            </a:endParaRPr>
          </a:p>
          <a:p>
            <a:pPr lvl="0" algn="just">
              <a:lnSpc>
                <a:spcPct val="150000"/>
              </a:lnSpc>
              <a:spcAft>
                <a:spcPts val="0"/>
              </a:spcAft>
              <a:buClr>
                <a:srgbClr val="A53010"/>
              </a:buClr>
              <a:buFontTx/>
              <a:buChar char="-"/>
            </a:pPr>
            <a:endParaRPr lang="fr-FR" sz="2000" dirty="0">
              <a:solidFill>
                <a:prstClr val="black"/>
              </a:solidFill>
              <a:latin typeface="Arial Black" panose="020B0A04020102020204" pitchFamily="34" charset="0"/>
              <a:ea typeface="Times New Roman" panose="02020603050405020304" pitchFamily="18" charset="0"/>
            </a:endParaRPr>
          </a:p>
          <a:p>
            <a:pPr algn="just">
              <a:lnSpc>
                <a:spcPct val="150000"/>
              </a:lnSpc>
              <a:spcAft>
                <a:spcPts val="0"/>
              </a:spcAft>
              <a:buFontTx/>
              <a:buChar char="-"/>
            </a:pPr>
            <a:endParaRPr lang="fr-FR" sz="2000" dirty="0" smtClean="0">
              <a:solidFill>
                <a:schemeClr val="tx1"/>
              </a:solidFill>
              <a:latin typeface="Arial Black" panose="020B0A04020102020204" pitchFamily="34" charset="0"/>
              <a:ea typeface="Times New Roman" panose="02020603050405020304" pitchFamily="18" charset="0"/>
            </a:endParaRPr>
          </a:p>
          <a:p>
            <a:pPr marL="0" indent="0" algn="just">
              <a:lnSpc>
                <a:spcPct val="150000"/>
              </a:lnSpc>
              <a:spcAft>
                <a:spcPts val="0"/>
              </a:spcAft>
              <a:buNone/>
            </a:pPr>
            <a:endParaRPr lang="fr-FR" sz="2000" dirty="0">
              <a:solidFill>
                <a:schemeClr val="accent1"/>
              </a:solidFill>
              <a:latin typeface="Arial Black" panose="020B0A04020102020204" pitchFamily="34" charset="0"/>
              <a:ea typeface="Times New Roman" panose="02020603050405020304" pitchFamily="18" charset="0"/>
            </a:endParaRPr>
          </a:p>
          <a:p>
            <a:endParaRPr lang="fr-FR" sz="2400" dirty="0"/>
          </a:p>
        </p:txBody>
      </p:sp>
    </p:spTree>
    <p:extLst>
      <p:ext uri="{BB962C8B-B14F-4D97-AF65-F5344CB8AC3E}">
        <p14:creationId xmlns:p14="http://schemas.microsoft.com/office/powerpoint/2010/main" val="1980727856"/>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txBox="1">
            <a:spLocks noChangeArrowheads="1"/>
          </p:cNvSpPr>
          <p:nvPr/>
        </p:nvSpPr>
        <p:spPr bwMode="auto">
          <a:xfrm>
            <a:off x="539750" y="1772816"/>
            <a:ext cx="8424863"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Font typeface="Wingdings 3" panose="05040102010807070707" pitchFamily="18" charset="2"/>
              <a:buNone/>
            </a:pP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Le </a:t>
            </a:r>
            <a:r>
              <a:rPr lang="fr-FR" sz="2000" dirty="0">
                <a:solidFill>
                  <a:schemeClr val="tx1"/>
                </a:solidFill>
                <a:latin typeface="Arial Black" panose="020B0A04020102020204" pitchFamily="34" charset="0"/>
                <a:ea typeface="Calibri" panose="020F0502020204030204" pitchFamily="34" charset="0"/>
                <a:cs typeface="Arial" panose="020B0604020202020204" pitchFamily="34" charset="0"/>
              </a:rPr>
              <a:t>Bénin, dans sa politique de réduction des accidents de la voie publique et de leur gravité dispose </a:t>
            </a: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d’un dispositif de régulation du comportement des usagers de la route, de communication, de contrôle technique automobile, d’audit de sécurité des infrastructures routières, de recueil, de traitement et d’analyse des données statistiques sur les accidents de la voie publique.</a:t>
            </a:r>
          </a:p>
          <a:p>
            <a:pPr algn="just" eaLnBrk="1" hangingPunct="1">
              <a:spcBef>
                <a:spcPct val="0"/>
              </a:spcBef>
              <a:buFont typeface="Wingdings 3" panose="05040102010807070707" pitchFamily="18" charset="2"/>
              <a:buNone/>
            </a:pPr>
            <a:endPar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endParaRPr>
          </a:p>
          <a:p>
            <a:pPr algn="just" eaLnBrk="1" hangingPunct="1">
              <a:spcBef>
                <a:spcPct val="0"/>
              </a:spcBef>
              <a:buNone/>
            </a:pPr>
            <a:endPar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endParaRPr>
          </a:p>
          <a:p>
            <a:pPr algn="just" eaLnBrk="1" hangingPunct="1">
              <a:spcBef>
                <a:spcPct val="0"/>
              </a:spcBef>
              <a:buNone/>
            </a:pPr>
            <a:endParaRPr lang="fr-FR" sz="2000" dirty="0">
              <a:solidFill>
                <a:schemeClr val="tx1"/>
              </a:solidFill>
              <a:latin typeface="Arial Black" panose="020B0A04020102020204" pitchFamily="34" charset="0"/>
              <a:ea typeface="Calibri" panose="020F0502020204030204" pitchFamily="34" charset="0"/>
              <a:cs typeface="Arial" panose="020B0604020202020204" pitchFamily="34" charset="0"/>
            </a:endParaRPr>
          </a:p>
          <a:p>
            <a:pPr algn="just" eaLnBrk="1" hangingPunct="1">
              <a:spcBef>
                <a:spcPct val="0"/>
              </a:spcBef>
              <a:buNone/>
            </a:pP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Depuis </a:t>
            </a:r>
            <a:r>
              <a:rPr lang="fr-FR" sz="2000" dirty="0">
                <a:solidFill>
                  <a:schemeClr val="tx1"/>
                </a:solidFill>
                <a:latin typeface="Arial Black" panose="020B0A04020102020204" pitchFamily="34" charset="0"/>
                <a:ea typeface="Calibri" panose="020F0502020204030204" pitchFamily="34" charset="0"/>
                <a:cs typeface="Arial" panose="020B0604020202020204" pitchFamily="34" charset="0"/>
              </a:rPr>
              <a:t>l’année 2000, </a:t>
            </a: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la </a:t>
            </a:r>
            <a:r>
              <a:rPr lang="fr-FR" sz="2000" dirty="0">
                <a:solidFill>
                  <a:schemeClr val="tx1"/>
                </a:solidFill>
                <a:latin typeface="Arial Black" panose="020B0A04020102020204" pitchFamily="34" charset="0"/>
                <a:ea typeface="Calibri" panose="020F0502020204030204" pitchFamily="34" charset="0"/>
                <a:cs typeface="Arial" panose="020B0604020202020204" pitchFamily="34" charset="0"/>
              </a:rPr>
              <a:t>base de données </a:t>
            </a: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a été renforcée par  la mise en place du </a:t>
            </a:r>
            <a:r>
              <a:rPr lang="fr-FR" sz="2000" dirty="0" smtClean="0">
                <a:solidFill>
                  <a:prstClr val="black"/>
                </a:solidFill>
                <a:latin typeface="Arial Black" panose="020B0A04020102020204" pitchFamily="34" charset="0"/>
                <a:ea typeface="Calibri" panose="020F0502020204030204" pitchFamily="34" charset="0"/>
                <a:cs typeface="Arial" panose="020B0604020202020204" pitchFamily="34" charset="0"/>
              </a:rPr>
              <a:t>Système </a:t>
            </a:r>
            <a:r>
              <a:rPr lang="fr-FR" sz="2000" dirty="0">
                <a:solidFill>
                  <a:prstClr val="black"/>
                </a:solidFill>
                <a:latin typeface="Arial Black" panose="020B0A04020102020204" pitchFamily="34" charset="0"/>
                <a:ea typeface="Calibri" panose="020F0502020204030204" pitchFamily="34" charset="0"/>
                <a:cs typeface="Arial" panose="020B0604020202020204" pitchFamily="34" charset="0"/>
              </a:rPr>
              <a:t>du Bulletin d’Analyse des Accidents </a:t>
            </a:r>
            <a:r>
              <a:rPr lang="fr-FR" sz="2000" dirty="0" smtClean="0">
                <a:solidFill>
                  <a:prstClr val="black"/>
                </a:solidFill>
                <a:latin typeface="Arial Black" panose="020B0A04020102020204" pitchFamily="34" charset="0"/>
                <a:ea typeface="Calibri" panose="020F0502020204030204" pitchFamily="34" charset="0"/>
                <a:cs typeface="Arial" panose="020B0604020202020204" pitchFamily="34" charset="0"/>
              </a:rPr>
              <a:t>Constatés (BAAC) </a:t>
            </a: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qui </a:t>
            </a:r>
            <a:r>
              <a:rPr lang="fr-FR" sz="2000" dirty="0">
                <a:solidFill>
                  <a:schemeClr val="tx1"/>
                </a:solidFill>
                <a:latin typeface="Arial Black" panose="020B0A04020102020204" pitchFamily="34" charset="0"/>
                <a:ea typeface="Calibri" panose="020F0502020204030204" pitchFamily="34" charset="0"/>
                <a:cs typeface="Arial" panose="020B0604020202020204" pitchFamily="34" charset="0"/>
              </a:rPr>
              <a:t>est l’instrument de collecte, de traitement et d’analyse des données des </a:t>
            </a:r>
            <a:r>
              <a:rPr lang="fr-FR" sz="2000" dirty="0" smtClean="0">
                <a:solidFill>
                  <a:schemeClr val="tx1"/>
                </a:solidFill>
                <a:latin typeface="Arial Black" panose="020B0A04020102020204" pitchFamily="34" charset="0"/>
                <a:ea typeface="Calibri" panose="020F0502020204030204" pitchFamily="34" charset="0"/>
                <a:cs typeface="Arial" panose="020B0604020202020204" pitchFamily="34" charset="0"/>
              </a:rPr>
              <a:t>accidents.</a:t>
            </a:r>
            <a:endParaRPr lang="fr-FR" sz="2000" dirty="0">
              <a:solidFill>
                <a:schemeClr val="tx1"/>
              </a:solidFill>
              <a:latin typeface="Arial Black" panose="020B0A04020102020204" pitchFamily="34" charset="0"/>
              <a:ea typeface="Calibri" panose="020F0502020204030204" pitchFamily="34" charset="0"/>
              <a:cs typeface="Arial" panose="020B0604020202020204" pitchFamily="34" charset="0"/>
            </a:endParaRPr>
          </a:p>
          <a:p>
            <a:pPr algn="just" eaLnBrk="1" hangingPunct="1">
              <a:spcBef>
                <a:spcPct val="0"/>
              </a:spcBef>
              <a:buFont typeface="Wingdings 3" panose="05040102010807070707" pitchFamily="18" charset="2"/>
              <a:buNone/>
            </a:pPr>
            <a:endParaRPr lang="fr-FR" altLang="fr-FR" sz="2400" b="1" dirty="0">
              <a:solidFill>
                <a:schemeClr val="tx1"/>
              </a:solidFill>
              <a:latin typeface="Arial Black" panose="020B0A04020102020204" pitchFamily="34" charset="0"/>
              <a:cs typeface="Arial" panose="020B0604020202020204" pitchFamily="34" charset="0"/>
            </a:endParaRPr>
          </a:p>
          <a:p>
            <a:pPr eaLnBrk="1" hangingPunct="1">
              <a:buFont typeface="Wingdings 3" panose="05040102010807070707" pitchFamily="18" charset="2"/>
              <a:buNone/>
            </a:pPr>
            <a:endParaRPr lang="fr-FR" altLang="fr-FR" sz="2100" b="1" dirty="0">
              <a:solidFill>
                <a:srgbClr val="000066"/>
              </a:solidFill>
              <a:latin typeface="Arial Narrow" panose="020B0606020202030204" pitchFamily="34" charset="0"/>
            </a:endParaRPr>
          </a:p>
        </p:txBody>
      </p:sp>
      <p:sp>
        <p:nvSpPr>
          <p:cNvPr id="26" name="Rectangle 2"/>
          <p:cNvSpPr>
            <a:spLocks noGrp="1" noChangeArrowheads="1"/>
          </p:cNvSpPr>
          <p:nvPr>
            <p:ph type="title"/>
          </p:nvPr>
        </p:nvSpPr>
        <p:spPr>
          <a:xfrm>
            <a:off x="179388" y="101600"/>
            <a:ext cx="8641084" cy="1569660"/>
          </a:xfrm>
        </p:spPr>
        <p:txBody>
          <a:bodyPr wrap="square">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INTRODUCTION: </a:t>
            </a:r>
            <a:br>
              <a:rPr lang="fr-FR" sz="2800" b="1" dirty="0" smtClean="0">
                <a:solidFill>
                  <a:srgbClr val="800000"/>
                </a:solidFill>
                <a:effectLst>
                  <a:outerShdw blurRad="38100" dist="38100" dir="2700000" algn="tl">
                    <a:srgbClr val="C0C0C0"/>
                  </a:outerShdw>
                </a:effectLst>
                <a:latin typeface="Arial Narrow" pitchFamily="34" charset="0"/>
                <a:ea typeface="+mn-ea"/>
                <a:cs typeface="+mn-cs"/>
              </a:rPr>
            </a:br>
            <a:r>
              <a:rPr lang="fr-FR" sz="2800" b="1" i="1" dirty="0" smtClean="0">
                <a:solidFill>
                  <a:srgbClr val="800000"/>
                </a:solidFill>
                <a:effectLst>
                  <a:outerShdw blurRad="38100" dist="38100" dir="2700000" algn="tl">
                    <a:srgbClr val="C0C0C0"/>
                  </a:outerShdw>
                </a:effectLst>
                <a:latin typeface="Arial Narrow" pitchFamily="34" charset="0"/>
                <a:ea typeface="+mn-ea"/>
                <a:cs typeface="+mn-cs"/>
              </a:rPr>
              <a:t>        </a:t>
            </a:r>
            <a:r>
              <a:rPr lang="fr-FR" sz="2000" b="1" i="1" dirty="0" smtClean="0">
                <a:solidFill>
                  <a:srgbClr val="800000"/>
                </a:solidFill>
                <a:effectLst>
                  <a:outerShdw blurRad="38100" dist="38100" dir="2700000" algn="tl">
                    <a:srgbClr val="C0C0C0"/>
                  </a:outerShdw>
                </a:effectLst>
                <a:latin typeface="Arial Narrow" pitchFamily="34" charset="0"/>
                <a:ea typeface="+mn-ea"/>
                <a:cs typeface="+mn-cs"/>
              </a:rPr>
              <a:t>- </a:t>
            </a:r>
            <a:r>
              <a:rPr lang="fr-FR" sz="2000" b="1" i="1" dirty="0">
                <a:solidFill>
                  <a:srgbClr val="800000"/>
                </a:solidFill>
                <a:effectLst>
                  <a:outerShdw blurRad="38100" dist="38100" dir="2700000" algn="tl">
                    <a:srgbClr val="C0C0C0"/>
                  </a:outerShdw>
                </a:effectLst>
                <a:latin typeface="Arial Narrow" pitchFamily="34" charset="0"/>
                <a:ea typeface="+mn-ea"/>
                <a:cs typeface="+mn-cs"/>
              </a:rPr>
              <a:t>PRESENTATION DU DISPOSITIF DE SECURITE ROUTIERE DU BENIN </a:t>
            </a:r>
            <a:r>
              <a:rPr lang="fr-FR" sz="2000" b="1" i="1" dirty="0" smtClean="0">
                <a:solidFill>
                  <a:srgbClr val="800000"/>
                </a:solidFill>
                <a:effectLst>
                  <a:outerShdw blurRad="38100" dist="38100" dir="2700000" algn="tl">
                    <a:srgbClr val="C0C0C0"/>
                  </a:outerShdw>
                </a:effectLst>
                <a:latin typeface="Arial Narrow" pitchFamily="34" charset="0"/>
                <a:ea typeface="+mn-ea"/>
                <a:cs typeface="+mn-cs"/>
              </a:rPr>
              <a:t/>
            </a:r>
            <a:br>
              <a:rPr lang="fr-FR" sz="2000" b="1" i="1" dirty="0" smtClean="0">
                <a:solidFill>
                  <a:srgbClr val="800000"/>
                </a:solidFill>
                <a:effectLst>
                  <a:outerShdw blurRad="38100" dist="38100" dir="2700000" algn="tl">
                    <a:srgbClr val="C0C0C0"/>
                  </a:outerShdw>
                </a:effectLst>
                <a:latin typeface="Arial Narrow" pitchFamily="34" charset="0"/>
                <a:ea typeface="+mn-ea"/>
                <a:cs typeface="+mn-cs"/>
              </a:rPr>
            </a:br>
            <a:r>
              <a:rPr lang="fr-FR" sz="2000" b="1" i="1" dirty="0" smtClean="0">
                <a:solidFill>
                  <a:srgbClr val="800000"/>
                </a:solidFill>
                <a:effectLst>
                  <a:outerShdw blurRad="38100" dist="38100" dir="2700000" algn="tl">
                    <a:srgbClr val="C0C0C0"/>
                  </a:outerShdw>
                </a:effectLst>
                <a:latin typeface="Arial Narrow" pitchFamily="34" charset="0"/>
                <a:ea typeface="+mn-ea"/>
                <a:cs typeface="+mn-cs"/>
              </a:rPr>
              <a:t>	        - APERCU </a:t>
            </a:r>
            <a:r>
              <a:rPr lang="fr-FR" sz="2000" b="1" i="1" dirty="0">
                <a:solidFill>
                  <a:srgbClr val="800000"/>
                </a:solidFill>
                <a:effectLst>
                  <a:outerShdw blurRad="38100" dist="38100" dir="2700000" algn="tl">
                    <a:srgbClr val="C0C0C0"/>
                  </a:outerShdw>
                </a:effectLst>
                <a:latin typeface="Arial Narrow" pitchFamily="34" charset="0"/>
                <a:ea typeface="+mn-ea"/>
                <a:cs typeface="+mn-cs"/>
              </a:rPr>
              <a:t>SUR LE SYSTÈME DE COLLECTE ET DE TRAITEMENT DES DONNEES D’ACCIDENTS AU BENIN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
                                            <p:txEl>
                                              <p:pRg st="0" end="0"/>
                                            </p:txEl>
                                          </p:spTgt>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22">
                                            <p:txEl>
                                              <p:pRg st="4" end="4"/>
                                            </p:txEl>
                                          </p:spTgt>
                                        </p:tgtEl>
                                        <p:attrNameLst>
                                          <p:attrName>style.visibility</p:attrName>
                                        </p:attrNameLst>
                                      </p:cBhvr>
                                      <p:to>
                                        <p:strVal val="visible"/>
                                      </p:to>
                                    </p:set>
                                    <p:anim calcmode="lin" valueType="num">
                                      <p:cBhvr additive="base">
                                        <p:cTn id="11" dur="1000" fill="hold"/>
                                        <p:tgtEl>
                                          <p:spTgt spid="22">
                                            <p:txEl>
                                              <p:pRg st="4" end="4"/>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181100" y="4514850"/>
            <a:ext cx="7705725" cy="554038"/>
          </a:xfrm>
          <a:prstGeom prst="rect">
            <a:avLst/>
          </a:prstGeom>
          <a:noFill/>
          <a:ln w="9525">
            <a:noFill/>
            <a:miter lim="800000"/>
            <a:headEnd/>
            <a:tailEnd/>
          </a:ln>
          <a:effectLst/>
        </p:spPr>
        <p:txBody>
          <a:bodyPr>
            <a:spAutoFit/>
          </a:bodyPr>
          <a:lstStyle/>
          <a:p>
            <a:pPr algn="ctr" eaLnBrk="1" hangingPunct="1">
              <a:defRPr/>
            </a:pPr>
            <a:r>
              <a:rPr lang="fr-FR" sz="3000" b="1" dirty="0">
                <a:solidFill>
                  <a:srgbClr val="E3EACF">
                    <a:lumMod val="10000"/>
                  </a:srgbClr>
                </a:solidFill>
                <a:effectLst>
                  <a:outerShdw blurRad="38100" dist="38100" dir="2700000" algn="tl">
                    <a:srgbClr val="C0C0C0"/>
                  </a:outerShdw>
                </a:effectLst>
                <a:latin typeface="Arial" charset="0"/>
              </a:rPr>
              <a:t>PRESENTION DU BENIN</a:t>
            </a:r>
          </a:p>
        </p:txBody>
      </p:sp>
      <p:pic>
        <p:nvPicPr>
          <p:cNvPr id="20483" name="Picture 4" descr="C:\Users\TOSHIBA\Desktop\Beni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3649663"/>
            <a:ext cx="1927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C:\Users\TOSHIBA\Pictures\Poignee mains.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10013" y="3073400"/>
            <a:ext cx="1127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39750" y="1209675"/>
            <a:ext cx="8353425" cy="1693863"/>
          </a:xfrm>
          <a:prstGeom prst="rect">
            <a:avLst/>
          </a:prstGeom>
          <a:noFill/>
        </p:spPr>
        <p:txBody>
          <a:bodyPr>
            <a:spAutoFit/>
          </a:bodyPr>
          <a:lstStyle/>
          <a:p>
            <a:pPr algn="ctr" eaLnBrk="1" hangingPunct="1">
              <a:defRPr/>
            </a:pPr>
            <a:r>
              <a:rPr lang="fr-FR" sz="2800" b="1" dirty="0">
                <a:solidFill>
                  <a:srgbClr val="FF0000"/>
                </a:solidFill>
                <a:effectLst>
                  <a:outerShdw blurRad="38100" dist="38100" dir="2700000" algn="tl">
                    <a:srgbClr val="C0C0C0"/>
                  </a:outerShdw>
                </a:effectLst>
                <a:latin typeface="Arial Narrow" pitchFamily="34" charset="0"/>
              </a:rPr>
              <a:t>ATELIER : “VERS L’ÉTABLISSEMENT D’UN OBSERVATOIRE AFRICAIN DE LA SÉCURITÉ ROUTIÈRE”</a:t>
            </a:r>
          </a:p>
          <a:p>
            <a:pPr algn="ctr" eaLnBrk="1" hangingPunct="1">
              <a:defRPr/>
            </a:pPr>
            <a:endParaRPr lang="fr-FR" sz="2800" b="1" dirty="0">
              <a:solidFill>
                <a:srgbClr val="FF0000"/>
              </a:solidFill>
              <a:effectLst>
                <a:outerShdw blurRad="38100" dist="38100" dir="2700000" algn="tl">
                  <a:srgbClr val="C0C0C0"/>
                </a:outerShdw>
              </a:effectLst>
              <a:latin typeface="Arial Narrow" pitchFamily="34" charset="0"/>
            </a:endParaRPr>
          </a:p>
          <a:p>
            <a:pPr algn="ctr" eaLnBrk="1" hangingPunct="1">
              <a:defRPr/>
            </a:pPr>
            <a:r>
              <a:rPr lang="fr-FR" sz="2000" b="1" dirty="0">
                <a:solidFill>
                  <a:prstClr val="black"/>
                </a:solidFill>
                <a:effectLst>
                  <a:outerShdw blurRad="38100" dist="38100" dir="2700000" algn="tl">
                    <a:srgbClr val="C0C0C0"/>
                  </a:outerShdw>
                </a:effectLst>
                <a:latin typeface="Arial Narrow" pitchFamily="34" charset="0"/>
              </a:rPr>
              <a:t>20-21 FÉVRIER 2018, DAKAR, SÉNÉGAL</a:t>
            </a:r>
            <a:endParaRPr lang="fr-FR" sz="4800" b="1" dirty="0">
              <a:solidFill>
                <a:prstClr val="black"/>
              </a:solidFill>
              <a:effectLst>
                <a:outerShdw blurRad="38100" dist="38100" dir="2700000" algn="tl">
                  <a:srgbClr val="C0C0C0"/>
                </a:outerShdw>
              </a:effectLst>
              <a:latin typeface="Arial Narrow" pitchFamily="34" charset="0"/>
            </a:endParaRPr>
          </a:p>
        </p:txBody>
      </p:sp>
      <p:pic>
        <p:nvPicPr>
          <p:cNvPr id="20486" name="Picture 3" descr="tag_fra_rgb"/>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6888" y="6151563"/>
            <a:ext cx="7270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ZoneTexte 3"/>
          <p:cNvSpPr txBox="1">
            <a:spLocks noChangeArrowheads="1"/>
          </p:cNvSpPr>
          <p:nvPr/>
        </p:nvSpPr>
        <p:spPr bwMode="auto">
          <a:xfrm>
            <a:off x="2268538" y="5240338"/>
            <a:ext cx="5183187" cy="984250"/>
          </a:xfrm>
          <a:prstGeom prst="rect">
            <a:avLst/>
          </a:prstGeom>
          <a:noFill/>
          <a:ln w="9525">
            <a:noFill/>
            <a:miter lim="800000"/>
            <a:headEnd/>
            <a:tailEnd/>
          </a:ln>
        </p:spPr>
        <p:txBody>
          <a:bodyPr>
            <a:spAutoFit/>
          </a:bodyPr>
          <a:lstStyle/>
          <a:p>
            <a:pPr algn="ctr" eaLnBrk="1" hangingPunct="1">
              <a:defRPr/>
            </a:pPr>
            <a:r>
              <a:rPr lang="fr-FR" b="1" dirty="0">
                <a:solidFill>
                  <a:srgbClr val="C00000"/>
                </a:solidFill>
                <a:effectLst>
                  <a:outerShdw blurRad="38100" dist="38100" dir="2700000" algn="tl">
                    <a:srgbClr val="C0C0C0"/>
                  </a:outerShdw>
                </a:effectLst>
                <a:latin typeface="Arial Narrow" pitchFamily="34" charset="0"/>
              </a:rPr>
              <a:t>Présenté par : E. Aubin ADOUKONOU, </a:t>
            </a:r>
          </a:p>
          <a:p>
            <a:pPr algn="ctr" eaLnBrk="1" hangingPunct="1">
              <a:defRPr/>
            </a:pPr>
            <a:r>
              <a:rPr lang="fr-FR" sz="2000" b="1" dirty="0">
                <a:solidFill>
                  <a:prstClr val="black"/>
                </a:solidFill>
                <a:effectLst>
                  <a:outerShdw blurRad="38100" dist="38100" dir="2700000" algn="tl">
                    <a:srgbClr val="C0C0C0"/>
                  </a:outerShdw>
                </a:effectLst>
                <a:latin typeface="Arial Narrow" pitchFamily="34" charset="0"/>
              </a:rPr>
              <a:t>Directeur du Centre National de Sécurité Routière</a:t>
            </a:r>
          </a:p>
          <a:p>
            <a:pPr algn="ctr" eaLnBrk="1" hangingPunct="1">
              <a:defRPr/>
            </a:pPr>
            <a:r>
              <a:rPr lang="fr-FR" sz="2000" b="1" dirty="0">
                <a:solidFill>
                  <a:prstClr val="black"/>
                </a:solidFill>
                <a:effectLst>
                  <a:outerShdw blurRad="38100" dist="38100" dir="2700000" algn="tl">
                    <a:srgbClr val="C0C0C0"/>
                  </a:outerShdw>
                </a:effectLst>
                <a:latin typeface="Arial Narrow" pitchFamily="34" charset="0"/>
              </a:rPr>
              <a:t>(D/CNSR Bénin) </a:t>
            </a:r>
          </a:p>
        </p:txBody>
      </p:sp>
      <p:pic>
        <p:nvPicPr>
          <p:cNvPr id="2048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227013"/>
            <a:ext cx="102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03213"/>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59025" y="317500"/>
            <a:ext cx="1819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59300" y="242888"/>
            <a:ext cx="2571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rot="19799772">
            <a:off x="5801147" y="2839430"/>
            <a:ext cx="35639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50000"/>
              </a:spcBef>
              <a:buClrTx/>
              <a:buFontTx/>
              <a:buNone/>
            </a:pPr>
            <a:r>
              <a:rPr lang="fr-FR" altLang="fr-FR" sz="2800" b="1" dirty="0">
                <a:solidFill>
                  <a:srgbClr val="0070C0"/>
                </a:solidFill>
                <a:latin typeface="Berlin Sans FB Demi" panose="020E0802020502020306" pitchFamily="34" charset="0"/>
              </a:rPr>
              <a:t>Je vous remercie pour votre attention</a:t>
            </a:r>
          </a:p>
        </p:txBody>
      </p:sp>
    </p:spTree>
    <p:extLst>
      <p:ext uri="{BB962C8B-B14F-4D97-AF65-F5344CB8AC3E}">
        <p14:creationId xmlns:p14="http://schemas.microsoft.com/office/powerpoint/2010/main" val="35977102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01600"/>
            <a:ext cx="8137525" cy="1384300"/>
          </a:xfrm>
        </p:spPr>
        <p:txBody>
          <a:bodyPr>
            <a:spAutoFit/>
          </a:bodyPr>
          <a:lstStyle/>
          <a:p>
            <a:pPr marL="342900" indent="-342900" algn="ctr">
              <a:spcBef>
                <a:spcPct val="50000"/>
              </a:spcBef>
              <a:defRPr/>
            </a:pPr>
            <a:r>
              <a:rPr lang="fr-FR" sz="2800" b="1" dirty="0" smtClean="0">
                <a:solidFill>
                  <a:srgbClr val="800000"/>
                </a:solidFill>
                <a:effectLst>
                  <a:outerShdw blurRad="38100" dist="38100" dir="2700000" algn="tl">
                    <a:srgbClr val="C0C0C0"/>
                  </a:outerShdw>
                </a:effectLst>
                <a:latin typeface="Arial Narrow" pitchFamily="34" charset="0"/>
                <a:ea typeface="+mn-ea"/>
                <a:cs typeface="+mn-cs"/>
              </a:rPr>
              <a:t>BREF APERCU SUR LE SYSTÈME DE COLLECTE ET DE TRAITEMENT DES DONNEES D’ACCIDENTS AU BENIN</a:t>
            </a:r>
          </a:p>
        </p:txBody>
      </p:sp>
      <p:pic>
        <p:nvPicPr>
          <p:cNvPr id="25603" name="Picture 4" descr="C:\Users\TOSHIBA\Desktop\Beni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8350" y="0"/>
            <a:ext cx="7556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txBox="1">
            <a:spLocks noChangeArrowheads="1"/>
          </p:cNvSpPr>
          <p:nvPr/>
        </p:nvSpPr>
        <p:spPr bwMode="auto">
          <a:xfrm>
            <a:off x="1150938" y="3284984"/>
            <a:ext cx="7993062" cy="14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buClr>
                <a:srgbClr val="FF0000"/>
              </a:buClr>
              <a:buFont typeface="Wingdings" panose="05000000000000000000" pitchFamily="2" charset="2"/>
              <a:buChar char="ü"/>
              <a:defRPr/>
            </a:pPr>
            <a:r>
              <a:rPr lang="fr-FR" altLang="fr-FR" sz="2800" b="1" dirty="0" smtClean="0">
                <a:solidFill>
                  <a:srgbClr val="000099"/>
                </a:solidFill>
                <a:latin typeface="Arial Narrow" panose="020B0606020202030204" pitchFamily="34" charset="0"/>
              </a:rPr>
              <a:t>	</a:t>
            </a:r>
            <a:r>
              <a:rPr lang="fr-FR" altLang="fr-FR" sz="2400" b="1" dirty="0" smtClean="0">
                <a:solidFill>
                  <a:srgbClr val="000099"/>
                </a:solidFill>
                <a:latin typeface="Arial Narrow" panose="020B0606020202030204" pitchFamily="34" charset="0"/>
              </a:rPr>
              <a:t>le Centre National de Sécurité Routière (CNSR), </a:t>
            </a:r>
          </a:p>
          <a:p>
            <a:pPr eaLnBrk="1" hangingPunct="1">
              <a:buClr>
                <a:srgbClr val="FF0000"/>
              </a:buClr>
              <a:buFont typeface="Wingdings" panose="05000000000000000000" pitchFamily="2" charset="2"/>
              <a:buChar char="ü"/>
              <a:defRPr/>
            </a:pPr>
            <a:r>
              <a:rPr lang="fr-FR" altLang="fr-FR" sz="2400" b="1" dirty="0" smtClean="0">
                <a:solidFill>
                  <a:srgbClr val="000099"/>
                </a:solidFill>
                <a:latin typeface="Arial Narrow" panose="020B0606020202030204" pitchFamily="34" charset="0"/>
              </a:rPr>
              <a:t> 	la Direction Générale de la Police Nationale (DGPN), </a:t>
            </a:r>
          </a:p>
          <a:p>
            <a:pPr eaLnBrk="1" hangingPunct="1">
              <a:buClr>
                <a:srgbClr val="FF0000"/>
              </a:buClr>
              <a:buFont typeface="Wingdings" panose="05000000000000000000" pitchFamily="2" charset="2"/>
              <a:buChar char="ü"/>
              <a:defRPr/>
            </a:pPr>
            <a:r>
              <a:rPr lang="fr-FR" altLang="fr-FR" sz="2400" b="1" dirty="0" smtClean="0">
                <a:solidFill>
                  <a:srgbClr val="000099"/>
                </a:solidFill>
                <a:latin typeface="Arial Narrow" panose="020B0606020202030204" pitchFamily="34" charset="0"/>
              </a:rPr>
              <a:t> 	la Direction Générale de la Gendarmerie Nationale (DGGN)</a:t>
            </a:r>
          </a:p>
          <a:p>
            <a:pPr eaLnBrk="1" hangingPunct="1">
              <a:buClr>
                <a:srgbClr val="FF0000"/>
              </a:buClr>
              <a:buFont typeface="Wingdings" panose="05000000000000000000" pitchFamily="2" charset="2"/>
              <a:buChar char="v"/>
              <a:defRPr/>
            </a:pPr>
            <a:endParaRPr lang="fr-FR" altLang="fr-FR" sz="800" b="1" dirty="0" smtClean="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defRPr/>
            </a:pPr>
            <a:r>
              <a:rPr lang="fr-FR" altLang="fr-FR" sz="2400" b="1" dirty="0" smtClean="0">
                <a:solidFill>
                  <a:srgbClr val="000099"/>
                </a:solidFill>
                <a:latin typeface="Arial Narrow" panose="020B0606020202030204" pitchFamily="34" charset="0"/>
              </a:rPr>
              <a:t>A ce jour : Fusion entre la Police et la Gendarmerie en Police Républicaine</a:t>
            </a:r>
          </a:p>
          <a:p>
            <a:pPr eaLnBrk="1" hangingPunct="1">
              <a:buClr>
                <a:srgbClr val="FF0000"/>
              </a:buClr>
              <a:buFont typeface="Wingdings" panose="05000000000000000000" pitchFamily="2" charset="2"/>
              <a:buChar char="v"/>
              <a:defRPr/>
            </a:pPr>
            <a:endParaRPr lang="fr-FR" altLang="fr-FR" sz="2400" b="1" dirty="0" smtClean="0">
              <a:solidFill>
                <a:srgbClr val="000099"/>
              </a:solidFill>
              <a:latin typeface="Arial Narrow" panose="020B0606020202030204" pitchFamily="34" charset="0"/>
            </a:endParaRPr>
          </a:p>
          <a:p>
            <a:pPr marL="914400" lvl="2" indent="0" eaLnBrk="1" hangingPunct="1">
              <a:buClr>
                <a:srgbClr val="FF0000"/>
              </a:buClr>
              <a:buNone/>
              <a:defRPr/>
            </a:pPr>
            <a:r>
              <a:rPr lang="fr-FR" altLang="fr-FR" sz="2000" b="1" dirty="0" smtClean="0">
                <a:solidFill>
                  <a:srgbClr val="000099"/>
                </a:solidFill>
                <a:latin typeface="Arial Narrow" panose="020B0606020202030204" pitchFamily="34" charset="0"/>
              </a:rPr>
              <a:t>Simplification du système</a:t>
            </a:r>
          </a:p>
          <a:p>
            <a:pPr eaLnBrk="1" hangingPunct="1">
              <a:buClr>
                <a:srgbClr val="FF0000"/>
              </a:buClr>
              <a:buFont typeface="Wingdings" panose="05000000000000000000" pitchFamily="2" charset="2"/>
              <a:buChar char="v"/>
              <a:defRPr/>
            </a:pPr>
            <a:endParaRPr lang="fr-FR" altLang="fr-FR" sz="2400" b="1" dirty="0" smtClean="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defRPr/>
            </a:pPr>
            <a:endParaRPr lang="fr-FR" altLang="fr-FR" sz="2400" b="1" dirty="0" smtClean="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defRPr/>
            </a:pPr>
            <a:endParaRPr lang="fr-FR" altLang="fr-FR" sz="2400" b="1" dirty="0" smtClean="0">
              <a:solidFill>
                <a:srgbClr val="000099"/>
              </a:solidFill>
              <a:latin typeface="Arial Narrow" panose="020B0606020202030204" pitchFamily="34" charset="0"/>
            </a:endParaRPr>
          </a:p>
          <a:p>
            <a:pPr eaLnBrk="1" hangingPunct="1">
              <a:buClr>
                <a:srgbClr val="FF0000"/>
              </a:buClr>
              <a:buFont typeface="Wingdings" panose="05000000000000000000" pitchFamily="2" charset="2"/>
              <a:buChar char="v"/>
              <a:defRPr/>
            </a:pPr>
            <a:endParaRPr lang="fr-FR" altLang="fr-FR" sz="1600" b="1" dirty="0" smtClean="0">
              <a:solidFill>
                <a:srgbClr val="000099"/>
              </a:solidFill>
              <a:latin typeface="Arial Narrow" panose="020B0606020202030204" pitchFamily="34" charset="0"/>
            </a:endParaRPr>
          </a:p>
        </p:txBody>
      </p:sp>
      <p:sp>
        <p:nvSpPr>
          <p:cNvPr id="3" name="Flèche vers le bas 2"/>
          <p:cNvSpPr/>
          <p:nvPr/>
        </p:nvSpPr>
        <p:spPr>
          <a:xfrm>
            <a:off x="3419872" y="5556492"/>
            <a:ext cx="485775" cy="6508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 name="Image 1"/>
          <p:cNvPicPr>
            <a:picLocks noChangeAspect="1"/>
          </p:cNvPicPr>
          <p:nvPr/>
        </p:nvPicPr>
        <p:blipFill>
          <a:blip r:embed="rId3"/>
          <a:stretch>
            <a:fillRect/>
          </a:stretch>
        </p:blipFill>
        <p:spPr>
          <a:xfrm>
            <a:off x="467544" y="1380868"/>
            <a:ext cx="8553429" cy="2009148"/>
          </a:xfrm>
          <a:prstGeom prst="rect">
            <a:avLst/>
          </a:prstGeom>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250825" y="2708275"/>
            <a:ext cx="8435975" cy="1511300"/>
          </a:xfrm>
        </p:spPr>
        <p:txBody>
          <a:bodyPr rtlCol="0">
            <a:normAutofit/>
          </a:bodyPr>
          <a:lstStyle/>
          <a:p>
            <a:pPr algn="ctr" eaLnBrk="1" fontAlgn="auto" hangingPunct="1">
              <a:spcAft>
                <a:spcPts val="0"/>
              </a:spcAft>
              <a:defRPr/>
            </a:pPr>
            <a:r>
              <a:rPr lang="fr-FR" b="1" dirty="0" smtClean="0">
                <a:solidFill>
                  <a:srgbClr val="002060"/>
                </a:solidFill>
              </a:rPr>
              <a:t>LES FORCES ET FAIBLESSES DU </a:t>
            </a:r>
            <a:r>
              <a:rPr lang="fr-FR" b="1" dirty="0" smtClean="0">
                <a:solidFill>
                  <a:srgbClr val="FFFF00"/>
                </a:solidFill>
              </a:rPr>
              <a:t/>
            </a:r>
            <a:br>
              <a:rPr lang="fr-FR" b="1" dirty="0" smtClean="0">
                <a:solidFill>
                  <a:srgbClr val="FFFF00"/>
                </a:solidFill>
              </a:rPr>
            </a:br>
            <a:r>
              <a:rPr lang="fr-FR" sz="2800" dirty="0" smtClean="0">
                <a:solidFill>
                  <a:srgbClr val="CC0000"/>
                </a:solidFill>
                <a:effectLst>
                  <a:outerShdw blurRad="38100" dist="38100" dir="2700000" algn="tl">
                    <a:srgbClr val="C0C0C0"/>
                  </a:outerShdw>
                </a:effectLst>
                <a:latin typeface="Wide Latin" pitchFamily="18" charset="0"/>
              </a:rPr>
              <a:t>SYSTEME  BAAC</a:t>
            </a:r>
            <a:endParaRPr lang="fr-FR" b="1" dirty="0" smtClean="0">
              <a:solidFill>
                <a:srgbClr val="FFFF00"/>
              </a:solidFill>
            </a:endParaRPr>
          </a:p>
        </p:txBody>
      </p:sp>
      <p:pic>
        <p:nvPicPr>
          <p:cNvPr id="70659" name="Picture 3" descr="C:\Users\TOSHIBA\Pictures\merlin_pt-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365625"/>
            <a:ext cx="20002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376093"/>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62" descr="C:\Documents and Settings\COMMISSAIRE\Bureau\CoupesBAAC\FicheBAAC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27368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ZoneTexte 16"/>
          <p:cNvSpPr txBox="1">
            <a:spLocks noChangeArrowheads="1"/>
          </p:cNvSpPr>
          <p:nvPr/>
        </p:nvSpPr>
        <p:spPr bwMode="auto">
          <a:xfrm>
            <a:off x="0" y="0"/>
            <a:ext cx="3203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400" b="1">
                <a:solidFill>
                  <a:srgbClr val="FF0000"/>
                </a:solidFill>
                <a:latin typeface="Arial Narrow" panose="020B0606020202030204" pitchFamily="34" charset="0"/>
              </a:rPr>
              <a:t>Le formulaire BAAC,</a:t>
            </a:r>
          </a:p>
          <a:p>
            <a:pPr algn="ctr" eaLnBrk="1" hangingPunct="1">
              <a:spcBef>
                <a:spcPct val="0"/>
              </a:spcBef>
              <a:buClrTx/>
              <a:buFontTx/>
              <a:buNone/>
            </a:pPr>
            <a:r>
              <a:rPr lang="fr-FR" altLang="fr-FR" sz="2400" b="1">
                <a:solidFill>
                  <a:srgbClr val="FF0000"/>
                </a:solidFill>
                <a:latin typeface="Arial Narrow" panose="020B0606020202030204" pitchFamily="34" charset="0"/>
              </a:rPr>
              <a:t>support de collecte des données</a:t>
            </a:r>
          </a:p>
        </p:txBody>
      </p:sp>
      <p:pic>
        <p:nvPicPr>
          <p:cNvPr id="5" name="Picture 9" descr="C:\Documents and Settings\COMMISSAIRE\Bureau\CoupesBAAC\Guid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0150">
            <a:off x="4797425" y="976313"/>
            <a:ext cx="27717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5003800" y="5267325"/>
            <a:ext cx="414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400" b="1">
                <a:solidFill>
                  <a:srgbClr val="000099"/>
                </a:solidFill>
                <a:latin typeface="Arial Narrow" panose="020B0606020202030204" pitchFamily="34" charset="0"/>
              </a:rPr>
              <a:t>Il contient les informations nécessaires à la compréhension et au remplissage du formulaire BAAC</a:t>
            </a:r>
          </a:p>
        </p:txBody>
      </p:sp>
      <p:sp>
        <p:nvSpPr>
          <p:cNvPr id="7" name="ZoneTexte 8"/>
          <p:cNvSpPr txBox="1">
            <a:spLocks noChangeArrowheads="1"/>
          </p:cNvSpPr>
          <p:nvPr/>
        </p:nvSpPr>
        <p:spPr bwMode="auto">
          <a:xfrm>
            <a:off x="4976813" y="87313"/>
            <a:ext cx="4176712" cy="954087"/>
          </a:xfrm>
          <a:prstGeom prst="rect">
            <a:avLst/>
          </a:prstGeom>
          <a:noFill/>
          <a:ln w="9525">
            <a:noFill/>
            <a:miter lim="800000"/>
            <a:headEnd/>
            <a:tailEnd/>
          </a:ln>
        </p:spPr>
        <p:txBody>
          <a:bodyPr>
            <a:spAutoFit/>
          </a:bodyPr>
          <a:lstStyle/>
          <a:p>
            <a:pPr algn="ctr" eaLnBrk="1" hangingPunct="1">
              <a:defRPr/>
            </a:pPr>
            <a:r>
              <a:rPr lang="fr-FR" sz="2800" b="1" dirty="0">
                <a:solidFill>
                  <a:srgbClr val="800000"/>
                </a:solidFill>
                <a:effectLst>
                  <a:outerShdw blurRad="38100" dist="38100" dir="2700000" algn="tl">
                    <a:srgbClr val="C0C0C0"/>
                  </a:outerShdw>
                </a:effectLst>
                <a:latin typeface="Arial Narrow" pitchFamily="34" charset="0"/>
              </a:rPr>
              <a:t>Le guide de remplissage du BAAC</a:t>
            </a:r>
          </a:p>
        </p:txBody>
      </p:sp>
      <p:pic>
        <p:nvPicPr>
          <p:cNvPr id="8194" name="Picture 163" descr="C:\Documents and Settings\COMMISSAIRE\Bureau\CoupesBAAC\FicheBAAC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5" y="2970213"/>
            <a:ext cx="275431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2" descr="droiteconomi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07375" y="4292600"/>
            <a:ext cx="936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834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1000"/>
                                        <p:tgtEl>
                                          <p:spTgt spid="8195"/>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up)">
                                      <p:cBhvr>
                                        <p:cTn id="11" dur="1000"/>
                                        <p:tgtEl>
                                          <p:spTgt spid="8194"/>
                                        </p:tgtEl>
                                      </p:cBhvr>
                                    </p:animEffect>
                                  </p:childTnLst>
                                </p:cTn>
                              </p:par>
                            </p:childTnLst>
                          </p:cTn>
                        </p:par>
                        <p:par>
                          <p:cTn id="12" fill="hold" nodeType="afterGroup">
                            <p:stCondLst>
                              <p:cond delay="2000"/>
                            </p:stCondLst>
                            <p:childTnLst>
                              <p:par>
                                <p:cTn id="13" presetID="3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3000"/>
                            </p:stCondLst>
                            <p:childTnLst>
                              <p:par>
                                <p:cTn id="22" presetID="3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00" decel="100000"/>
                                        <p:tgtEl>
                                          <p:spTgt spid="6"/>
                                        </p:tgtEl>
                                      </p:cBhvr>
                                    </p:animEffect>
                                    <p:anim calcmode="lin" valueType="num">
                                      <p:cBhvr>
                                        <p:cTn id="25" dur="800" decel="100000" fill="hold"/>
                                        <p:tgtEl>
                                          <p:spTgt spid="6"/>
                                        </p:tgtEl>
                                        <p:attrNameLst>
                                          <p:attrName>style.rotation</p:attrName>
                                        </p:attrNameLst>
                                      </p:cBhvr>
                                      <p:tavLst>
                                        <p:tav tm="0">
                                          <p:val>
                                            <p:fltVal val="-90"/>
                                          </p:val>
                                        </p:tav>
                                        <p:tav tm="100000">
                                          <p:val>
                                            <p:fltVal val="0"/>
                                          </p:val>
                                        </p:tav>
                                      </p:tavLst>
                                    </p:anim>
                                    <p:anim calcmode="lin" valueType="num">
                                      <p:cBhvr>
                                        <p:cTn id="26" dur="800" decel="100000" fill="hold"/>
                                        <p:tgtEl>
                                          <p:spTgt spid="6"/>
                                        </p:tgtEl>
                                        <p:attrNameLst>
                                          <p:attrName>ppt_x</p:attrName>
                                        </p:attrNameLst>
                                      </p:cBhvr>
                                      <p:tavLst>
                                        <p:tav tm="0">
                                          <p:val>
                                            <p:strVal val="#ppt_x+0.4"/>
                                          </p:val>
                                        </p:tav>
                                        <p:tav tm="100000">
                                          <p:val>
                                            <p:strVal val="#ppt_x-0.05"/>
                                          </p:val>
                                        </p:tav>
                                      </p:tavLst>
                                    </p:anim>
                                    <p:anim calcmode="lin" valueType="num">
                                      <p:cBhvr>
                                        <p:cTn id="27" dur="800" decel="100000" fill="hold"/>
                                        <p:tgtEl>
                                          <p:spTgt spid="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30" presetID="7"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ppt_x"/>
                                          </p:val>
                                        </p:tav>
                                        <p:tav tm="100000">
                                          <p:val>
                                            <p:strVal val="#ppt_x"/>
                                          </p:val>
                                        </p:tav>
                                      </p:tavLst>
                                    </p:anim>
                                    <p:anim calcmode="lin" valueType="num">
                                      <p:cBhvr additive="base">
                                        <p:cTn id="3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449263"/>
            <a:ext cx="4440238"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450" y="461963"/>
            <a:ext cx="4440238"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975" y="765175"/>
            <a:ext cx="4175125"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ZoneTexte 8"/>
          <p:cNvSpPr txBox="1">
            <a:spLocks noChangeArrowheads="1"/>
          </p:cNvSpPr>
          <p:nvPr/>
        </p:nvSpPr>
        <p:spPr bwMode="auto">
          <a:xfrm>
            <a:off x="71438" y="31750"/>
            <a:ext cx="8964612" cy="523875"/>
          </a:xfrm>
          <a:prstGeom prst="rect">
            <a:avLst/>
          </a:prstGeom>
          <a:noFill/>
          <a:ln w="9525">
            <a:noFill/>
            <a:miter lim="800000"/>
            <a:headEnd/>
            <a:tailEnd/>
          </a:ln>
        </p:spPr>
        <p:txBody>
          <a:bodyPr>
            <a:spAutoFit/>
          </a:bodyPr>
          <a:lstStyle/>
          <a:p>
            <a:pPr algn="ctr" eaLnBrk="1" hangingPunct="1">
              <a:defRPr/>
            </a:pPr>
            <a:r>
              <a:rPr lang="fr-FR" sz="2800" b="1" dirty="0">
                <a:solidFill>
                  <a:srgbClr val="800000"/>
                </a:solidFill>
                <a:effectLst>
                  <a:outerShdw blurRad="38100" dist="38100" dir="2700000" algn="tl">
                    <a:srgbClr val="C0C0C0"/>
                  </a:outerShdw>
                </a:effectLst>
                <a:latin typeface="Arial Narrow" pitchFamily="34" charset="0"/>
              </a:rPr>
              <a:t>Les références croquis</a:t>
            </a:r>
          </a:p>
        </p:txBody>
      </p:sp>
    </p:spTree>
    <p:extLst>
      <p:ext uri="{BB962C8B-B14F-4D97-AF65-F5344CB8AC3E}">
        <p14:creationId xmlns:p14="http://schemas.microsoft.com/office/powerpoint/2010/main" val="39323149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additive="base">
                                        <p:cTn id="7" dur="1000" fill="hold"/>
                                        <p:tgtEl>
                                          <p:spTgt spid="145412"/>
                                        </p:tgtEl>
                                        <p:attrNameLst>
                                          <p:attrName>ppt_x</p:attrName>
                                        </p:attrNameLst>
                                      </p:cBhvr>
                                      <p:tavLst>
                                        <p:tav tm="0">
                                          <p:val>
                                            <p:strVal val="#ppt_x"/>
                                          </p:val>
                                        </p:tav>
                                        <p:tav tm="100000">
                                          <p:val>
                                            <p:strVal val="#ppt_x"/>
                                          </p:val>
                                        </p:tav>
                                      </p:tavLst>
                                    </p:anim>
                                    <p:anim calcmode="lin" valueType="num">
                                      <p:cBhvr additive="base">
                                        <p:cTn id="8" dur="1000" fill="hold"/>
                                        <p:tgtEl>
                                          <p:spTgt spid="1454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4" fill="hold" nodeType="afterEffect">
                                  <p:stCondLst>
                                    <p:cond delay="0"/>
                                  </p:stCondLst>
                                  <p:childTnLst>
                                    <p:set>
                                      <p:cBhvr>
                                        <p:cTn id="11" dur="1" fill="hold">
                                          <p:stCondLst>
                                            <p:cond delay="0"/>
                                          </p:stCondLst>
                                        </p:cTn>
                                        <p:tgtEl>
                                          <p:spTgt spid="145413"/>
                                        </p:tgtEl>
                                        <p:attrNameLst>
                                          <p:attrName>style.visibility</p:attrName>
                                        </p:attrNameLst>
                                      </p:cBhvr>
                                      <p:to>
                                        <p:strVal val="visible"/>
                                      </p:to>
                                    </p:set>
                                    <p:anim calcmode="lin" valueType="num">
                                      <p:cBhvr additive="base">
                                        <p:cTn id="12" dur="1000" fill="hold"/>
                                        <p:tgtEl>
                                          <p:spTgt spid="145413"/>
                                        </p:tgtEl>
                                        <p:attrNameLst>
                                          <p:attrName>ppt_x</p:attrName>
                                        </p:attrNameLst>
                                      </p:cBhvr>
                                      <p:tavLst>
                                        <p:tav tm="0">
                                          <p:val>
                                            <p:strVal val="#ppt_x"/>
                                          </p:val>
                                        </p:tav>
                                        <p:tav tm="100000">
                                          <p:val>
                                            <p:strVal val="#ppt_x"/>
                                          </p:val>
                                        </p:tav>
                                      </p:tavLst>
                                    </p:anim>
                                    <p:anim calcmode="lin" valueType="num">
                                      <p:cBhvr additive="base">
                                        <p:cTn id="13" dur="1000" fill="hold"/>
                                        <p:tgtEl>
                                          <p:spTgt spid="14541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presetSubtype="0" fill="hold" nodeType="clickEffect">
                                  <p:stCondLst>
                                    <p:cond delay="0"/>
                                  </p:stCondLst>
                                  <p:childTnLst>
                                    <p:set>
                                      <p:cBhvr>
                                        <p:cTn id="17" dur="1" fill="hold">
                                          <p:stCondLst>
                                            <p:cond delay="0"/>
                                          </p:stCondLst>
                                        </p:cTn>
                                        <p:tgtEl>
                                          <p:spTgt spid="29698"/>
                                        </p:tgtEl>
                                        <p:attrNameLst>
                                          <p:attrName>style.visibility</p:attrName>
                                        </p:attrNameLst>
                                      </p:cBhvr>
                                      <p:to>
                                        <p:strVal val="visible"/>
                                      </p:to>
                                    </p:set>
                                    <p:animEffect transition="in" filter="fade">
                                      <p:cBhvr>
                                        <p:cTn id="18" dur="800" decel="100000"/>
                                        <p:tgtEl>
                                          <p:spTgt spid="29698"/>
                                        </p:tgtEl>
                                      </p:cBhvr>
                                    </p:animEffect>
                                    <p:anim calcmode="lin" valueType="num">
                                      <p:cBhvr>
                                        <p:cTn id="19" dur="800" decel="100000" fill="hold"/>
                                        <p:tgtEl>
                                          <p:spTgt spid="29698"/>
                                        </p:tgtEl>
                                        <p:attrNameLst>
                                          <p:attrName>style.rotation</p:attrName>
                                        </p:attrNameLst>
                                      </p:cBhvr>
                                      <p:tavLst>
                                        <p:tav tm="0">
                                          <p:val>
                                            <p:fltVal val="-90"/>
                                          </p:val>
                                        </p:tav>
                                        <p:tav tm="100000">
                                          <p:val>
                                            <p:fltVal val="0"/>
                                          </p:val>
                                        </p:tav>
                                      </p:tavLst>
                                    </p:anim>
                                    <p:anim calcmode="lin" valueType="num">
                                      <p:cBhvr>
                                        <p:cTn id="20" dur="800" decel="100000" fill="hold"/>
                                        <p:tgtEl>
                                          <p:spTgt spid="29698"/>
                                        </p:tgtEl>
                                        <p:attrNameLst>
                                          <p:attrName>ppt_x</p:attrName>
                                        </p:attrNameLst>
                                      </p:cBhvr>
                                      <p:tavLst>
                                        <p:tav tm="0">
                                          <p:val>
                                            <p:strVal val="#ppt_x+0.4"/>
                                          </p:val>
                                        </p:tav>
                                        <p:tav tm="100000">
                                          <p:val>
                                            <p:strVal val="#ppt_x-0.05"/>
                                          </p:val>
                                        </p:tav>
                                      </p:tavLst>
                                    </p:anim>
                                    <p:anim calcmode="lin" valueType="num">
                                      <p:cBhvr>
                                        <p:cTn id="21" dur="800" decel="100000" fill="hold"/>
                                        <p:tgtEl>
                                          <p:spTgt spid="29698"/>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C:\Documents and Settings\COMMISSAIRE\Bureau\CoupesBAAC\UserGPS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238" y="134938"/>
            <a:ext cx="4651375" cy="660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ZoneTexte 8"/>
          <p:cNvSpPr txBox="1">
            <a:spLocks noChangeArrowheads="1"/>
          </p:cNvSpPr>
          <p:nvPr/>
        </p:nvSpPr>
        <p:spPr bwMode="auto">
          <a:xfrm>
            <a:off x="71438" y="261938"/>
            <a:ext cx="3924300" cy="708025"/>
          </a:xfrm>
          <a:prstGeom prst="rect">
            <a:avLst/>
          </a:prstGeom>
          <a:noFill/>
          <a:ln w="9525">
            <a:noFill/>
            <a:miter lim="800000"/>
            <a:headEnd/>
            <a:tailEnd/>
          </a:ln>
        </p:spPr>
        <p:txBody>
          <a:bodyPr>
            <a:spAutoFit/>
          </a:bodyPr>
          <a:lstStyle/>
          <a:p>
            <a:pPr algn="ctr" eaLnBrk="1" hangingPunct="1">
              <a:defRPr/>
            </a:pPr>
            <a:r>
              <a:rPr lang="fr-FR" sz="4000" b="1" dirty="0">
                <a:solidFill>
                  <a:srgbClr val="800000"/>
                </a:solidFill>
                <a:effectLst>
                  <a:outerShdw blurRad="38100" dist="38100" dir="2700000" algn="tl">
                    <a:srgbClr val="C0C0C0"/>
                  </a:outerShdw>
                </a:effectLst>
                <a:latin typeface="Arial Narrow" pitchFamily="34" charset="0"/>
              </a:rPr>
              <a:t>Le GPS</a:t>
            </a:r>
          </a:p>
        </p:txBody>
      </p:sp>
      <p:pic>
        <p:nvPicPr>
          <p:cNvPr id="43012"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2673">
            <a:off x="1204913" y="1182688"/>
            <a:ext cx="2919412"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1913" y="1335088"/>
            <a:ext cx="115093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141476"/>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R AUTOROUTE 072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438" y="1098550"/>
            <a:ext cx="9072562" cy="5761038"/>
          </a:xfrm>
        </p:spPr>
      </p:pic>
      <p:sp>
        <p:nvSpPr>
          <p:cNvPr id="54275" name="ZoneTexte 6"/>
          <p:cNvSpPr txBox="1">
            <a:spLocks noChangeArrowheads="1"/>
          </p:cNvSpPr>
          <p:nvPr/>
        </p:nvSpPr>
        <p:spPr bwMode="auto">
          <a:xfrm>
            <a:off x="71438" y="87313"/>
            <a:ext cx="9072562" cy="523875"/>
          </a:xfrm>
          <a:prstGeom prst="rect">
            <a:avLst/>
          </a:prstGeom>
          <a:noFill/>
          <a:ln w="9525">
            <a:noFill/>
            <a:miter lim="800000"/>
            <a:headEnd/>
            <a:tailEnd/>
          </a:ln>
        </p:spPr>
        <p:txBody>
          <a:bodyPr>
            <a:spAutoFit/>
          </a:bodyPr>
          <a:lstStyle/>
          <a:p>
            <a:pPr eaLnBrk="1" hangingPunct="1">
              <a:defRPr/>
            </a:pPr>
            <a:r>
              <a:rPr lang="fr-FR" sz="2000" b="1" dirty="0">
                <a:solidFill>
                  <a:srgbClr val="FF0000"/>
                </a:solidFill>
              </a:rPr>
              <a:t>       </a:t>
            </a:r>
            <a:r>
              <a:rPr lang="fr-FR" sz="2800" b="1" dirty="0">
                <a:solidFill>
                  <a:srgbClr val="800000"/>
                </a:solidFill>
                <a:effectLst>
                  <a:outerShdw blurRad="38100" dist="38100" dir="2700000" algn="tl">
                    <a:srgbClr val="C0C0C0"/>
                  </a:outerShdw>
                </a:effectLst>
                <a:latin typeface="Arial Narrow" pitchFamily="34" charset="0"/>
              </a:rPr>
              <a:t>Formation et recyclage de la Police et de la Gendarmerie </a:t>
            </a:r>
            <a:endParaRPr lang="fr-FR" sz="2400" b="1" dirty="0">
              <a:solidFill>
                <a:srgbClr val="800000"/>
              </a:solidFill>
              <a:effectLst>
                <a:outerShdw blurRad="38100" dist="38100" dir="2700000" algn="tl">
                  <a:srgbClr val="C0C0C0"/>
                </a:outerShdw>
              </a:effectLst>
              <a:latin typeface="Arial Narrow" pitchFamily="34" charset="0"/>
            </a:endParaRPr>
          </a:p>
        </p:txBody>
      </p:sp>
    </p:spTree>
    <p:extLst>
      <p:ext uri="{BB962C8B-B14F-4D97-AF65-F5344CB8AC3E}">
        <p14:creationId xmlns:p14="http://schemas.microsoft.com/office/powerpoint/2010/main" val="13699248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2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3_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7378</TotalTime>
  <Words>902</Words>
  <Application>Microsoft Office PowerPoint</Application>
  <PresentationFormat>Affichage à l'écran (4:3)</PresentationFormat>
  <Paragraphs>218</Paragraphs>
  <Slides>30</Slides>
  <Notes>11</Notes>
  <HiddenSlides>0</HiddenSlides>
  <MMClips>0</MMClips>
  <ScaleCrop>false</ScaleCrop>
  <HeadingPairs>
    <vt:vector size="4" baseType="variant">
      <vt:variant>
        <vt:lpstr>Thème</vt:lpstr>
      </vt:variant>
      <vt:variant>
        <vt:i4>4</vt:i4>
      </vt:variant>
      <vt:variant>
        <vt:lpstr>Titres des diapositives</vt:lpstr>
      </vt:variant>
      <vt:variant>
        <vt:i4>30</vt:i4>
      </vt:variant>
    </vt:vector>
  </HeadingPairs>
  <TitlesOfParts>
    <vt:vector size="34" baseType="lpstr">
      <vt:lpstr>Brin</vt:lpstr>
      <vt:lpstr>1_Brin</vt:lpstr>
      <vt:lpstr>2_Brin</vt:lpstr>
      <vt:lpstr>3_Brin</vt:lpstr>
      <vt:lpstr>Présentation PowerPoint</vt:lpstr>
      <vt:lpstr>PLAN</vt:lpstr>
      <vt:lpstr>INTRODUCTION:          - PRESENTATION DU DISPOSITIF DE SECURITE ROUTIERE DU BENIN           - APERCU SUR LE SYSTÈME DE COLLECTE ET DE TRAITEMENT DES DONNEES D’ACCIDENTS AU BENIN</vt:lpstr>
      <vt:lpstr>BREF APERCU SUR LE SYSTÈME DE COLLECTE ET DE TRAITEMENT DES DONNEES D’ACCIDENTS AU BENIN</vt:lpstr>
      <vt:lpstr>LES FORCES ET FAIBLESSES DU  SYSTEME  BAAC</vt:lpstr>
      <vt:lpstr>Présentation PowerPoint</vt:lpstr>
      <vt:lpstr>Présentation PowerPoint</vt:lpstr>
      <vt:lpstr>Présentation PowerPoint</vt:lpstr>
      <vt:lpstr>Présentation PowerPoint</vt:lpstr>
      <vt:lpstr>LE TRAITEMENT DES DONNEES DU SYSTEME  BAAC</vt:lpstr>
      <vt:lpstr>Présentation PowerPoint</vt:lpstr>
      <vt:lpstr>Présentation PowerPoint</vt:lpstr>
      <vt:lpstr>FORCES ET FAIBLESSES DU SYSTÈME</vt:lpstr>
      <vt:lpstr>FORCES ET FAIBLESSES DU SYSTÈME</vt:lpstr>
      <vt:lpstr>FORCES ET FAIBLESSES DU SYSTÈME</vt:lpstr>
      <vt:lpstr>FORCES ET FAIBLESSES DU SYSTÈME</vt:lpstr>
      <vt:lpstr>FORCES ET FAIBLESSES DU SYSTÈME</vt:lpstr>
      <vt:lpstr>FORCES ET FAIBLESSES DU SYSTÈME</vt:lpstr>
      <vt:lpstr>Présentation PowerPoint</vt:lpstr>
      <vt:lpstr>LES FAIBLESSES  DU   SYSTEME  BAAC</vt:lpstr>
      <vt:lpstr>Présentation PowerPoint</vt:lpstr>
      <vt:lpstr>Présentation PowerPoint</vt:lpstr>
      <vt:lpstr>CORRIDOR-ABIDJAN-LAGOS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Huguette TEDJI;YETE M. Koovy</dc:creator>
  <cp:lastModifiedBy>Lecturer</cp:lastModifiedBy>
  <cp:revision>239</cp:revision>
  <cp:lastPrinted>2017-09-07T11:14:12Z</cp:lastPrinted>
  <dcterms:created xsi:type="dcterms:W3CDTF">2011-06-11T01:57:55Z</dcterms:created>
  <dcterms:modified xsi:type="dcterms:W3CDTF">2018-02-20T10:12:09Z</dcterms:modified>
</cp:coreProperties>
</file>