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5" r:id="rId3"/>
    <p:sldId id="286" r:id="rId4"/>
    <p:sldId id="287" r:id="rId5"/>
    <p:sldId id="288" r:id="rId6"/>
    <p:sldId id="289" r:id="rId7"/>
    <p:sldId id="293" r:id="rId8"/>
    <p:sldId id="296" r:id="rId9"/>
    <p:sldId id="291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YPELL Véronique, ITF/RPA" initials="VF" lastIdx="1" clrIdx="0"/>
  <p:cmAuthor id="1" name="Miriam Garcia Lorenzana" initials="MGL" lastIdx="1" clrIdx="1">
    <p:extLst>
      <p:ext uri="{19B8F6BF-5375-455C-9EA6-DF929625EA0E}">
        <p15:presenceInfo xmlns:p15="http://schemas.microsoft.com/office/powerpoint/2012/main" xmlns="" userId="S-1-5-21-88094858-919529-1617787245-6894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E6AA9-260D-4788-B9EE-9BBED2017CD7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8CD64-F8EB-4F46-9A2B-BBA47FBDA4F6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53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gif"/><Relationship Id="rId2" Type="http://schemas.openxmlformats.org/officeDocument/2006/relationships/hyperlink" Target="https://www.google.com.ar/url?sa=i&amp;rct=j&amp;q=&amp;esrc=s&amp;source=images&amp;cd=&amp;cad=rja&amp;uact=8&amp;ved=0ahUKEwi_07eJldDXAhXInJAKHfoTCN8QjRwIBw&amp;url=https://en.trend.az/business/economy/2276650.html&amp;psig=AOvVaw0SQxzsG_VbsMgjlaIQ3Bep&amp;ust=1511370770762376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google.com.ar/url?sa=i&amp;rct=j&amp;q=&amp;esrc=s&amp;source=images&amp;cd=&amp;cad=rja&amp;uact=8&amp;ved=0ahUKEwjFop_AldDXAhUDG5AKHXvKAfYQjRwIBw&amp;url=http://www.gavi.org/about/partners/wb/&amp;psig=AOvVaw0lvBuVnVPDU5nv6bTtRw_o&amp;ust=1511370900009283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google.com.ar/url?sa=i&amp;rct=j&amp;q=&amp;esrc=s&amp;source=images&amp;cd=&amp;cad=rja&amp;uact=8&amp;ved=&amp;url=http://www.cikfia.com/newsroom/view/article/new-fia-international-sporting-code-for-2014.html&amp;psig=AOvVaw0lNkX5rc8EmPOJEIxZNvfz&amp;ust=1511370858020031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m.ar/url?sa=i&amp;rct=j&amp;q=&amp;esrc=s&amp;source=images&amp;cd=&amp;cad=rja&amp;uact=8&amp;ved=0ahUKEwjFop_AldDXAhUDG5AKHXvKAfYQjRwIBw&amp;url=http://www.gavi.org/about/partners/wb/&amp;psig=AOvVaw0lvBuVnVPDU5nv6bTtRw_o&amp;ust=1511370900009283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1D6D47-8B11-4BCF-9DFE-19B59DD70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C18891B-3D81-46C1-95FC-6C36AD97B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1A4BBC-BDA9-41D1-A526-0FB9265B0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0475-A302-46A6-89E0-57C7DF3C093F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9A629C-FD4F-415D-BCC3-1CBD884D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3CFD53-24D7-4203-8C94-CC8F2CC9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8" name="Picture 7" descr="Imagen relacionada">
            <a:hlinkClick r:id="rId2"/>
            <a:extLst>
              <a:ext uri="{FF2B5EF4-FFF2-40B4-BE49-F238E27FC236}">
                <a16:creationId xmlns:a16="http://schemas.microsoft.com/office/drawing/2014/main" xmlns="" id="{D3E0BB3B-183F-4471-A41C-1EBF12A8EF37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206" y="5861367"/>
            <a:ext cx="1604645" cy="1199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magen relacionada">
            <a:hlinkClick r:id="rId4"/>
            <a:extLst>
              <a:ext uri="{FF2B5EF4-FFF2-40B4-BE49-F238E27FC236}">
                <a16:creationId xmlns:a16="http://schemas.microsoft.com/office/drawing/2014/main" xmlns="" id="{6019B334-0D28-4806-95B1-9A0104B12DDC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023" y="6048375"/>
            <a:ext cx="1238250" cy="82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Resultado de imagen para THE WORLD BANK">
            <a:hlinkClick r:id="rId6"/>
            <a:extLst>
              <a:ext uri="{FF2B5EF4-FFF2-40B4-BE49-F238E27FC236}">
                <a16:creationId xmlns:a16="http://schemas.microsoft.com/office/drawing/2014/main" xmlns="" id="{EB11C707-7C51-420A-8C9C-EAE38FC3C8C9}"/>
              </a:ext>
            </a:extLst>
          </p:cNvPr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445" y="6048375"/>
            <a:ext cx="2023110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989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C2510-8CD9-43EF-AF03-0806F5BE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E01B15-CF2B-4590-88F3-D318E664F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D5763F-240E-4A17-B05C-B72D56823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8F9-D8DD-474A-B573-0B099C72DE29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CB18F6-C3FA-447E-AE58-2C6967C6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C26FCA-27A6-445A-81DC-D3F704A5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5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8260500-8103-46C7-8694-190668348D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ED07FC8-126F-4EA0-B687-D0D52879A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0E1AC5-D64C-4A15-9275-8D6E62CFB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8A84-4820-4D41-BBC3-97CB6EA77BA7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96C60D-C0D6-4F6F-9D7F-45AF8123F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8D629F-6433-42F0-B1BF-E523C2D9F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2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89E38D-7596-4F08-A16E-E79C3C147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264"/>
            <a:ext cx="10515600" cy="1325563"/>
          </a:xfrm>
        </p:spPr>
        <p:txBody>
          <a:bodyPr/>
          <a:lstStyle>
            <a:lvl1pPr>
              <a:defRPr b="1" baseline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811F1D-6583-4B2E-B6DA-0CC525AE6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D87C21-6955-4AFA-966A-F86F45B09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36C2-2E14-40CD-9245-6B4DFEDBB840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303F13-3463-400A-BA6B-0992BE4E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955805-F538-4066-A61E-5760E1A49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7" name="Picture 6" descr="Resultado de imagen para THE WORLD BANK">
            <a:hlinkClick r:id="rId2"/>
            <a:extLst>
              <a:ext uri="{FF2B5EF4-FFF2-40B4-BE49-F238E27FC236}">
                <a16:creationId xmlns:a16="http://schemas.microsoft.com/office/drawing/2014/main" xmlns="" id="{EB11C707-7C51-420A-8C9C-EAE38FC3C8C9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445" y="6048375"/>
            <a:ext cx="2023110" cy="809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41832862-AD86-4FCA-93D9-7849AA86CF1E}"/>
              </a:ext>
            </a:extLst>
          </p:cNvPr>
          <p:cNvCxnSpPr/>
          <p:nvPr userDrawn="1"/>
        </p:nvCxnSpPr>
        <p:spPr>
          <a:xfrm>
            <a:off x="0" y="1095375"/>
            <a:ext cx="12192000" cy="0"/>
          </a:xfrm>
          <a:prstGeom prst="line">
            <a:avLst/>
          </a:prstGeom>
          <a:ln w="28575" cmpd="thinThick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073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4DF82B-69F7-4314-8BF4-C7855D4CC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baseline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247205-1E8F-45A7-BE71-C5D2758FC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EF8341-6126-4C1F-BDB2-D0794BB0D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6FC0-7192-4657-81F3-72EAFA3FE712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917E6D-142D-40C2-8B7F-B60B7051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F5057E-539D-470E-81AB-8B6A4B4A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12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8A9173-375D-4A6F-9F03-13F7161E7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8767D1-83AB-4A98-9250-445FB9964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E53DDE-DE34-4ABB-927B-2313EB298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3173C2-1500-4670-B011-965DC5183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1469-0C46-4F3C-981B-5784D3BE295B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137909-C0AD-4EAA-B975-4AE738DFA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C423EE6-C539-4FD0-AA28-FE0CE52FF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17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65FF1-79EB-4BF3-9DCC-F7E6A76FC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E59B091-44C4-4800-ADD9-EFFF6D309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495C3C-58D2-4B5C-B6C1-51B161702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0608587-0B8D-4011-92AE-D685778A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A1665DE-07A6-4024-8773-031B974FC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64CF759-8DC4-44BB-A7E0-600BCCD7B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DB2B-1194-41D3-817E-D937C23EB035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9DAD736-9292-4186-AB9B-8F12B3916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42ABD75-33A3-46B8-8BFA-593869A4C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835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AB4720-C647-4F5F-92C9-ECC0DE5B8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35989AD-0AA6-4F8D-81BC-2249C5DC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F21-31BF-4D46-80D3-1BE5CD794861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DDAB9EE-DA72-4789-817B-8E1A7825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367187E-E941-41F9-AC7E-94EE896B8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52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B68F954-23C1-4B7E-903F-56E256B9E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7E19-D4FC-4128-A2D2-F5D8EEEC4A1F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BE2FD6B-9754-4700-97E2-2BDD937E4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1DDE75-CFC0-4C16-A6AF-11C87FB9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2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D81FA-9AF5-403B-B245-CCD7DFE2F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13C93F-5CB3-4DC1-BC62-13CAEE570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B9B59B-6F7A-47DC-8046-36D7BF6FD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1350C1-DDC3-4905-809E-E085B2847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E32A-DE1C-4FCC-8D70-7B9E8AC3B60B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299E53-BB1E-43ED-AEDD-3744F7F76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BBFE9E-6A65-40FA-91BB-31D24D935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6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8C2D69-CC0C-4102-BE4E-300EB3F0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E326A7E-C98B-40C4-9A8D-AD075C91C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4DBF56-706E-491A-9D83-FABD41C82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F4BBC9-3553-40F1-B3E4-653023D49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4F6B-5EE0-487F-A2D8-ED5AF67C9177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9F5E15-6C3F-46CA-A760-09D29149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9E5ECF-FA17-4E22-8598-7FE1E3DB0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92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google.com.ar/url?sa=i&amp;rct=j&amp;q=&amp;esrc=s&amp;source=images&amp;cd=&amp;cad=rja&amp;uact=8&amp;ved=0ahUKEwi_07eJldDXAhXInJAKHfoTCN8QjRwIBw&amp;url=https://en.trend.az/business/economy/2276650.html&amp;psig=AOvVaw0SQxzsG_VbsMgjlaIQ3Bep&amp;ust=1511370770762376" TargetMode="Externa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google.com.ar/url?sa=i&amp;rct=j&amp;q=&amp;esrc=s&amp;source=images&amp;cd=&amp;cad=rja&amp;uact=8&amp;ved=0ahUKEwjFop_AldDXAhUDG5AKHXvKAfYQjRwIBw&amp;url=http://www.gavi.org/about/partners/wb/&amp;psig=AOvVaw0lvBuVnVPDU5nv6bTtRw_o&amp;ust=1511370900009283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oogle.com.ar/url?sa=i&amp;rct=j&amp;q=&amp;esrc=s&amp;source=images&amp;cd=&amp;cad=rja&amp;uact=8&amp;ved=&amp;url=http://www.cikfia.com/newsroom/view/article/new-fia-international-sporting-code-for-2014.html&amp;psig=AOvVaw0lNkX5rc8EmPOJEIxZNvfz&amp;ust=1511370858020031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618BB60-0838-4D43-A141-9DC7FB7C6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48983D6-8791-45AD-BB89-40EEF56B7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47A004-AB10-4438-8FDE-5D11A4085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2BF91-DD31-4CDF-AB45-931A32BFB671}" type="datetime1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BAB817-DCF5-4400-8B41-08349B9D69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16D39E-DCA5-4AE0-8CFF-0A450DCBD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9FCB1-739F-4342-A276-53C4E754E187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7" name="Picture 6" descr="Imagen relacionada">
            <a:hlinkClick r:id="rId13"/>
            <a:extLst>
              <a:ext uri="{FF2B5EF4-FFF2-40B4-BE49-F238E27FC236}">
                <a16:creationId xmlns:a16="http://schemas.microsoft.com/office/drawing/2014/main" xmlns="" id="{D3E0BB3B-183F-4471-A41C-1EBF12A8EF37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206" y="5861367"/>
            <a:ext cx="1604645" cy="1199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Imagen relacionada">
            <a:hlinkClick r:id="rId15"/>
            <a:extLst>
              <a:ext uri="{FF2B5EF4-FFF2-40B4-BE49-F238E27FC236}">
                <a16:creationId xmlns:a16="http://schemas.microsoft.com/office/drawing/2014/main" xmlns="" id="{6019B334-0D28-4806-95B1-9A0104B12DDC}"/>
              </a:ext>
            </a:extLst>
          </p:cNvPr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023" y="6048375"/>
            <a:ext cx="1238250" cy="82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Resultado de imagen para THE WORLD BANK">
            <a:hlinkClick r:id="rId17"/>
            <a:extLst>
              <a:ext uri="{FF2B5EF4-FFF2-40B4-BE49-F238E27FC236}">
                <a16:creationId xmlns:a16="http://schemas.microsoft.com/office/drawing/2014/main" xmlns="" id="{EB11C707-7C51-420A-8C9C-EAE38FC3C8C9}"/>
              </a:ext>
            </a:extLst>
          </p:cNvPr>
          <p:cNvPicPr/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445" y="6048375"/>
            <a:ext cx="2023110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708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1.jpeg"/><Relationship Id="rId2" Type="http://schemas.openxmlformats.org/officeDocument/2006/relationships/hyperlink" Target="http://www.google.com.ar/url?sa=i&amp;rct=j&amp;q=&amp;esrc=s&amp;source=images&amp;cd=&amp;cad=rja&amp;uact=8&amp;ved=0ahUKEwjFop_AldDXAhUDG5AKHXvKAfYQjRwIBw&amp;url=http://www.gavi.org/about/partners/wb/&amp;psig=AOvVaw0lvBuVnVPDU5nv6bTtRw_o&amp;ust=151137090000928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.ar/url?sa=i&amp;rct=j&amp;q=&amp;esrc=s&amp;source=images&amp;cd=&amp;cad=rja&amp;uact=8&amp;ved=0ahUKEwi_07eJldDXAhXInJAKHfoTCN8QjRwIBw&amp;url=https://en.trend.az/business/economy/2276650.html&amp;psig=AOvVaw0SQxzsG_VbsMgjlaIQ3Bep&amp;ust=1511370770762376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google.com.ar/url?sa=i&amp;rct=j&amp;q=&amp;esrc=s&amp;source=images&amp;cd=&amp;cad=rja&amp;uact=8&amp;ved=&amp;url=http://www.cikfia.com/newsroom/view/article/new-fia-international-sporting-code-for-2014.html&amp;psig=AOvVaw0lNkX5rc8EmPOJEIxZNvfz&amp;ust=1511370858020031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ece.org/fileadmin/DAM/trans/conventn/agree_e.pdf" TargetMode="External"/><Relationship Id="rId13" Type="http://schemas.openxmlformats.org/officeDocument/2006/relationships/hyperlink" Target="http://www.unece.org/trans/maps/un-transport-agreements-and-conventions-21.html" TargetMode="External"/><Relationship Id="rId3" Type="http://schemas.openxmlformats.org/officeDocument/2006/relationships/hyperlink" Target="http://www.healthdata.org/results/country-profiles" TargetMode="External"/><Relationship Id="rId7" Type="http://schemas.openxmlformats.org/officeDocument/2006/relationships/hyperlink" Target="http://siteresources.worldbank.org/EXTCORPPROCUREMENT/Resources/VendorInsuranceRequirements.xls" TargetMode="External"/><Relationship Id="rId12" Type="http://schemas.openxmlformats.org/officeDocument/2006/relationships/hyperlink" Target="http://www.cieca.eu/" TargetMode="External"/><Relationship Id="rId17" Type="http://schemas.openxmlformats.org/officeDocument/2006/relationships/hyperlink" Target="https://www.itdp.org/wp-content/uploads/2016/10/People-Near-Transit.pdf" TargetMode="External"/><Relationship Id="rId2" Type="http://schemas.openxmlformats.org/officeDocument/2006/relationships/hyperlink" Target="http://apps.who.int/iris/bitstream/10665/255336/1/9789241565486-eng.pdf?ua=1" TargetMode="External"/><Relationship Id="rId16" Type="http://schemas.openxmlformats.org/officeDocument/2006/relationships/hyperlink" Target="file:///C:\Users\msegui-consultant\Downloads\9789241565271_eng%20(1)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ranet.eu/deliverables-publications" TargetMode="External"/><Relationship Id="rId11" Type="http://schemas.openxmlformats.org/officeDocument/2006/relationships/hyperlink" Target="https://ec.europa.eu/transport/road_safety/topics/driving-licence_en" TargetMode="External"/><Relationship Id="rId5" Type="http://schemas.openxmlformats.org/officeDocument/2006/relationships/hyperlink" Target="https://vizhub.healthdata.org/sdg/" TargetMode="External"/><Relationship Id="rId15" Type="http://schemas.openxmlformats.org/officeDocument/2006/relationships/hyperlink" Target="http://www.un.org/en/development/desa/population/publications/pdf/urbanization/the_worlds_cities_in_2016_data_booklet.pdf" TargetMode="External"/><Relationship Id="rId10" Type="http://schemas.openxmlformats.org/officeDocument/2006/relationships/hyperlink" Target="http://eur-lex.europa.eu/LexUriServ/LexUriServ.do?uri=CELEX:32006L0126:EN:NOT" TargetMode="External"/><Relationship Id="rId4" Type="http://schemas.openxmlformats.org/officeDocument/2006/relationships/hyperlink" Target="http://www.who.int/violence_injury_prevention/road_safety_status/2015/en/" TargetMode="External"/><Relationship Id="rId9" Type="http://schemas.openxmlformats.org/officeDocument/2006/relationships/hyperlink" Target="http://www.unece.org/fileadmin/DAM/trans/main/wp29/wp29regs/2017/ECE-TRANS-WP.29-343-Rev.25.pdf" TargetMode="External"/><Relationship Id="rId14" Type="http://schemas.openxmlformats.org/officeDocument/2006/relationships/hyperlink" Target="http://www.who.int/emergencycare/activities/en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D57C58-DAB6-4C7E-BC96-364A8C067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235" y="1122363"/>
            <a:ext cx="10033233" cy="23876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cs typeface="Calibri Light"/>
              </a:rPr>
              <a:t>Country Profiles </a:t>
            </a:r>
            <a:br>
              <a:rPr lang="fr-FR" b="1" dirty="0" smtClean="0">
                <a:solidFill>
                  <a:schemeClr val="accent1">
                    <a:lumMod val="75000"/>
                  </a:schemeClr>
                </a:solidFill>
                <a:cs typeface="Calibri Light"/>
              </a:rPr>
            </a:b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  <a:cs typeface="Calibri Light"/>
              </a:rPr>
              <a:t>a HLP FIA initiative</a:t>
            </a:r>
            <a:endParaRPr lang="fr-FR" sz="2000" b="1" dirty="0">
              <a:solidFill>
                <a:schemeClr val="accent1">
                  <a:lumMod val="75000"/>
                </a:schemeClr>
              </a:solidFill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F0A1BA-A3BC-4082-A869-15D2981BE3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Dr. Maria Segui-Gomez,  Road Safety Consultant,  FIA</a:t>
            </a:r>
          </a:p>
        </p:txBody>
      </p:sp>
      <p:pic>
        <p:nvPicPr>
          <p:cNvPr id="6" name="Picture 5" descr="Resultado de imagen para THE WORLD BANK">
            <a:hlinkClick r:id="rId2"/>
            <a:extLst>
              <a:ext uri="{FF2B5EF4-FFF2-40B4-BE49-F238E27FC236}">
                <a16:creationId xmlns:a16="http://schemas.microsoft.com/office/drawing/2014/main" xmlns="" id="{EB11C707-7C51-420A-8C9C-EAE38FC3C8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445" y="6048375"/>
            <a:ext cx="2023110" cy="80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Imagen relacionada">
            <a:hlinkClick r:id="rId4"/>
            <a:extLst>
              <a:ext uri="{FF2B5EF4-FFF2-40B4-BE49-F238E27FC236}">
                <a16:creationId xmlns:a16="http://schemas.microsoft.com/office/drawing/2014/main" xmlns="" id="{6019B334-0D28-4806-95B1-9A0104B12DD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023" y="6048375"/>
            <a:ext cx="1238250" cy="8255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1</a:t>
            </a:fld>
            <a:endParaRPr lang="en-US" dirty="0"/>
          </a:p>
        </p:txBody>
      </p:sp>
      <p:pic>
        <p:nvPicPr>
          <p:cNvPr id="10" name="Picture 9" descr="Imagen relacionada">
            <a:hlinkClick r:id="rId6"/>
            <a:extLst>
              <a:ext uri="{FF2B5EF4-FFF2-40B4-BE49-F238E27FC236}">
                <a16:creationId xmlns:a16="http://schemas.microsoft.com/office/drawing/2014/main" xmlns="" id="{D3E0BB3B-183F-4471-A41C-1EBF12A8EF3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206" y="5861367"/>
            <a:ext cx="1604645" cy="1199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40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dirty="0" err="1" smtClean="0">
                <a:solidFill>
                  <a:schemeClr val="accent1">
                    <a:lumMod val="75000"/>
                  </a:schemeClr>
                </a:solidFill>
              </a:rPr>
              <a:t>Thanks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err="1" smtClean="0"/>
              <a:t>For</a:t>
            </a:r>
            <a:r>
              <a:rPr lang="es-ES_tradnl" dirty="0" smtClean="0"/>
              <a:t> more </a:t>
            </a:r>
            <a:r>
              <a:rPr lang="es-ES_tradnl" dirty="0" err="1" smtClean="0"/>
              <a:t>info</a:t>
            </a:r>
            <a:r>
              <a:rPr lang="es-ES_tradnl" dirty="0" smtClean="0"/>
              <a:t>; msegui-consultant@fia.com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Rationale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In-country </a:t>
            </a:r>
            <a:r>
              <a:rPr lang="es-ES_tradnl" dirty="0" err="1" smtClean="0"/>
              <a:t>missions</a:t>
            </a:r>
            <a:r>
              <a:rPr lang="es-ES_tradnl" dirty="0" smtClean="0"/>
              <a:t>, regional </a:t>
            </a:r>
            <a:r>
              <a:rPr lang="es-ES_tradnl" dirty="0" err="1" smtClean="0"/>
              <a:t>observatory</a:t>
            </a:r>
            <a:r>
              <a:rPr lang="es-ES_tradnl" dirty="0" smtClean="0"/>
              <a:t> </a:t>
            </a:r>
            <a:r>
              <a:rPr lang="es-ES_tradnl" dirty="0" err="1" smtClean="0"/>
              <a:t>development</a:t>
            </a:r>
            <a:r>
              <a:rPr lang="es-ES_tradnl" dirty="0" smtClean="0"/>
              <a:t>, </a:t>
            </a:r>
            <a:r>
              <a:rPr lang="es-ES_tradnl" dirty="0" err="1" smtClean="0"/>
              <a:t>advocacy</a:t>
            </a:r>
            <a:r>
              <a:rPr lang="es-ES_tradnl" dirty="0" smtClean="0"/>
              <a:t> </a:t>
            </a:r>
            <a:r>
              <a:rPr lang="es-ES_tradnl" dirty="0" err="1" smtClean="0"/>
              <a:t>work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FIA </a:t>
            </a:r>
            <a:r>
              <a:rPr lang="es-ES_tradnl" dirty="0" err="1" smtClean="0"/>
              <a:t>member</a:t>
            </a:r>
            <a:r>
              <a:rPr lang="es-ES_tradnl" dirty="0" smtClean="0"/>
              <a:t> clubs and </a:t>
            </a:r>
            <a:r>
              <a:rPr lang="es-ES_tradnl" dirty="0" err="1" smtClean="0"/>
              <a:t>others</a:t>
            </a:r>
            <a:r>
              <a:rPr lang="es-ES_tradnl" dirty="0" smtClean="0"/>
              <a:t>, and </a:t>
            </a:r>
            <a:r>
              <a:rPr lang="es-ES_tradnl" dirty="0" err="1" smtClean="0"/>
              <a:t>promotion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road</a:t>
            </a:r>
            <a:r>
              <a:rPr lang="es-ES_tradnl" dirty="0" smtClean="0"/>
              <a:t> safety cause </a:t>
            </a:r>
            <a:r>
              <a:rPr lang="es-ES_tradnl" dirty="0" err="1" smtClean="0"/>
              <a:t>requires</a:t>
            </a:r>
            <a:r>
              <a:rPr lang="es-ES_tradnl" dirty="0" smtClean="0"/>
              <a:t> </a:t>
            </a:r>
            <a:r>
              <a:rPr lang="es-ES_tradnl" dirty="0" err="1" smtClean="0"/>
              <a:t>accessing</a:t>
            </a:r>
            <a:r>
              <a:rPr lang="es-ES_tradnl" dirty="0" smtClean="0"/>
              <a:t> a </a:t>
            </a:r>
            <a:r>
              <a:rPr lang="es-ES_tradnl" dirty="0" err="1" smtClean="0"/>
              <a:t>variety</a:t>
            </a:r>
            <a:r>
              <a:rPr lang="es-ES_tradnl" dirty="0" smtClean="0"/>
              <a:t> of data </a:t>
            </a:r>
            <a:r>
              <a:rPr lang="es-ES_tradnl" dirty="0" err="1" smtClean="0"/>
              <a:t>sources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always</a:t>
            </a:r>
            <a:r>
              <a:rPr lang="es-ES_tradnl" dirty="0" smtClean="0"/>
              <a:t> </a:t>
            </a:r>
            <a:r>
              <a:rPr lang="es-ES_tradnl" dirty="0" err="1" smtClean="0"/>
              <a:t>known</a:t>
            </a:r>
            <a:r>
              <a:rPr lang="es-ES_tradnl" dirty="0" smtClean="0"/>
              <a:t> to </a:t>
            </a:r>
            <a:r>
              <a:rPr lang="es-ES_tradnl" dirty="0" err="1" smtClean="0"/>
              <a:t>stakeholders</a:t>
            </a:r>
            <a:endParaRPr lang="es-ES_tradnl" dirty="0" smtClean="0"/>
          </a:p>
          <a:p>
            <a:r>
              <a:rPr lang="es-ES_tradnl" dirty="0" err="1" smtClean="0"/>
              <a:t>Setting</a:t>
            </a:r>
            <a:r>
              <a:rPr lang="es-ES_tradnl" dirty="0" smtClean="0"/>
              <a:t> up a </a:t>
            </a:r>
            <a:r>
              <a:rPr lang="es-ES_tradnl" dirty="0" err="1" smtClean="0"/>
              <a:t>one</a:t>
            </a:r>
            <a:r>
              <a:rPr lang="es-ES_tradnl" dirty="0" smtClean="0"/>
              <a:t> –stop place to </a:t>
            </a:r>
            <a:r>
              <a:rPr lang="es-ES_tradnl" dirty="0" err="1" smtClean="0"/>
              <a:t>gather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most</a:t>
            </a:r>
            <a:r>
              <a:rPr lang="es-ES_tradnl" dirty="0" smtClean="0"/>
              <a:t> </a:t>
            </a:r>
            <a:r>
              <a:rPr lang="es-ES_tradnl" dirty="0" err="1" smtClean="0"/>
              <a:t>updated</a:t>
            </a:r>
            <a:r>
              <a:rPr lang="es-ES_tradnl" dirty="0" smtClean="0"/>
              <a:t> </a:t>
            </a:r>
            <a:r>
              <a:rPr lang="es-ES_tradnl" dirty="0" err="1" smtClean="0"/>
              <a:t>relevant</a:t>
            </a:r>
            <a:r>
              <a:rPr lang="es-ES_tradnl" dirty="0" smtClean="0"/>
              <a:t> </a:t>
            </a:r>
            <a:r>
              <a:rPr lang="es-ES_tradnl" dirty="0" err="1" smtClean="0"/>
              <a:t>information</a:t>
            </a:r>
            <a:r>
              <a:rPr lang="es-ES_tradnl" dirty="0" smtClean="0"/>
              <a:t> to </a:t>
            </a:r>
            <a:r>
              <a:rPr lang="es-ES_tradnl" dirty="0" err="1" smtClean="0"/>
              <a:t>evaluate</a:t>
            </a:r>
            <a:r>
              <a:rPr lang="es-ES_tradnl" dirty="0" smtClean="0"/>
              <a:t> </a:t>
            </a:r>
            <a:r>
              <a:rPr lang="es-ES_tradnl" dirty="0" err="1" smtClean="0"/>
              <a:t>magnitude</a:t>
            </a:r>
            <a:r>
              <a:rPr lang="es-ES_tradnl" dirty="0" smtClean="0"/>
              <a:t> of </a:t>
            </a:r>
            <a:r>
              <a:rPr lang="es-ES_tradnl" dirty="0" err="1" smtClean="0"/>
              <a:t>burden</a:t>
            </a:r>
            <a:r>
              <a:rPr lang="es-ES_tradnl" dirty="0" smtClean="0"/>
              <a:t>, </a:t>
            </a:r>
            <a:r>
              <a:rPr lang="es-ES_tradnl" dirty="0" err="1" smtClean="0"/>
              <a:t>attitudes</a:t>
            </a:r>
            <a:r>
              <a:rPr lang="es-ES_tradnl" dirty="0" smtClean="0"/>
              <a:t> and </a:t>
            </a:r>
            <a:r>
              <a:rPr lang="es-ES_tradnl" dirty="0" err="1" smtClean="0"/>
              <a:t>perceptions</a:t>
            </a:r>
            <a:r>
              <a:rPr lang="es-ES_tradnl" dirty="0" smtClean="0"/>
              <a:t> as </a:t>
            </a:r>
            <a:r>
              <a:rPr lang="es-ES_tradnl" dirty="0" err="1"/>
              <a:t>w</a:t>
            </a:r>
            <a:r>
              <a:rPr lang="es-ES_tradnl" dirty="0" err="1" smtClean="0"/>
              <a:t>ell</a:t>
            </a:r>
            <a:r>
              <a:rPr lang="es-ES_tradnl" dirty="0" smtClean="0"/>
              <a:t> as </a:t>
            </a:r>
            <a:r>
              <a:rPr lang="es-ES_tradnl" dirty="0" err="1" smtClean="0"/>
              <a:t>implemented</a:t>
            </a:r>
            <a:r>
              <a:rPr lang="es-ES_tradnl" dirty="0" smtClean="0"/>
              <a:t> </a:t>
            </a:r>
            <a:r>
              <a:rPr lang="es-ES_tradnl" dirty="0" err="1" smtClean="0"/>
              <a:t>interventions</a:t>
            </a:r>
            <a:endParaRPr lang="es-ES_tradnl" dirty="0" smtClean="0"/>
          </a:p>
          <a:p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s-ES_tradnl" dirty="0" err="1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s-ES_tradnl" dirty="0" err="1" smtClean="0">
                <a:solidFill>
                  <a:schemeClr val="bg1">
                    <a:lumMod val="65000"/>
                  </a:schemeClr>
                </a:solidFill>
              </a:rPr>
              <a:t>elevant</a:t>
            </a:r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_tradnl" dirty="0" err="1" smtClean="0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 UN </a:t>
            </a:r>
            <a:r>
              <a:rPr lang="es-ES_tradnl" dirty="0" err="1" smtClean="0">
                <a:solidFill>
                  <a:schemeClr val="bg1">
                    <a:lumMod val="65000"/>
                  </a:schemeClr>
                </a:solidFill>
              </a:rPr>
              <a:t>Fund</a:t>
            </a:r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_tradnl" dirty="0" err="1" smtClean="0">
                <a:solidFill>
                  <a:schemeClr val="bg1">
                    <a:lumMod val="65000"/>
                  </a:schemeClr>
                </a:solidFill>
              </a:rPr>
              <a:t>monitoring</a:t>
            </a:r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es-ES_tradnl" dirty="0" err="1" smtClean="0">
                <a:solidFill>
                  <a:schemeClr val="bg1">
                    <a:lumMod val="65000"/>
                  </a:schemeClr>
                </a:solidFill>
              </a:rPr>
              <a:t>effectiveness</a:t>
            </a:r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_tradnl" dirty="0" err="1" smtClean="0">
                <a:solidFill>
                  <a:schemeClr val="bg1">
                    <a:lumMod val="65000"/>
                  </a:schemeClr>
                </a:solidFill>
              </a:rPr>
              <a:t>too</a:t>
            </a:r>
            <a:r>
              <a:rPr lang="es-ES_tradnl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Criteria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variable input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Requested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sz="1800" dirty="0" smtClean="0">
                <a:solidFill>
                  <a:schemeClr val="bg1">
                    <a:lumMod val="65000"/>
                  </a:schemeClr>
                </a:solidFill>
              </a:rPr>
              <a:t>(as in </a:t>
            </a:r>
            <a:r>
              <a:rPr lang="es-ES_tradnl" sz="1800" dirty="0" err="1" smtClean="0">
                <a:solidFill>
                  <a:schemeClr val="bg1">
                    <a:lumMod val="65000"/>
                  </a:schemeClr>
                </a:solidFill>
              </a:rPr>
              <a:t>lastest</a:t>
            </a:r>
            <a:r>
              <a:rPr lang="es-ES_tradnl" sz="1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_tradnl" sz="1800" dirty="0" err="1" smtClean="0">
                <a:solidFill>
                  <a:schemeClr val="bg1">
                    <a:lumMod val="65000"/>
                  </a:schemeClr>
                </a:solidFill>
              </a:rPr>
              <a:t>available</a:t>
            </a:r>
            <a:r>
              <a:rPr lang="es-ES_tradnl" sz="1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_tradnl" sz="1800" dirty="0" err="1" smtClean="0">
                <a:solidFill>
                  <a:schemeClr val="bg1">
                    <a:lumMod val="65000"/>
                  </a:schemeClr>
                </a:solidFill>
              </a:rPr>
              <a:t>drafts</a:t>
            </a:r>
            <a:r>
              <a:rPr lang="es-ES_tradnl" sz="18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err="1" smtClean="0"/>
              <a:t>UN`s</a:t>
            </a:r>
            <a:r>
              <a:rPr lang="es-ES_tradnl" dirty="0" smtClean="0"/>
              <a:t> </a:t>
            </a:r>
            <a:r>
              <a:rPr lang="es-ES_tradnl" dirty="0" err="1" smtClean="0"/>
              <a:t>Sustainable</a:t>
            </a:r>
            <a:r>
              <a:rPr lang="es-ES_tradnl" dirty="0" smtClean="0"/>
              <a:t> </a:t>
            </a:r>
            <a:r>
              <a:rPr lang="es-ES_tradnl" dirty="0" err="1" smtClean="0"/>
              <a:t>Development</a:t>
            </a:r>
            <a:r>
              <a:rPr lang="es-ES_tradnl" dirty="0" smtClean="0"/>
              <a:t> </a:t>
            </a:r>
            <a:r>
              <a:rPr lang="es-ES_tradnl" dirty="0" err="1" smtClean="0"/>
              <a:t>Goals</a:t>
            </a:r>
            <a:r>
              <a:rPr lang="es-ES_tradnl" dirty="0" smtClean="0"/>
              <a:t>   </a:t>
            </a:r>
          </a:p>
          <a:p>
            <a:pPr lvl="1"/>
            <a:r>
              <a:rPr lang="es-ES_tradnl" dirty="0" err="1" smtClean="0"/>
              <a:t>WB´s</a:t>
            </a:r>
            <a:r>
              <a:rPr lang="es-ES_tradnl" dirty="0" smtClean="0"/>
              <a:t> </a:t>
            </a:r>
            <a:r>
              <a:rPr lang="es-ES_tradnl" dirty="0" err="1" smtClean="0"/>
              <a:t>Sustaible</a:t>
            </a:r>
            <a:r>
              <a:rPr lang="es-ES_tradnl" dirty="0" smtClean="0"/>
              <a:t> </a:t>
            </a:r>
            <a:r>
              <a:rPr lang="es-ES_tradnl" dirty="0" err="1" smtClean="0"/>
              <a:t>Mobility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all</a:t>
            </a:r>
            <a:r>
              <a:rPr lang="es-ES_tradnl" dirty="0" smtClean="0"/>
              <a:t> (SUM4All) </a:t>
            </a:r>
          </a:p>
          <a:p>
            <a:pPr lvl="1"/>
            <a:r>
              <a:rPr lang="es-ES_tradnl" dirty="0" err="1" smtClean="0"/>
              <a:t>WHO´s</a:t>
            </a:r>
            <a:r>
              <a:rPr lang="es-ES_tradnl" dirty="0" smtClean="0"/>
              <a:t>  </a:t>
            </a:r>
            <a:r>
              <a:rPr lang="es-ES_tradnl" dirty="0" err="1" smtClean="0"/>
              <a:t>Voluntary</a:t>
            </a:r>
            <a:r>
              <a:rPr lang="es-ES_tradnl" dirty="0" smtClean="0"/>
              <a:t> Global </a:t>
            </a:r>
            <a:r>
              <a:rPr lang="es-ES_tradnl" dirty="0" err="1" smtClean="0"/>
              <a:t>Perfomance</a:t>
            </a:r>
            <a:r>
              <a:rPr lang="es-ES_tradnl" dirty="0" smtClean="0"/>
              <a:t> Targets </a:t>
            </a:r>
            <a:r>
              <a:rPr lang="es-ES_tradnl" dirty="0" err="1" smtClean="0"/>
              <a:t>for</a:t>
            </a:r>
            <a:r>
              <a:rPr lang="es-ES_tradnl" dirty="0" smtClean="0"/>
              <a:t> Road Safety </a:t>
            </a:r>
            <a:r>
              <a:rPr lang="es-ES_tradnl" dirty="0" err="1" smtClean="0"/>
              <a:t>Risk</a:t>
            </a:r>
            <a:r>
              <a:rPr lang="es-ES_tradnl" dirty="0" smtClean="0"/>
              <a:t> </a:t>
            </a:r>
            <a:r>
              <a:rPr lang="es-ES_tradnl" dirty="0" err="1" smtClean="0"/>
              <a:t>Factors</a:t>
            </a:r>
            <a:r>
              <a:rPr lang="es-ES_tradnl" dirty="0" smtClean="0"/>
              <a:t> and </a:t>
            </a:r>
            <a:r>
              <a:rPr lang="es-ES_tradnl" dirty="0" err="1" smtClean="0"/>
              <a:t>Service</a:t>
            </a:r>
            <a:r>
              <a:rPr lang="es-ES_tradnl" dirty="0" smtClean="0"/>
              <a:t> </a:t>
            </a:r>
            <a:r>
              <a:rPr lang="es-ES_tradnl" dirty="0" err="1" smtClean="0"/>
              <a:t>Delivery</a:t>
            </a:r>
            <a:r>
              <a:rPr lang="es-ES_tradnl" dirty="0" smtClean="0"/>
              <a:t> </a:t>
            </a:r>
            <a:r>
              <a:rPr lang="es-ES_tradnl" dirty="0" err="1" smtClean="0"/>
              <a:t>Mechanisms</a:t>
            </a:r>
            <a:endParaRPr lang="es-ES_tradnl" dirty="0" smtClean="0"/>
          </a:p>
          <a:p>
            <a:pPr lvl="1"/>
            <a:endParaRPr lang="es-ES_tradnl" dirty="0"/>
          </a:p>
          <a:p>
            <a:r>
              <a:rPr lang="es-ES_tradnl" dirty="0" err="1"/>
              <a:t>Reported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</a:p>
          <a:p>
            <a:pPr lvl="1"/>
            <a:r>
              <a:rPr lang="es-ES_tradnl" dirty="0"/>
              <a:t>UN agencies </a:t>
            </a:r>
            <a:r>
              <a:rPr lang="es-ES_tradnl" dirty="0" err="1"/>
              <a:t>reports</a:t>
            </a:r>
            <a:r>
              <a:rPr lang="es-ES_tradnl" dirty="0"/>
              <a:t>: WHO Global status </a:t>
            </a:r>
            <a:r>
              <a:rPr lang="es-ES_tradnl" dirty="0" err="1"/>
              <a:t>report</a:t>
            </a:r>
            <a:r>
              <a:rPr lang="es-ES_tradnl" dirty="0"/>
              <a:t>, </a:t>
            </a:r>
          </a:p>
          <a:p>
            <a:pPr lvl="1"/>
            <a:r>
              <a:rPr lang="es-ES_tradnl" dirty="0"/>
              <a:t>IRT</a:t>
            </a:r>
          </a:p>
          <a:p>
            <a:pPr lvl="1"/>
            <a:r>
              <a:rPr lang="es-ES_tradnl" dirty="0" err="1"/>
              <a:t>Other</a:t>
            </a:r>
            <a:r>
              <a:rPr lang="es-ES_tradnl" dirty="0"/>
              <a:t> </a:t>
            </a:r>
            <a:r>
              <a:rPr lang="es-ES_tradnl" dirty="0" err="1"/>
              <a:t>research</a:t>
            </a:r>
            <a:r>
              <a:rPr lang="es-ES_tradnl" dirty="0"/>
              <a:t> </a:t>
            </a:r>
            <a:r>
              <a:rPr lang="es-ES_tradnl" dirty="0" err="1"/>
              <a:t>institutes</a:t>
            </a:r>
            <a:r>
              <a:rPr lang="es-ES_tradnl" dirty="0"/>
              <a:t>:  ERSA, </a:t>
            </a:r>
            <a:r>
              <a:rPr lang="es-ES_tradnl" dirty="0" smtClean="0"/>
              <a:t>IRTAD</a:t>
            </a:r>
            <a:endParaRPr lang="es-ES_trad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1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264"/>
            <a:ext cx="12192000" cy="1325563"/>
          </a:xfrm>
        </p:spPr>
        <p:txBody>
          <a:bodyPr/>
          <a:lstStyle/>
          <a:p>
            <a:r>
              <a:rPr lang="es-ES_tradnl" dirty="0" smtClean="0"/>
              <a:t>More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requested</a:t>
            </a:r>
            <a:r>
              <a:rPr lang="es-ES_tradnl" dirty="0" smtClean="0"/>
              <a:t> </a:t>
            </a:r>
            <a:r>
              <a:rPr lang="es-ES_tradnl" dirty="0" err="1" smtClean="0"/>
              <a:t>indicators</a:t>
            </a:r>
            <a:r>
              <a:rPr lang="es-ES_tradnl" dirty="0" smtClean="0"/>
              <a:t>, </a:t>
            </a:r>
            <a:r>
              <a:rPr lang="es-ES_tradnl" dirty="0" err="1" smtClean="0"/>
              <a:t>selected</a:t>
            </a:r>
            <a:r>
              <a:rPr lang="es-ES_tradnl" dirty="0" smtClean="0"/>
              <a:t> </a:t>
            </a:r>
            <a:r>
              <a:rPr lang="es-ES_tradnl" dirty="0" err="1" smtClean="0"/>
              <a:t>examples</a:t>
            </a:r>
            <a:r>
              <a:rPr lang="es-ES_tradnl" dirty="0" smtClean="0"/>
              <a:t>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SDG 3.6:  “</a:t>
            </a:r>
            <a:r>
              <a:rPr lang="es-ES_tradnl" dirty="0" err="1" smtClean="0"/>
              <a:t>Reduction</a:t>
            </a:r>
            <a:r>
              <a:rPr lang="es-ES_tradnl" dirty="0" smtClean="0"/>
              <a:t> of 50% in </a:t>
            </a:r>
            <a:r>
              <a:rPr lang="es-ES_tradnl" dirty="0" err="1" smtClean="0"/>
              <a:t>absolute</a:t>
            </a:r>
            <a:r>
              <a:rPr lang="es-ES_tradnl" dirty="0" smtClean="0"/>
              <a:t> </a:t>
            </a:r>
            <a:r>
              <a:rPr lang="es-ES_tradnl" dirty="0" err="1" smtClean="0"/>
              <a:t>number</a:t>
            </a:r>
            <a:r>
              <a:rPr lang="es-ES_tradnl" dirty="0" smtClean="0"/>
              <a:t> of [</a:t>
            </a:r>
            <a:r>
              <a:rPr lang="es-ES_tradnl" dirty="0" err="1" smtClean="0"/>
              <a:t>road</a:t>
            </a:r>
            <a:r>
              <a:rPr lang="es-ES_tradnl" dirty="0" smtClean="0"/>
              <a:t> </a:t>
            </a:r>
            <a:r>
              <a:rPr lang="es-ES_tradnl" dirty="0" err="1" smtClean="0"/>
              <a:t>traffic</a:t>
            </a:r>
            <a:r>
              <a:rPr lang="es-ES_tradnl" dirty="0" smtClean="0"/>
              <a:t>] </a:t>
            </a:r>
            <a:r>
              <a:rPr lang="es-ES_tradnl" dirty="0" err="1" smtClean="0"/>
              <a:t>deaths</a:t>
            </a:r>
            <a:r>
              <a:rPr lang="es-ES_tradnl" dirty="0" smtClean="0"/>
              <a:t>”</a:t>
            </a:r>
          </a:p>
          <a:p>
            <a:r>
              <a:rPr lang="es-ES_tradnl" dirty="0" smtClean="0"/>
              <a:t>SUM4all: “</a:t>
            </a:r>
            <a:r>
              <a:rPr lang="es-ES_tradnl" dirty="0" err="1" smtClean="0"/>
              <a:t>Decrease</a:t>
            </a:r>
            <a:r>
              <a:rPr lang="es-ES_tradnl" dirty="0" smtClean="0"/>
              <a:t> in </a:t>
            </a:r>
            <a:r>
              <a:rPr lang="es-ES_tradnl" dirty="0" err="1" smtClean="0"/>
              <a:t>number</a:t>
            </a:r>
            <a:r>
              <a:rPr lang="es-ES_tradnl" dirty="0" smtClean="0"/>
              <a:t> of </a:t>
            </a:r>
            <a:r>
              <a:rPr lang="es-ES_tradnl" dirty="0" err="1" smtClean="0"/>
              <a:t>fatalities</a:t>
            </a:r>
            <a:r>
              <a:rPr lang="es-ES_tradnl" dirty="0" smtClean="0"/>
              <a:t> and </a:t>
            </a:r>
            <a:r>
              <a:rPr lang="es-ES_tradnl" dirty="0" err="1" smtClean="0"/>
              <a:t>serioues</a:t>
            </a:r>
            <a:r>
              <a:rPr lang="es-ES_tradnl" dirty="0" smtClean="0"/>
              <a:t> injuries </a:t>
            </a:r>
            <a:r>
              <a:rPr lang="es-ES_tradnl" dirty="0" err="1" smtClean="0"/>
              <a:t>among</a:t>
            </a:r>
            <a:r>
              <a:rPr lang="es-ES_tradnl" dirty="0" smtClean="0"/>
              <a:t> </a:t>
            </a:r>
            <a:r>
              <a:rPr lang="es-ES_tradnl" dirty="0" err="1" smtClean="0"/>
              <a:t>pedeatrians</a:t>
            </a:r>
            <a:r>
              <a:rPr lang="es-ES_tradnl" dirty="0" smtClean="0"/>
              <a:t> and </a:t>
            </a:r>
            <a:r>
              <a:rPr lang="es-ES_tradnl" dirty="0" err="1" smtClean="0"/>
              <a:t>cyclist</a:t>
            </a:r>
            <a:r>
              <a:rPr lang="es-ES_tradnl" dirty="0" smtClean="0"/>
              <a:t> </a:t>
            </a:r>
            <a:r>
              <a:rPr lang="es-ES_tradnl" dirty="0" err="1" smtClean="0"/>
              <a:t>while</a:t>
            </a:r>
            <a:r>
              <a:rPr lang="es-ES_tradnl" dirty="0" smtClean="0"/>
              <a:t> </a:t>
            </a:r>
            <a:r>
              <a:rPr lang="es-ES_tradnl" dirty="0" err="1" smtClean="0"/>
              <a:t>increasing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mode</a:t>
            </a:r>
            <a:r>
              <a:rPr lang="es-ES_tradnl" dirty="0" smtClean="0"/>
              <a:t> share in </a:t>
            </a:r>
            <a:r>
              <a:rPr lang="es-ES_tradnl" dirty="0" err="1" smtClean="0"/>
              <a:t>urban</a:t>
            </a:r>
            <a:r>
              <a:rPr lang="es-ES_tradnl" dirty="0" smtClean="0"/>
              <a:t> </a:t>
            </a:r>
            <a:r>
              <a:rPr lang="es-ES_tradnl" dirty="0" err="1" smtClean="0"/>
              <a:t>areas</a:t>
            </a:r>
            <a:r>
              <a:rPr lang="es-ES_tradnl" dirty="0" smtClean="0"/>
              <a:t>”  </a:t>
            </a:r>
            <a:r>
              <a:rPr lang="es-ES_tradnl" dirty="0" err="1" smtClean="0"/>
              <a:t>or</a:t>
            </a:r>
            <a:r>
              <a:rPr lang="es-ES" dirty="0"/>
              <a:t> </a:t>
            </a:r>
            <a:r>
              <a:rPr lang="es-ES" dirty="0" smtClean="0"/>
              <a:t>“</a:t>
            </a:r>
            <a:r>
              <a:rPr lang="es-ES" dirty="0" err="1" smtClean="0"/>
              <a:t>number</a:t>
            </a:r>
            <a:r>
              <a:rPr lang="es-ES" dirty="0" smtClean="0"/>
              <a:t> of </a:t>
            </a:r>
            <a:r>
              <a:rPr lang="es-ES" dirty="0" err="1" smtClean="0"/>
              <a:t>cities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more tan 500 000 </a:t>
            </a:r>
            <a:r>
              <a:rPr lang="es-ES" dirty="0" err="1" smtClean="0"/>
              <a:t>inhabitants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road</a:t>
            </a:r>
            <a:r>
              <a:rPr lang="es-ES" dirty="0" smtClean="0"/>
              <a:t> safety </a:t>
            </a:r>
            <a:r>
              <a:rPr lang="es-ES" dirty="0" err="1" smtClean="0"/>
              <a:t>plans</a:t>
            </a:r>
            <a:r>
              <a:rPr lang="es-ES" dirty="0" smtClean="0"/>
              <a:t>”</a:t>
            </a:r>
          </a:p>
          <a:p>
            <a:r>
              <a:rPr lang="es-ES_tradnl" dirty="0" smtClean="0"/>
              <a:t>WHO </a:t>
            </a:r>
            <a:r>
              <a:rPr lang="es-ES_tradnl" dirty="0" err="1" smtClean="0"/>
              <a:t>voluntary</a:t>
            </a:r>
            <a:r>
              <a:rPr lang="es-ES_tradnl" dirty="0" smtClean="0"/>
              <a:t> performance </a:t>
            </a:r>
            <a:r>
              <a:rPr lang="es-ES_tradnl" dirty="0" err="1" smtClean="0"/>
              <a:t>targest</a:t>
            </a:r>
            <a:r>
              <a:rPr lang="es-ES_tradnl" dirty="0" smtClean="0"/>
              <a:t>: “</a:t>
            </a:r>
            <a:r>
              <a:rPr lang="es-ES_tradnl" dirty="0" err="1" smtClean="0"/>
              <a:t>Existence</a:t>
            </a:r>
            <a:r>
              <a:rPr lang="es-ES_tradnl" dirty="0" smtClean="0"/>
              <a:t> of a lead </a:t>
            </a:r>
            <a:r>
              <a:rPr lang="es-ES_tradnl" dirty="0" err="1" smtClean="0"/>
              <a:t>agency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road</a:t>
            </a:r>
            <a:r>
              <a:rPr lang="es-ES_tradnl" dirty="0" smtClean="0"/>
              <a:t> safety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performs</a:t>
            </a:r>
            <a:r>
              <a:rPr lang="es-ES_tradnl" dirty="0" smtClean="0"/>
              <a:t> a </a:t>
            </a:r>
            <a:r>
              <a:rPr lang="es-ES_tradnl" dirty="0" err="1" smtClean="0"/>
              <a:t>specified</a:t>
            </a:r>
            <a:r>
              <a:rPr lang="es-ES_tradnl" dirty="0" smtClean="0"/>
              <a:t> </a:t>
            </a:r>
            <a:r>
              <a:rPr lang="es-ES_tradnl" dirty="0" err="1" smtClean="0"/>
              <a:t>number</a:t>
            </a:r>
            <a:r>
              <a:rPr lang="es-ES_tradnl" dirty="0" smtClean="0"/>
              <a:t> of </a:t>
            </a:r>
            <a:r>
              <a:rPr lang="es-ES_tradnl" dirty="0" err="1" smtClean="0"/>
              <a:t>functions</a:t>
            </a:r>
            <a:r>
              <a:rPr lang="es-ES_tradnl" dirty="0" smtClean="0"/>
              <a:t> </a:t>
            </a:r>
            <a:r>
              <a:rPr lang="es-ES_tradnl" dirty="0" err="1" smtClean="0"/>
              <a:t>out</a:t>
            </a:r>
            <a:r>
              <a:rPr lang="es-ES_tradnl" dirty="0" smtClean="0"/>
              <a:t> of a precise </a:t>
            </a:r>
            <a:r>
              <a:rPr lang="es-ES_tradnl" dirty="0" err="1" smtClean="0"/>
              <a:t>formulation</a:t>
            </a:r>
            <a:r>
              <a:rPr lang="es-ES_tradnl" dirty="0" smtClean="0"/>
              <a:t>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1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More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reporting</a:t>
            </a:r>
            <a:r>
              <a:rPr lang="es-ES_tradnl" dirty="0" smtClean="0"/>
              <a:t> </a:t>
            </a:r>
            <a:r>
              <a:rPr lang="es-ES_tradnl" dirty="0" err="1" smtClean="0"/>
              <a:t>sources</a:t>
            </a:r>
            <a:r>
              <a:rPr lang="es-ES_tradnl" dirty="0" smtClean="0"/>
              <a:t> </a:t>
            </a:r>
            <a:r>
              <a:rPr lang="es-ES_tradnl" sz="2800" dirty="0" smtClean="0">
                <a:solidFill>
                  <a:schemeClr val="bg1">
                    <a:lumMod val="65000"/>
                  </a:schemeClr>
                </a:solidFill>
              </a:rPr>
              <a:t>(as of </a:t>
            </a:r>
            <a:r>
              <a:rPr lang="es-ES_tradnl" sz="2800" dirty="0" err="1" smtClean="0">
                <a:solidFill>
                  <a:schemeClr val="bg1">
                    <a:lumMod val="65000"/>
                  </a:schemeClr>
                </a:solidFill>
              </a:rPr>
              <a:t>october</a:t>
            </a:r>
            <a:r>
              <a:rPr lang="es-ES_tradnl" sz="2800" dirty="0" smtClean="0">
                <a:solidFill>
                  <a:schemeClr val="bg1">
                    <a:lumMod val="65000"/>
                  </a:schemeClr>
                </a:solidFill>
              </a:rPr>
              <a:t> 2017)</a:t>
            </a:r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311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baseline="30000" dirty="0"/>
              <a:t>World Health Statistics 2017:  Monitoring health for the SDGs, Sustainable Development Goals, Appendix B Part 1 (pp 86-93): World Health Organization, 2017. Available online at </a:t>
            </a:r>
            <a:r>
              <a:rPr lang="en-GB" sz="1200" u="sng" baseline="30000" dirty="0">
                <a:hlinkClick r:id="rId2"/>
              </a:rPr>
              <a:t>http://apps.who.int/iris/bitstream/10665/255336/1/9789241565486-eng.pdf?ua=1</a:t>
            </a:r>
            <a:r>
              <a:rPr lang="en-GB" sz="1200" baseline="30000" dirty="0"/>
              <a:t> </a:t>
            </a:r>
            <a:endParaRPr lang="en-GB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dirty="0" smtClean="0"/>
              <a:t>Institute </a:t>
            </a:r>
            <a:r>
              <a:rPr lang="en-GB" sz="1200" dirty="0"/>
              <a:t>for Health Metrics and Evaluation. Country </a:t>
            </a:r>
            <a:r>
              <a:rPr lang="en-GB" sz="1200" dirty="0" smtClean="0"/>
              <a:t>profiles. </a:t>
            </a:r>
            <a:r>
              <a:rPr lang="en-GB" sz="1200" dirty="0"/>
              <a:t>A</a:t>
            </a:r>
            <a:r>
              <a:rPr lang="en-GB" sz="1200" dirty="0" smtClean="0"/>
              <a:t>vailable </a:t>
            </a:r>
            <a:r>
              <a:rPr lang="en-GB" sz="1200" dirty="0"/>
              <a:t>online at </a:t>
            </a:r>
            <a:r>
              <a:rPr lang="en-GB" sz="1200" u="sng" dirty="0">
                <a:hlinkClick r:id="rId3"/>
              </a:rPr>
              <a:t>http://www.healthdata.org/results/country-profiles</a:t>
            </a:r>
            <a:r>
              <a:rPr lang="en-GB" sz="1200" dirty="0"/>
              <a:t>.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dirty="0"/>
              <a:t>Global Status report on road safety 2015, p 264-322 World Health Organization, </a:t>
            </a:r>
            <a:r>
              <a:rPr lang="en-GB" sz="1200" dirty="0" smtClean="0"/>
              <a:t>Geneva. Available </a:t>
            </a:r>
            <a:r>
              <a:rPr lang="en-GB" sz="1200" dirty="0"/>
              <a:t>online at </a:t>
            </a:r>
            <a:r>
              <a:rPr lang="en-GB" sz="1200" u="sng" dirty="0">
                <a:hlinkClick r:id="rId4"/>
              </a:rPr>
              <a:t>http://www.who.int/violence_injury_prevention/road_safety_status/2015/en</a:t>
            </a:r>
            <a:r>
              <a:rPr lang="en-GB" sz="1200" u="sng" dirty="0" smtClean="0">
                <a:hlinkClick r:id="rId4"/>
              </a:rPr>
              <a:t>/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dirty="0" smtClean="0"/>
              <a:t>Institute </a:t>
            </a:r>
            <a:r>
              <a:rPr lang="en-GB" sz="1200" dirty="0"/>
              <a:t>for Health Metrics and Evaluation Health related SDGs. </a:t>
            </a:r>
            <a:r>
              <a:rPr lang="en-GB" sz="1200" dirty="0" smtClean="0"/>
              <a:t> Available online at </a:t>
            </a:r>
            <a:r>
              <a:rPr lang="en-GB" sz="1200" u="sng" dirty="0" smtClean="0">
                <a:hlinkClick r:id="rId5"/>
              </a:rPr>
              <a:t>https</a:t>
            </a:r>
            <a:r>
              <a:rPr lang="en-GB" sz="1200" u="sng" dirty="0">
                <a:hlinkClick r:id="rId5"/>
              </a:rPr>
              <a:t>://vizhub.healthdata.org/sdg</a:t>
            </a:r>
            <a:r>
              <a:rPr lang="en-GB" sz="1200" u="sng" dirty="0" smtClean="0">
                <a:hlinkClick r:id="rId5"/>
              </a:rPr>
              <a:t>/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dirty="0"/>
              <a:t>Road Safety for All. Sustainable Development Goals   FIA, Geneva 2016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_tradnl" sz="1200" dirty="0"/>
              <a:t>Torfs K., Meesmann U, Van den Berghe W, </a:t>
            </a:r>
            <a:r>
              <a:rPr lang="es-ES_tradnl" sz="1200" dirty="0" err="1"/>
              <a:t>Trotta</a:t>
            </a:r>
            <a:r>
              <a:rPr lang="es-ES_tradnl" sz="1200" dirty="0"/>
              <a:t> M (2016). </a:t>
            </a:r>
            <a:r>
              <a:rPr lang="en-GB" sz="1200" dirty="0"/>
              <a:t>ESRA 2015-The results. Synthesis of the main finding from the ESRA survey in 19 countries. ESRA project (European Survey of Road User’s Safety Attitudes). Brussels, Belgium: Belgian Road Safety Institute.   </a:t>
            </a:r>
            <a:r>
              <a:rPr lang="en-GB" sz="1200" dirty="0" smtClean="0"/>
              <a:t>Available online </a:t>
            </a:r>
            <a:r>
              <a:rPr lang="en-GB" sz="1200" dirty="0"/>
              <a:t>at </a:t>
            </a:r>
            <a:r>
              <a:rPr lang="en-GB" sz="1200" u="sng" dirty="0">
                <a:hlinkClick r:id="rId6"/>
              </a:rPr>
              <a:t>http://esranet.eu/deliverables-publications</a:t>
            </a:r>
            <a:r>
              <a:rPr lang="en-GB" sz="1200" dirty="0"/>
              <a:t>.  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World </a:t>
            </a:r>
            <a:r>
              <a:rPr lang="en-US" sz="1200" dirty="0"/>
              <a:t>Bank´s </a:t>
            </a:r>
            <a:r>
              <a:rPr lang="en-GB" sz="1200" u="sng" dirty="0">
                <a:hlinkClick r:id="rId7"/>
              </a:rPr>
              <a:t>http://siteresources.worldbank.org/EXTCORPPROCUREMENT/Resources/VendorInsuranceRequirements.xls</a:t>
            </a:r>
            <a:r>
              <a:rPr lang="en-US" sz="1200" dirty="0"/>
              <a:t> </a:t>
            </a: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dirty="0" smtClean="0"/>
              <a:t>Information </a:t>
            </a:r>
            <a:r>
              <a:rPr lang="en-GB" sz="1200" dirty="0"/>
              <a:t>on conventions and regulations accessed by each country are available online at </a:t>
            </a:r>
            <a:r>
              <a:rPr lang="en-GB" sz="1200" u="sng" dirty="0">
                <a:hlinkClick r:id="rId8"/>
              </a:rPr>
              <a:t>http://www.unece.org/fileadmin/DAM/trans/conventn/agree_e.pdf</a:t>
            </a:r>
            <a:r>
              <a:rPr lang="en-GB" sz="1200" u="sng" dirty="0"/>
              <a:t>. Current file dated 17/07/2017 </a:t>
            </a:r>
            <a:r>
              <a:rPr lang="en-GB" sz="1200" dirty="0"/>
              <a:t> </a:t>
            </a:r>
            <a:endParaRPr lang="en-GB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dirty="0" smtClean="0"/>
              <a:t>International </a:t>
            </a:r>
            <a:r>
              <a:rPr lang="en-GB" sz="1200" dirty="0"/>
              <a:t>Road Federation World Road Statistics 2016, Data 2010-2014, IRF Geneva 2016.  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dirty="0" smtClean="0"/>
              <a:t>Economic </a:t>
            </a:r>
            <a:r>
              <a:rPr lang="en-GB" sz="1200" dirty="0"/>
              <a:t>Commission for Europe, Inland Transport Committee. World Forum for Harmonization of Vehicle Regulations, 171</a:t>
            </a:r>
            <a:r>
              <a:rPr lang="en-GB" sz="1200" baseline="30000" dirty="0"/>
              <a:t>st</a:t>
            </a:r>
            <a:r>
              <a:rPr lang="en-GB" sz="1200" dirty="0"/>
              <a:t> session, Geneva 14-17 March 2017  ECE/trans/Wp.29/343/r3v.25  (available online at </a:t>
            </a:r>
            <a:r>
              <a:rPr lang="en-GB" sz="1200" u="sng" dirty="0">
                <a:hlinkClick r:id="rId9"/>
              </a:rPr>
              <a:t>http://www.unece.org/fileadmin/DAM/trans/main/wp29/wp29regs/2017/ECE-TRANS-WP.29-343-Rev.25.pdf</a:t>
            </a:r>
            <a:r>
              <a:rPr lang="en-GB" sz="1200" dirty="0"/>
              <a:t>) 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Among EU country members, </a:t>
            </a:r>
            <a:r>
              <a:rPr lang="en-US" sz="1200" u="sng" dirty="0">
                <a:hlinkClick r:id="rId10" tooltip="Directive on driving licences – 2006/126/EC"/>
              </a:rPr>
              <a:t>Directive on driving </a:t>
            </a:r>
            <a:r>
              <a:rPr lang="en-US" sz="1200" u="sng" dirty="0" err="1">
                <a:hlinkClick r:id="rId10" tooltip="Directive on driving licences – 2006/126/EC"/>
              </a:rPr>
              <a:t>licences</a:t>
            </a:r>
            <a:r>
              <a:rPr lang="en-US" sz="1200" u="sng" dirty="0">
                <a:hlinkClick r:id="rId10" tooltip="Directive on driving licences – 2006/126/EC"/>
              </a:rPr>
              <a:t> – 2006/126/EC </a:t>
            </a:r>
            <a:r>
              <a:rPr lang="en-US" sz="1200" dirty="0"/>
              <a:t>,  </a:t>
            </a:r>
            <a:r>
              <a:rPr lang="en-US" sz="1200" u="sng" dirty="0">
                <a:hlinkClick r:id="rId11"/>
              </a:rPr>
              <a:t>https://</a:t>
            </a:r>
            <a:r>
              <a:rPr lang="en-US" sz="1200" u="sng" dirty="0" smtClean="0">
                <a:hlinkClick r:id="rId11"/>
              </a:rPr>
              <a:t>ec.europa.eu/transport/road_safety/topics/driving-licence_en</a:t>
            </a:r>
            <a:r>
              <a:rPr lang="en-US" sz="1200" dirty="0" smtClean="0"/>
              <a:t>. In addition, </a:t>
            </a:r>
            <a:r>
              <a:rPr lang="en-US" sz="1200" u="sng" dirty="0">
                <a:hlinkClick r:id="rId10"/>
              </a:rPr>
              <a:t>http://</a:t>
            </a:r>
            <a:r>
              <a:rPr lang="en-US" sz="1200" u="sng" dirty="0" smtClean="0">
                <a:hlinkClick r:id="rId10"/>
              </a:rPr>
              <a:t>eur-lex.europa.eu/LexUriServ/LexUriServ.do?uri=CELEX:32006L0126:EN:NOT</a:t>
            </a:r>
            <a:r>
              <a:rPr lang="en-US" sz="1200" u="sng" dirty="0" smtClean="0"/>
              <a:t>. Also, </a:t>
            </a:r>
            <a:r>
              <a:rPr lang="en-US" sz="1200" dirty="0" smtClean="0"/>
              <a:t>CIECA</a:t>
            </a:r>
            <a:r>
              <a:rPr lang="en-US" sz="1200" dirty="0"/>
              <a:t>, </a:t>
            </a:r>
            <a:r>
              <a:rPr lang="en-US" sz="1200" u="sng" dirty="0" smtClean="0">
                <a:hlinkClick r:id="rId12"/>
              </a:rPr>
              <a:t>www.cieca.eu</a:t>
            </a:r>
            <a:r>
              <a:rPr lang="en-US" sz="1200" dirty="0"/>
              <a:t>. </a:t>
            </a: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Signatories </a:t>
            </a:r>
            <a:r>
              <a:rPr lang="en-US" sz="1200" dirty="0"/>
              <a:t>to ILO convention 153 can be found in: </a:t>
            </a:r>
            <a:r>
              <a:rPr lang="en-GB" sz="1200" dirty="0"/>
              <a:t>http://www.ilo.org/dyn/normlex/en/f?p=1000:11300:0::NO:11300:P11300_INSTRUMENT_ID:312298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Signatories to UECE AETR can be </a:t>
            </a:r>
            <a:r>
              <a:rPr lang="en-US" sz="1200" dirty="0" smtClean="0"/>
              <a:t>found </a:t>
            </a:r>
            <a:r>
              <a:rPr lang="en-US" sz="1200" dirty="0"/>
              <a:t>in: </a:t>
            </a:r>
            <a:r>
              <a:rPr lang="en-GB" sz="1200" u="sng" dirty="0" smtClean="0">
                <a:hlinkClick r:id="rId13"/>
              </a:rPr>
              <a:t>www.unece.org/trans/maps/un-transport-agreements-and-conventions-21.html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WHO Emergency Care System Assessments available at </a:t>
            </a:r>
            <a:r>
              <a:rPr lang="en-US" sz="1200" u="sng" dirty="0">
                <a:hlinkClick r:id="rId14"/>
              </a:rPr>
              <a:t>http://www.who.int/emergencycare/activities/en/</a:t>
            </a:r>
            <a:r>
              <a:rPr lang="en-US" sz="1200" dirty="0"/>
              <a:t>  </a:t>
            </a: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United </a:t>
            </a:r>
            <a:r>
              <a:rPr lang="en-US" sz="1200" dirty="0"/>
              <a:t>Nations, Department of Economic and Social Affairs, Population Division (2016). The World´s Cities in 2016 data booklet (ST/ESA/SER.A/392) available online at </a:t>
            </a:r>
            <a:r>
              <a:rPr lang="en-GB" sz="1200" u="sng" dirty="0">
                <a:hlinkClick r:id="rId15"/>
              </a:rPr>
              <a:t>http://www.un.org/en/development/desa/population/publications/pdf/urbanization/the_worlds_cities_in_2016_data_booklet.pdf</a:t>
            </a:r>
            <a:r>
              <a:rPr lang="en-US" sz="1200" dirty="0"/>
              <a:t>  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dirty="0"/>
              <a:t>Global Report on Urban Health: Equitable, healthier cities for sustainable development. World Health Organization, Geneva, 2016.  Full report available online at </a:t>
            </a:r>
            <a:r>
              <a:rPr lang="en-GB" sz="1200" u="sng" dirty="0">
                <a:hlinkClick r:id="rId16"/>
              </a:rPr>
              <a:t>file:///C:/Users/msegui-consultant/Downloads/9789241565271_eng%20(1).pdf</a:t>
            </a:r>
            <a:r>
              <a:rPr lang="en-GB" sz="1200" dirty="0"/>
              <a:t> Country specific profiles on urban health available online at </a:t>
            </a:r>
            <a:r>
              <a:rPr lang="en-GB" sz="1200" u="sng" dirty="0">
                <a:hlinkClick r:id="rId16"/>
              </a:rPr>
              <a:t>file:///C:/Users/msegui-consultant/Downloads/9789241565271_eng%20(1).pdf</a:t>
            </a:r>
            <a:r>
              <a:rPr lang="en-GB" sz="1200" dirty="0"/>
              <a:t> 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Information on 25 cities can be found in:  Marks M, People near transit: improving accessibility and rapid transit coverage in large cities, ITDP (Institute for Transportation and Development Policy)  report 2016. Available online  </a:t>
            </a:r>
            <a:r>
              <a:rPr lang="en-GB" sz="1200" u="sng" dirty="0">
                <a:hlinkClick r:id="rId17"/>
              </a:rPr>
              <a:t>https://www.itdp.org/wp-content/uploads/2016/10/People-Near-Transit.pdf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World </a:t>
            </a:r>
            <a:r>
              <a:rPr lang="en-US" sz="1200" dirty="0"/>
              <a:t>Economic Forum. Travel and Tourism competitiveness report 2017, http://reports.weforum.org/travel-and-tourism-competitiveness-report-2017/2017</a:t>
            </a:r>
            <a:endParaRPr lang="es-E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E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Other</a:t>
            </a:r>
            <a:r>
              <a:rPr lang="es-ES_tradnl" dirty="0" smtClean="0"/>
              <a:t> procedural </a:t>
            </a:r>
            <a:r>
              <a:rPr lang="es-ES_tradnl" dirty="0" err="1" smtClean="0"/>
              <a:t>issues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profile</a:t>
            </a:r>
            <a:r>
              <a:rPr lang="es-ES_tradnl" dirty="0" smtClean="0"/>
              <a:t> </a:t>
            </a:r>
            <a:r>
              <a:rPr lang="es-ES_tradnl" dirty="0" err="1" smtClean="0"/>
              <a:t>production</a:t>
            </a:r>
            <a:r>
              <a:rPr lang="es-ES_tradnl" dirty="0" smtClean="0"/>
              <a:t>: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s-ES_tradnl" dirty="0" smtClean="0"/>
          </a:p>
          <a:p>
            <a:endParaRPr lang="es-ES_tradnl" dirty="0"/>
          </a:p>
          <a:p>
            <a:r>
              <a:rPr lang="es-ES_tradnl" dirty="0" smtClean="0"/>
              <a:t>Input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_tradnl" dirty="0" err="1" smtClean="0"/>
              <a:t>Periodicity</a:t>
            </a:r>
            <a:r>
              <a:rPr lang="es-ES_tradnl" dirty="0" smtClean="0"/>
              <a:t> of </a:t>
            </a:r>
            <a:r>
              <a:rPr lang="es-ES_tradnl" dirty="0" err="1" smtClean="0"/>
              <a:t>reports</a:t>
            </a:r>
            <a:endParaRPr lang="es-ES_tradnl" dirty="0" smtClean="0"/>
          </a:p>
          <a:p>
            <a:pPr lvl="1"/>
            <a:r>
              <a:rPr lang="es-ES_tradnl" dirty="0" err="1" smtClean="0"/>
              <a:t>Ranges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ongoing</a:t>
            </a:r>
            <a:r>
              <a:rPr lang="es-ES_tradnl" dirty="0" smtClean="0"/>
              <a:t> to </a:t>
            </a:r>
            <a:r>
              <a:rPr lang="es-ES_tradnl" dirty="0" err="1" smtClean="0"/>
              <a:t>every</a:t>
            </a:r>
            <a:r>
              <a:rPr lang="es-ES_tradnl" dirty="0" smtClean="0"/>
              <a:t> </a:t>
            </a:r>
            <a:r>
              <a:rPr lang="es-ES_tradnl" dirty="0" err="1" smtClean="0"/>
              <a:t>several</a:t>
            </a:r>
            <a:r>
              <a:rPr lang="es-ES_tradnl" dirty="0" smtClean="0"/>
              <a:t> </a:t>
            </a:r>
            <a:r>
              <a:rPr lang="es-ES_tradnl" dirty="0" err="1" smtClean="0"/>
              <a:t>years</a:t>
            </a:r>
            <a:endParaRPr lang="es-ES_tradnl" dirty="0" smtClean="0"/>
          </a:p>
          <a:p>
            <a:r>
              <a:rPr lang="es-ES_tradnl" dirty="0" err="1" smtClean="0"/>
              <a:t>Languages</a:t>
            </a:r>
            <a:endParaRPr lang="es-ES_tradnl" dirty="0" smtClean="0"/>
          </a:p>
          <a:p>
            <a:pPr lvl="1"/>
            <a:r>
              <a:rPr lang="es-ES_tradnl" dirty="0" smtClean="0"/>
              <a:t>English</a:t>
            </a:r>
            <a:endParaRPr lang="es-E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_tradnl" dirty="0" smtClean="0"/>
              <a:t>Output (i.e., </a:t>
            </a:r>
            <a:r>
              <a:rPr lang="es-ES_tradnl" dirty="0" err="1" smtClean="0"/>
              <a:t>profiles</a:t>
            </a:r>
            <a:r>
              <a:rPr lang="es-ES_tradnl" dirty="0" smtClean="0"/>
              <a:t>)</a:t>
            </a:r>
            <a:endParaRPr lang="es-E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A </a:t>
            </a:r>
            <a:r>
              <a:rPr lang="es-ES_tradnl" dirty="0" err="1" smtClean="0"/>
              <a:t>profile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every</a:t>
            </a:r>
            <a:r>
              <a:rPr lang="es-ES_tradnl" dirty="0" smtClean="0"/>
              <a:t> country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world</a:t>
            </a:r>
            <a:endParaRPr lang="es-ES_tradnl" dirty="0" smtClean="0"/>
          </a:p>
          <a:p>
            <a:r>
              <a:rPr lang="es-ES_tradnl" dirty="0" err="1" smtClean="0"/>
              <a:t>Ordering</a:t>
            </a:r>
            <a:r>
              <a:rPr lang="es-ES_tradnl" dirty="0" smtClean="0"/>
              <a:t> </a:t>
            </a:r>
            <a:r>
              <a:rPr lang="es-ES_tradnl" dirty="0" err="1" smtClean="0"/>
              <a:t>information</a:t>
            </a:r>
            <a:r>
              <a:rPr lang="es-ES_tradnl" dirty="0" smtClean="0"/>
              <a:t>:  </a:t>
            </a:r>
            <a:r>
              <a:rPr lang="es-ES_tradnl" dirty="0" err="1" smtClean="0"/>
              <a:t>Burden</a:t>
            </a:r>
            <a:r>
              <a:rPr lang="es-ES_tradnl" dirty="0" smtClean="0"/>
              <a:t>, </a:t>
            </a:r>
            <a:r>
              <a:rPr lang="es-ES_tradnl" dirty="0" err="1" smtClean="0"/>
              <a:t>Interventions</a:t>
            </a:r>
            <a:r>
              <a:rPr lang="es-ES_tradnl" dirty="0" smtClean="0"/>
              <a:t> (in 5 </a:t>
            </a:r>
            <a:r>
              <a:rPr lang="es-ES_tradnl" dirty="0" err="1" smtClean="0"/>
              <a:t>Pillars</a:t>
            </a:r>
            <a:r>
              <a:rPr lang="es-ES_tradnl" dirty="0" smtClean="0"/>
              <a:t>, and </a:t>
            </a:r>
            <a:r>
              <a:rPr lang="es-ES_tradnl" dirty="0" err="1" smtClean="0"/>
              <a:t>within</a:t>
            </a:r>
            <a:r>
              <a:rPr lang="es-ES_tradnl" dirty="0" smtClean="0"/>
              <a:t> </a:t>
            </a:r>
            <a:r>
              <a:rPr lang="es-ES_tradnl" dirty="0" err="1" smtClean="0"/>
              <a:t>Behavioural</a:t>
            </a:r>
            <a:r>
              <a:rPr lang="es-ES_tradnl" dirty="0" smtClean="0"/>
              <a:t> pillar </a:t>
            </a:r>
            <a:r>
              <a:rPr lang="es-ES_tradnl" dirty="0" err="1" smtClean="0"/>
              <a:t>by</a:t>
            </a:r>
            <a:r>
              <a:rPr lang="es-ES_tradnl" dirty="0" smtClean="0"/>
              <a:t> FIA “Golden rules”), </a:t>
            </a:r>
            <a:r>
              <a:rPr lang="es-ES_tradnl" dirty="0" err="1" smtClean="0"/>
              <a:t>exposure</a:t>
            </a:r>
            <a:r>
              <a:rPr lang="es-ES_tradnl" dirty="0" smtClean="0"/>
              <a:t>, and socio-</a:t>
            </a:r>
            <a:r>
              <a:rPr lang="es-ES_tradnl" dirty="0" err="1" smtClean="0"/>
              <a:t>economic</a:t>
            </a:r>
            <a:r>
              <a:rPr lang="es-ES_tradnl" dirty="0" smtClean="0"/>
              <a:t> </a:t>
            </a:r>
            <a:r>
              <a:rPr lang="es-ES_tradnl" dirty="0" err="1" smtClean="0"/>
              <a:t>background</a:t>
            </a:r>
            <a:endParaRPr lang="es-ES_tradnl" dirty="0" smtClean="0"/>
          </a:p>
          <a:p>
            <a:r>
              <a:rPr lang="es-ES_tradnl" dirty="0" err="1" smtClean="0"/>
              <a:t>Periodicity</a:t>
            </a:r>
            <a:r>
              <a:rPr lang="es-ES_tradnl" dirty="0" smtClean="0"/>
              <a:t> </a:t>
            </a:r>
            <a:r>
              <a:rPr lang="es-ES_tradnl" dirty="0" err="1" smtClean="0"/>
              <a:t>every</a:t>
            </a:r>
            <a:r>
              <a:rPr lang="es-ES_tradnl" dirty="0" smtClean="0"/>
              <a:t> 4 </a:t>
            </a:r>
            <a:r>
              <a:rPr lang="es-ES_tradnl" dirty="0" err="1" smtClean="0"/>
              <a:t>months</a:t>
            </a:r>
            <a:endParaRPr lang="es-ES_tradnl" dirty="0" smtClean="0"/>
          </a:p>
          <a:p>
            <a:r>
              <a:rPr lang="es-ES_tradnl" dirty="0" err="1" smtClean="0"/>
              <a:t>Languages</a:t>
            </a:r>
            <a:r>
              <a:rPr lang="es-ES_tradnl" dirty="0" smtClean="0"/>
              <a:t>: English, </a:t>
            </a:r>
            <a:r>
              <a:rPr lang="es-ES_tradnl" dirty="0" err="1" smtClean="0"/>
              <a:t>Spanish</a:t>
            </a:r>
            <a:r>
              <a:rPr lang="es-ES_tradnl" dirty="0" smtClean="0"/>
              <a:t>, French, </a:t>
            </a:r>
            <a:r>
              <a:rPr lang="es-ES_tradnl" dirty="0" err="1" smtClean="0"/>
              <a:t>Arab</a:t>
            </a:r>
            <a:r>
              <a:rPr lang="es-ES_tradnl" dirty="0" smtClean="0"/>
              <a:t>, </a:t>
            </a:r>
            <a:r>
              <a:rPr lang="es-ES_tradnl" dirty="0" err="1" smtClean="0">
                <a:solidFill>
                  <a:schemeClr val="bg1">
                    <a:lumMod val="65000"/>
                  </a:schemeClr>
                </a:solidFill>
              </a:rPr>
              <a:t>Russian</a:t>
            </a:r>
            <a:endParaRPr lang="es-E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6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example</a:t>
            </a:r>
            <a:r>
              <a:rPr lang="es-ES_tradnl" dirty="0" smtClean="0"/>
              <a:t>  (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welcome</a:t>
            </a:r>
            <a:r>
              <a:rPr lang="es-ES_tradnl" dirty="0" smtClean="0"/>
              <a:t> </a:t>
            </a:r>
            <a:r>
              <a:rPr lang="es-ES_tradnl" dirty="0" err="1" smtClean="0"/>
              <a:t>package</a:t>
            </a:r>
            <a:r>
              <a:rPr lang="es-ES_tradnl" dirty="0" smtClean="0"/>
              <a:t>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1832862-AD86-4FCA-93D9-7849AA86CF1E}"/>
              </a:ext>
            </a:extLst>
          </p:cNvPr>
          <p:cNvCxnSpPr/>
          <p:nvPr/>
        </p:nvCxnSpPr>
        <p:spPr>
          <a:xfrm>
            <a:off x="-135466" y="1518708"/>
            <a:ext cx="12192000" cy="0"/>
          </a:xfrm>
          <a:prstGeom prst="line">
            <a:avLst/>
          </a:prstGeom>
          <a:ln w="28575" cmpd="thinThick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250" y="1682192"/>
            <a:ext cx="3411217" cy="517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0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Integrating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information</a:t>
            </a:r>
            <a:r>
              <a:rPr lang="es-ES_tradnl" dirty="0" smtClean="0"/>
              <a:t>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challenges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8121332" cy="368458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fatalities</a:t>
            </a:r>
            <a:endParaRPr lang="es-ES_tradnl" dirty="0" smtClean="0"/>
          </a:p>
          <a:p>
            <a:pPr lvl="1"/>
            <a:r>
              <a:rPr lang="es-ES_tradnl" dirty="0" err="1" smtClean="0"/>
              <a:t>Discrepancy</a:t>
            </a:r>
            <a:r>
              <a:rPr lang="es-ES_tradnl" dirty="0" smtClean="0"/>
              <a:t> pólice vs WHO  (</a:t>
            </a:r>
            <a:r>
              <a:rPr lang="es-ES_tradnl" dirty="0" err="1" smtClean="0"/>
              <a:t>Except</a:t>
            </a:r>
            <a:r>
              <a:rPr lang="es-ES_tradnl" dirty="0" smtClean="0"/>
              <a:t> South </a:t>
            </a:r>
            <a:r>
              <a:rPr lang="es-ES_tradnl" dirty="0" err="1" smtClean="0"/>
              <a:t>Africa</a:t>
            </a:r>
            <a:r>
              <a:rPr lang="es-ES_tradnl" dirty="0" smtClean="0"/>
              <a:t>)</a:t>
            </a:r>
          </a:p>
          <a:p>
            <a:r>
              <a:rPr lang="es-ES_tradnl" dirty="0" err="1" smtClean="0"/>
              <a:t>On</a:t>
            </a:r>
            <a:r>
              <a:rPr lang="es-ES_tradnl" dirty="0" smtClean="0"/>
              <a:t> non fatal injuries</a:t>
            </a:r>
          </a:p>
          <a:p>
            <a:pPr lvl="1"/>
            <a:r>
              <a:rPr lang="es-ES_tradnl" dirty="0" err="1" smtClean="0"/>
              <a:t>Missing</a:t>
            </a:r>
            <a:r>
              <a:rPr lang="es-ES_tradnl" dirty="0" smtClean="0"/>
              <a:t> data</a:t>
            </a:r>
          </a:p>
          <a:p>
            <a:r>
              <a:rPr lang="es-ES_tradnl" dirty="0" err="1" smtClean="0"/>
              <a:t>Incomplete</a:t>
            </a:r>
            <a:r>
              <a:rPr lang="es-ES_tradnl" dirty="0" smtClean="0"/>
              <a:t> WHO performance </a:t>
            </a:r>
            <a:r>
              <a:rPr lang="es-ES_tradnl" dirty="0" err="1" smtClean="0"/>
              <a:t>indicators</a:t>
            </a:r>
            <a:endParaRPr lang="es-ES_tradnl" dirty="0" smtClean="0"/>
          </a:p>
          <a:p>
            <a:pPr lvl="1"/>
            <a:r>
              <a:rPr lang="es-ES_tradnl" dirty="0" smtClean="0"/>
              <a:t>Little, </a:t>
            </a:r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any</a:t>
            </a:r>
            <a:r>
              <a:rPr lang="es-ES_tradnl" dirty="0" smtClean="0"/>
              <a:t> data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behavior</a:t>
            </a:r>
            <a:r>
              <a:rPr lang="es-ES_tradnl" dirty="0" smtClean="0"/>
              <a:t> (</a:t>
            </a:r>
            <a:r>
              <a:rPr lang="es-ES_tradnl" dirty="0" err="1" smtClean="0"/>
              <a:t>observed</a:t>
            </a:r>
            <a:r>
              <a:rPr lang="es-ES_tradnl" dirty="0" smtClean="0"/>
              <a:t>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 err="1" smtClean="0"/>
              <a:t>self-reported</a:t>
            </a:r>
            <a:r>
              <a:rPr lang="es-ES_tradnl" dirty="0" smtClean="0"/>
              <a:t>)</a:t>
            </a:r>
          </a:p>
          <a:p>
            <a:r>
              <a:rPr lang="es-ES_tradnl" dirty="0" err="1" smtClean="0"/>
              <a:t>Only</a:t>
            </a:r>
            <a:r>
              <a:rPr lang="es-ES_tradnl" dirty="0" smtClean="0"/>
              <a:t> </a:t>
            </a:r>
            <a:r>
              <a:rPr lang="es-ES_tradnl" dirty="0" err="1" smtClean="0"/>
              <a:t>Kenya</a:t>
            </a:r>
            <a:r>
              <a:rPr lang="es-ES_tradnl" dirty="0" smtClean="0"/>
              <a:t>, South </a:t>
            </a:r>
            <a:r>
              <a:rPr lang="es-ES_tradnl" dirty="0" err="1" smtClean="0"/>
              <a:t>Africa</a:t>
            </a:r>
            <a:r>
              <a:rPr lang="es-ES_tradnl" dirty="0" smtClean="0"/>
              <a:t>, </a:t>
            </a:r>
            <a:r>
              <a:rPr lang="es-ES_tradnl" dirty="0" err="1" smtClean="0"/>
              <a:t>Morocco</a:t>
            </a:r>
            <a:r>
              <a:rPr lang="es-ES_tradnl" dirty="0" smtClean="0"/>
              <a:t>, Senegal</a:t>
            </a:r>
            <a:r>
              <a:rPr lang="es-ES_tradnl" dirty="0" smtClean="0"/>
              <a:t> </a:t>
            </a:r>
            <a:r>
              <a:rPr lang="es-ES_tradnl" dirty="0" smtClean="0"/>
              <a:t>as </a:t>
            </a:r>
            <a:r>
              <a:rPr lang="es-ES_tradnl" dirty="0" err="1" smtClean="0"/>
              <a:t>signatory</a:t>
            </a:r>
            <a:r>
              <a:rPr lang="es-ES_tradnl" dirty="0" smtClean="0"/>
              <a:t> of UN </a:t>
            </a:r>
            <a:r>
              <a:rPr lang="es-ES_tradnl" dirty="0" err="1" smtClean="0"/>
              <a:t>convention</a:t>
            </a:r>
            <a:r>
              <a:rPr lang="es-ES_tradnl" dirty="0" smtClean="0"/>
              <a:t> of data </a:t>
            </a:r>
            <a:r>
              <a:rPr lang="es-ES_tradnl" dirty="0" err="1" smtClean="0"/>
              <a:t>issues</a:t>
            </a:r>
            <a:endParaRPr lang="es-ES_tradnl" dirty="0" smtClean="0"/>
          </a:p>
          <a:p>
            <a:r>
              <a:rPr lang="es-ES_tradnl" dirty="0" err="1" smtClean="0"/>
              <a:t>All</a:t>
            </a:r>
            <a:r>
              <a:rPr lang="es-ES_tradnl" dirty="0" smtClean="0"/>
              <a:t> </a:t>
            </a:r>
            <a:r>
              <a:rPr lang="es-ES_tradnl" dirty="0" err="1" smtClean="0"/>
              <a:t>countires</a:t>
            </a:r>
            <a:r>
              <a:rPr lang="es-ES_tradnl" dirty="0" smtClean="0"/>
              <a:t> </a:t>
            </a:r>
            <a:r>
              <a:rPr lang="es-ES_tradnl" dirty="0" err="1" smtClean="0"/>
              <a:t>missing</a:t>
            </a:r>
            <a:r>
              <a:rPr lang="es-ES_tradnl" dirty="0" smtClean="0"/>
              <a:t> </a:t>
            </a:r>
            <a:r>
              <a:rPr lang="es-ES_tradnl" dirty="0" err="1" smtClean="0"/>
              <a:t>attitudinal</a:t>
            </a:r>
            <a:r>
              <a:rPr lang="es-ES_tradnl" dirty="0" smtClean="0"/>
              <a:t> data</a:t>
            </a:r>
          </a:p>
          <a:p>
            <a:r>
              <a:rPr lang="es-ES_tradnl" dirty="0" err="1" smtClean="0"/>
              <a:t>All</a:t>
            </a:r>
            <a:r>
              <a:rPr lang="es-ES_tradnl" dirty="0" smtClean="0"/>
              <a:t> </a:t>
            </a:r>
            <a:r>
              <a:rPr lang="es-ES_tradnl" dirty="0" err="1" smtClean="0"/>
              <a:t>countries</a:t>
            </a:r>
            <a:r>
              <a:rPr lang="es-ES_tradnl" dirty="0" smtClean="0"/>
              <a:t> </a:t>
            </a:r>
            <a:r>
              <a:rPr lang="es-ES_tradnl" dirty="0" err="1" smtClean="0"/>
              <a:t>missing</a:t>
            </a:r>
            <a:r>
              <a:rPr lang="es-ES_tradnl" dirty="0" smtClean="0"/>
              <a:t> </a:t>
            </a:r>
            <a:r>
              <a:rPr lang="es-ES_tradnl" dirty="0" err="1" smtClean="0"/>
              <a:t>exposure</a:t>
            </a:r>
            <a:r>
              <a:rPr lang="es-ES_tradnl" dirty="0" smtClean="0"/>
              <a:t> data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opportunities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0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Other</a:t>
            </a:r>
            <a:r>
              <a:rPr lang="es-ES_tradnl" dirty="0" smtClean="0"/>
              <a:t> FIA HLP uses</a:t>
            </a:r>
            <a:endParaRPr lang="es-E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err="1" smtClean="0"/>
              <a:t>Collaboration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input </a:t>
            </a:r>
            <a:r>
              <a:rPr lang="es-ES_tradnl" dirty="0" err="1" smtClean="0"/>
              <a:t>sources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err="1" smtClean="0"/>
              <a:t>Indicator</a:t>
            </a:r>
            <a:r>
              <a:rPr lang="es-ES_tradnl" dirty="0" smtClean="0"/>
              <a:t> </a:t>
            </a:r>
            <a:r>
              <a:rPr lang="es-ES_tradnl" dirty="0" err="1" smtClean="0"/>
              <a:t>definers</a:t>
            </a:r>
            <a:endParaRPr lang="es-ES_tradnl" dirty="0" smtClean="0"/>
          </a:p>
          <a:p>
            <a:pPr lvl="1"/>
            <a:r>
              <a:rPr lang="es-ES_tradnl" dirty="0" smtClean="0"/>
              <a:t>Data </a:t>
            </a:r>
            <a:r>
              <a:rPr lang="es-ES_tradnl" dirty="0" err="1" smtClean="0"/>
              <a:t>collectors</a:t>
            </a:r>
            <a:endParaRPr lang="es-ES_tradnl" dirty="0" smtClean="0"/>
          </a:p>
          <a:p>
            <a:r>
              <a:rPr lang="es-ES_tradnl" dirty="0" err="1" smtClean="0"/>
              <a:t>Collaboration</a:t>
            </a:r>
            <a:r>
              <a:rPr lang="es-ES_tradnl" dirty="0" smtClean="0"/>
              <a:t> in </a:t>
            </a:r>
            <a:r>
              <a:rPr lang="es-ES_tradnl" dirty="0" err="1" smtClean="0"/>
              <a:t>defining</a:t>
            </a:r>
            <a:r>
              <a:rPr lang="es-ES_tradnl" dirty="0" smtClean="0"/>
              <a:t> </a:t>
            </a:r>
            <a:r>
              <a:rPr lang="es-ES_tradnl" dirty="0" err="1" smtClean="0"/>
              <a:t>still</a:t>
            </a:r>
            <a:r>
              <a:rPr lang="es-ES_tradnl" dirty="0" smtClean="0"/>
              <a:t> </a:t>
            </a:r>
            <a:r>
              <a:rPr lang="es-ES_tradnl" dirty="0" err="1" smtClean="0"/>
              <a:t>missing</a:t>
            </a:r>
            <a:r>
              <a:rPr lang="es-ES_tradnl" dirty="0" smtClean="0"/>
              <a:t> data </a:t>
            </a:r>
            <a:r>
              <a:rPr lang="es-ES_tradnl" dirty="0" err="1" smtClean="0"/>
              <a:t>sources</a:t>
            </a:r>
            <a:endParaRPr lang="es-ES_tradnl" dirty="0" smtClean="0"/>
          </a:p>
          <a:p>
            <a:r>
              <a:rPr lang="es-ES_tradnl" dirty="0" err="1" smtClean="0"/>
              <a:t>Guidance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priorities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regional </a:t>
            </a:r>
            <a:r>
              <a:rPr lang="es-ES_tradnl" dirty="0" err="1" smtClean="0"/>
              <a:t>observatories´priority</a:t>
            </a:r>
            <a:r>
              <a:rPr lang="es-ES_tradnl" dirty="0" smtClean="0"/>
              <a:t> </a:t>
            </a:r>
            <a:r>
              <a:rPr lang="es-ES_tradnl" dirty="0" err="1" smtClean="0"/>
              <a:t>setting</a:t>
            </a:r>
            <a:endParaRPr lang="es-ES_tradnl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_tradnl" dirty="0" err="1" smtClean="0"/>
              <a:t>Example</a:t>
            </a:r>
            <a:r>
              <a:rPr lang="es-ES_tradnl" dirty="0" smtClean="0"/>
              <a:t> of </a:t>
            </a:r>
            <a:r>
              <a:rPr lang="es-ES_tradnl" dirty="0" err="1" smtClean="0"/>
              <a:t>quality</a:t>
            </a:r>
            <a:r>
              <a:rPr lang="es-ES_tradnl" dirty="0" smtClean="0"/>
              <a:t> </a:t>
            </a:r>
            <a:r>
              <a:rPr lang="es-ES_tradnl" dirty="0" err="1" smtClean="0"/>
              <a:t>check</a:t>
            </a:r>
            <a:r>
              <a:rPr lang="es-ES_tradnl" dirty="0" smtClean="0"/>
              <a:t> </a:t>
            </a:r>
            <a:r>
              <a:rPr lang="es-ES_tradnl" dirty="0" err="1" smtClean="0"/>
              <a:t>evolution</a:t>
            </a:r>
            <a:r>
              <a:rPr lang="es-ES_tradnl" dirty="0" smtClean="0"/>
              <a:t>: </a:t>
            </a:r>
            <a:r>
              <a:rPr lang="es-ES_tradnl" dirty="0" err="1" smtClean="0"/>
              <a:t>Number</a:t>
            </a:r>
            <a:r>
              <a:rPr lang="es-ES_tradnl" dirty="0" smtClean="0"/>
              <a:t> of </a:t>
            </a:r>
            <a:r>
              <a:rPr lang="es-ES_tradnl" dirty="0" err="1" smtClean="0"/>
              <a:t>deaths</a:t>
            </a:r>
            <a:r>
              <a:rPr lang="es-ES_tradnl" dirty="0" smtClean="0"/>
              <a:t> </a:t>
            </a:r>
            <a:endParaRPr lang="es-E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90913377"/>
              </p:ext>
            </p:extLst>
          </p:nvPr>
        </p:nvGraphicFramePr>
        <p:xfrm>
          <a:off x="6172200" y="2505075"/>
          <a:ext cx="5183188" cy="28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797">
                  <a:extLst>
                    <a:ext uri="{9D8B030D-6E8A-4147-A177-3AD203B41FA5}">
                      <a16:colId xmlns:a16="http://schemas.microsoft.com/office/drawing/2014/main" xmlns="" val="891535918"/>
                    </a:ext>
                  </a:extLst>
                </a:gridCol>
                <a:gridCol w="1295797">
                  <a:extLst>
                    <a:ext uri="{9D8B030D-6E8A-4147-A177-3AD203B41FA5}">
                      <a16:colId xmlns:a16="http://schemas.microsoft.com/office/drawing/2014/main" xmlns="" val="793427811"/>
                    </a:ext>
                  </a:extLst>
                </a:gridCol>
                <a:gridCol w="1295797">
                  <a:extLst>
                    <a:ext uri="{9D8B030D-6E8A-4147-A177-3AD203B41FA5}">
                      <a16:colId xmlns:a16="http://schemas.microsoft.com/office/drawing/2014/main" xmlns="" val="2831726137"/>
                    </a:ext>
                  </a:extLst>
                </a:gridCol>
                <a:gridCol w="1295797">
                  <a:extLst>
                    <a:ext uri="{9D8B030D-6E8A-4147-A177-3AD203B41FA5}">
                      <a16:colId xmlns:a16="http://schemas.microsoft.com/office/drawing/2014/main" xmlns="" val="8627576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Country/</a:t>
                      </a:r>
                      <a:r>
                        <a:rPr lang="es-ES_tradnl" sz="1400" dirty="0" err="1" smtClean="0"/>
                        <a:t>year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2017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2019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2021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2865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OK</a:t>
                      </a:r>
                      <a:endParaRPr lang="es-ES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OK</a:t>
                      </a:r>
                      <a:endParaRPr lang="es-ES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OK</a:t>
                      </a:r>
                      <a:endParaRPr lang="es-ES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030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Undereporting</a:t>
                      </a:r>
                      <a:r>
                        <a:rPr lang="es-ES_tradnl" sz="1400" dirty="0" smtClean="0"/>
                        <a:t> 25%</a:t>
                      </a:r>
                      <a:endParaRPr lang="es-ES" sz="1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Undereporting</a:t>
                      </a:r>
                      <a:r>
                        <a:rPr lang="es-ES_tradnl" sz="1400" dirty="0" smtClean="0"/>
                        <a:t> 12%</a:t>
                      </a:r>
                      <a:endParaRPr lang="es-ES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OK</a:t>
                      </a:r>
                      <a:endParaRPr lang="es-ES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3153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Lacks</a:t>
                      </a:r>
                      <a:r>
                        <a:rPr lang="es-ES_tradnl" sz="1400" dirty="0" smtClean="0"/>
                        <a:t> vital reg.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baseline="0" dirty="0" err="1" smtClean="0"/>
                        <a:t>Systems</a:t>
                      </a:r>
                      <a:endParaRPr lang="es-E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Lacks</a:t>
                      </a:r>
                      <a:r>
                        <a:rPr lang="es-ES_tradnl" sz="1400" baseline="0" dirty="0" smtClean="0"/>
                        <a:t> vital reg. </a:t>
                      </a:r>
                      <a:r>
                        <a:rPr lang="es-ES_tradnl" sz="1400" baseline="0" dirty="0" err="1" smtClean="0"/>
                        <a:t>systems</a:t>
                      </a:r>
                      <a:endParaRPr lang="es-E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Underreporting</a:t>
                      </a:r>
                      <a:r>
                        <a:rPr lang="es-ES_tradnl" sz="1400" dirty="0" smtClean="0"/>
                        <a:t> 40%</a:t>
                      </a:r>
                      <a:endParaRPr lang="es-ES" sz="14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1442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Undereporting</a:t>
                      </a:r>
                      <a:r>
                        <a:rPr lang="es-ES_tradnl" sz="1400" dirty="0" smtClean="0"/>
                        <a:t> 5%</a:t>
                      </a:r>
                      <a:endParaRPr lang="es-ES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OK</a:t>
                      </a:r>
                      <a:endParaRPr lang="es-ES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OK</a:t>
                      </a:r>
                      <a:endParaRPr lang="es-ES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527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Lacks</a:t>
                      </a:r>
                      <a:r>
                        <a:rPr lang="es-ES_tradnl" sz="1400" dirty="0" smtClean="0"/>
                        <a:t> vital reg. </a:t>
                      </a:r>
                      <a:r>
                        <a:rPr lang="es-ES_tradnl" sz="1400" dirty="0" err="1" smtClean="0"/>
                        <a:t>systems</a:t>
                      </a:r>
                      <a:endParaRPr lang="es-E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Undereporting</a:t>
                      </a:r>
                      <a:r>
                        <a:rPr lang="es-ES_tradnl" sz="1400" dirty="0" smtClean="0"/>
                        <a:t> 25%</a:t>
                      </a:r>
                      <a:endParaRPr lang="es-ES" sz="1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Undereporting</a:t>
                      </a:r>
                      <a:r>
                        <a:rPr lang="es-ES_tradnl" sz="1400" dirty="0" smtClean="0"/>
                        <a:t> 5%</a:t>
                      </a:r>
                      <a:endParaRPr lang="es-ES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5979610"/>
                  </a:ext>
                </a:extLst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FCB1-739F-4342-A276-53C4E754E18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941</Words>
  <Application>Microsoft Office PowerPoint</Application>
  <PresentationFormat>Personnalisé</PresentationFormat>
  <Paragraphs>109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Country Profiles  a HLP FIA initiative</vt:lpstr>
      <vt:lpstr>Rationale</vt:lpstr>
      <vt:lpstr>Criteria for variable input</vt:lpstr>
      <vt:lpstr>More on the requested indicators, selected examples </vt:lpstr>
      <vt:lpstr>More on the reporting sources (as of october 2017)</vt:lpstr>
      <vt:lpstr>Other procedural issues on profile production:</vt:lpstr>
      <vt:lpstr>An example  (on your welcome package)</vt:lpstr>
      <vt:lpstr>Integrating the information:</vt:lpstr>
      <vt:lpstr>Other FIA HLP uses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Road Safety Observatories and the Latin American and European experiences</dc:title>
  <dc:creator>Miriam Garcia Lorenzana;msegui-consultant@fia.com</dc:creator>
  <cp:lastModifiedBy>Lecturer</cp:lastModifiedBy>
  <cp:revision>102</cp:revision>
  <dcterms:created xsi:type="dcterms:W3CDTF">2018-02-08T18:36:49Z</dcterms:created>
  <dcterms:modified xsi:type="dcterms:W3CDTF">2018-02-21T10:54:37Z</dcterms:modified>
</cp:coreProperties>
</file>