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85" r:id="rId3"/>
    <p:sldId id="286" r:id="rId4"/>
    <p:sldId id="287" r:id="rId5"/>
    <p:sldId id="288" r:id="rId6"/>
    <p:sldId id="289" r:id="rId7"/>
    <p:sldId id="293" r:id="rId8"/>
    <p:sldId id="297"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YPELL Véronique, ITF/RPA" initials="VF" lastIdx="1" clrIdx="0"/>
  <p:cmAuthor id="1" name="Miriam Garcia Lorenzana" initials="MGL" lastIdx="4" clrIdx="1">
    <p:extLst>
      <p:ext uri="{19B8F6BF-5375-455C-9EA6-DF929625EA0E}">
        <p15:presenceInfo xmlns:p15="http://schemas.microsoft.com/office/powerpoint/2012/main" xmlns="" userId="S-1-5-21-88094858-919529-1617787245-6894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114" y="-3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DE6AA9-260D-4788-B9EE-9BBED2017CD7}" type="datetimeFigureOut">
              <a:rPr lang="en-US" smtClean="0"/>
              <a:t>2/21/2018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48CD64-F8EB-4F46-9A2B-BBA47FBDA4F6}" type="slidenum">
              <a:rPr lang="en-US" smtClean="0"/>
              <a:t>‹N°›</a:t>
            </a:fld>
            <a:endParaRPr lang="en-US" dirty="0"/>
          </a:p>
        </p:txBody>
      </p:sp>
    </p:spTree>
    <p:extLst>
      <p:ext uri="{BB962C8B-B14F-4D97-AF65-F5344CB8AC3E}">
        <p14:creationId xmlns:p14="http://schemas.microsoft.com/office/powerpoint/2010/main" val="1464853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gif"/><Relationship Id="rId2" Type="http://schemas.openxmlformats.org/officeDocument/2006/relationships/hyperlink" Target="https://www.google.com.ar/url?sa=i&amp;rct=j&amp;q=&amp;esrc=s&amp;source=images&amp;cd=&amp;cad=rja&amp;uact=8&amp;ved=0ahUKEwi_07eJldDXAhXInJAKHfoTCN8QjRwIBw&amp;url=https://en.trend.az/business/economy/2276650.html&amp;psig=AOvVaw0SQxzsG_VbsMgjlaIQ3Bep&amp;ust=1511370770762376" TargetMode="External"/><Relationship Id="rId1" Type="http://schemas.openxmlformats.org/officeDocument/2006/relationships/slideMaster" Target="../slideMasters/slideMaster1.xml"/><Relationship Id="rId6" Type="http://schemas.openxmlformats.org/officeDocument/2006/relationships/hyperlink" Target="http://www.google.com.ar/url?sa=i&amp;rct=j&amp;q=&amp;esrc=s&amp;source=images&amp;cd=&amp;cad=rja&amp;uact=8&amp;ved=0ahUKEwjFop_AldDXAhUDG5AKHXvKAfYQjRwIBw&amp;url=http://www.gavi.org/about/partners/wb/&amp;psig=AOvVaw0lvBuVnVPDU5nv6bTtRw_o&amp;ust=1511370900009283" TargetMode="External"/><Relationship Id="rId5" Type="http://schemas.openxmlformats.org/officeDocument/2006/relationships/image" Target="../media/image2.png"/><Relationship Id="rId4" Type="http://schemas.openxmlformats.org/officeDocument/2006/relationships/hyperlink" Target="http://www.google.com.ar/url?sa=i&amp;rct=j&amp;q=&amp;esrc=s&amp;source=images&amp;cd=&amp;cad=rja&amp;uact=8&amp;ved=&amp;url=http://www.cikfia.com/newsroom/view/article/new-fia-international-sporting-code-for-2014.html&amp;psig=AOvVaw0lNkX5rc8EmPOJEIxZNvfz&amp;ust=1511370858020031"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www.google.com.ar/url?sa=i&amp;rct=j&amp;q=&amp;esrc=s&amp;source=images&amp;cd=&amp;cad=rja&amp;uact=8&amp;ved=0ahUKEwjFop_AldDXAhUDG5AKHXvKAfYQjRwIBw&amp;url=http://www.gavi.org/about/partners/wb/&amp;psig=AOvVaw0lvBuVnVPDU5nv6bTtRw_o&amp;ust=1511370900009283"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1D6D47-8B11-4BCF-9DFE-19B59DD70E62}"/>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xmlns="" id="{7C18891B-3D81-46C1-95FC-6C36AD97B7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BD1A4BBC-BDA9-41D1-A526-0FB9265B05F6}"/>
              </a:ext>
            </a:extLst>
          </p:cNvPr>
          <p:cNvSpPr>
            <a:spLocks noGrp="1"/>
          </p:cNvSpPr>
          <p:nvPr>
            <p:ph type="dt" sz="half" idx="10"/>
          </p:nvPr>
        </p:nvSpPr>
        <p:spPr/>
        <p:txBody>
          <a:bodyPr/>
          <a:lstStyle/>
          <a:p>
            <a:fld id="{057C0475-A302-46A6-89E0-57C7DF3C093F}" type="datetime1">
              <a:rPr lang="en-US" smtClean="0"/>
              <a:t>2/21/2018</a:t>
            </a:fld>
            <a:endParaRPr lang="en-US" dirty="0"/>
          </a:p>
        </p:txBody>
      </p:sp>
      <p:sp>
        <p:nvSpPr>
          <p:cNvPr id="5" name="Footer Placeholder 4">
            <a:extLst>
              <a:ext uri="{FF2B5EF4-FFF2-40B4-BE49-F238E27FC236}">
                <a16:creationId xmlns:a16="http://schemas.microsoft.com/office/drawing/2014/main" xmlns="" id="{EE9A629C-FD4F-415D-BCC3-1CBD884D40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923CFD53-24D7-4203-8C94-CC8F2CC9586B}"/>
              </a:ext>
            </a:extLst>
          </p:cNvPr>
          <p:cNvSpPr>
            <a:spLocks noGrp="1"/>
          </p:cNvSpPr>
          <p:nvPr>
            <p:ph type="sldNum" sz="quarter" idx="12"/>
          </p:nvPr>
        </p:nvSpPr>
        <p:spPr/>
        <p:txBody>
          <a:bodyPr/>
          <a:lstStyle/>
          <a:p>
            <a:fld id="{28A9FCB1-739F-4342-A276-53C4E754E187}" type="slidenum">
              <a:rPr lang="en-US" smtClean="0"/>
              <a:t>‹N°›</a:t>
            </a:fld>
            <a:endParaRPr lang="en-US" dirty="0"/>
          </a:p>
        </p:txBody>
      </p:sp>
      <p:pic>
        <p:nvPicPr>
          <p:cNvPr id="8" name="Picture 7" descr="Imagen relacionada">
            <a:hlinkClick r:id="rId2"/>
            <a:extLst>
              <a:ext uri="{FF2B5EF4-FFF2-40B4-BE49-F238E27FC236}">
                <a16:creationId xmlns:a16="http://schemas.microsoft.com/office/drawing/2014/main" xmlns="" id="{D3E0BB3B-183F-4471-A41C-1EBF12A8EF37}"/>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41206" y="5861367"/>
            <a:ext cx="1604645" cy="1199515"/>
          </a:xfrm>
          <a:prstGeom prst="rect">
            <a:avLst/>
          </a:prstGeom>
          <a:noFill/>
          <a:ln>
            <a:noFill/>
          </a:ln>
        </p:spPr>
      </p:pic>
      <p:pic>
        <p:nvPicPr>
          <p:cNvPr id="9" name="Picture 8" descr="Imagen relacionada">
            <a:hlinkClick r:id="rId4"/>
            <a:extLst>
              <a:ext uri="{FF2B5EF4-FFF2-40B4-BE49-F238E27FC236}">
                <a16:creationId xmlns:a16="http://schemas.microsoft.com/office/drawing/2014/main" xmlns="" id="{6019B334-0D28-4806-95B1-9A0104B12DDC}"/>
              </a:ext>
            </a:extLst>
          </p:cNvPr>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982023" y="6048375"/>
            <a:ext cx="1238250" cy="825500"/>
          </a:xfrm>
          <a:prstGeom prst="rect">
            <a:avLst/>
          </a:prstGeom>
          <a:noFill/>
          <a:ln>
            <a:noFill/>
          </a:ln>
        </p:spPr>
      </p:pic>
      <p:pic>
        <p:nvPicPr>
          <p:cNvPr id="10" name="Picture 9" descr="Resultado de imagen para THE WORLD BANK">
            <a:hlinkClick r:id="rId6"/>
            <a:extLst>
              <a:ext uri="{FF2B5EF4-FFF2-40B4-BE49-F238E27FC236}">
                <a16:creationId xmlns:a16="http://schemas.microsoft.com/office/drawing/2014/main" xmlns="" id="{EB11C707-7C51-420A-8C9C-EAE38FC3C8C9}"/>
              </a:ext>
            </a:extLst>
          </p:cNvPr>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9656445" y="6048375"/>
            <a:ext cx="2023110" cy="809625"/>
          </a:xfrm>
          <a:prstGeom prst="rect">
            <a:avLst/>
          </a:prstGeom>
          <a:noFill/>
          <a:ln>
            <a:noFill/>
          </a:ln>
        </p:spPr>
      </p:pic>
    </p:spTree>
    <p:extLst>
      <p:ext uri="{BB962C8B-B14F-4D97-AF65-F5344CB8AC3E}">
        <p14:creationId xmlns:p14="http://schemas.microsoft.com/office/powerpoint/2010/main" val="216098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8C2510-8CD9-43EF-AF03-0806F5BE51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AE01B15-CF2B-4590-88F3-D318E664FB3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CD5763F-240E-4A17-B05C-B72D56823454}"/>
              </a:ext>
            </a:extLst>
          </p:cNvPr>
          <p:cNvSpPr>
            <a:spLocks noGrp="1"/>
          </p:cNvSpPr>
          <p:nvPr>
            <p:ph type="dt" sz="half" idx="10"/>
          </p:nvPr>
        </p:nvSpPr>
        <p:spPr/>
        <p:txBody>
          <a:bodyPr/>
          <a:lstStyle/>
          <a:p>
            <a:fld id="{829D68F9-D8DD-474A-B573-0B099C72DE29}" type="datetime1">
              <a:rPr lang="en-US" smtClean="0"/>
              <a:t>2/21/2018</a:t>
            </a:fld>
            <a:endParaRPr lang="en-US" dirty="0"/>
          </a:p>
        </p:txBody>
      </p:sp>
      <p:sp>
        <p:nvSpPr>
          <p:cNvPr id="5" name="Footer Placeholder 4">
            <a:extLst>
              <a:ext uri="{FF2B5EF4-FFF2-40B4-BE49-F238E27FC236}">
                <a16:creationId xmlns:a16="http://schemas.microsoft.com/office/drawing/2014/main" xmlns="" id="{F2CB18F6-C3FA-447E-AE58-2C6967C698D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66C26FCA-27A6-445A-81DC-D3F704A5E044}"/>
              </a:ext>
            </a:extLst>
          </p:cNvPr>
          <p:cNvSpPr>
            <a:spLocks noGrp="1"/>
          </p:cNvSpPr>
          <p:nvPr>
            <p:ph type="sldNum" sz="quarter" idx="12"/>
          </p:nvPr>
        </p:nvSpPr>
        <p:spPr/>
        <p:txBody>
          <a:bodyPr/>
          <a:lstStyle/>
          <a:p>
            <a:fld id="{28A9FCB1-739F-4342-A276-53C4E754E187}" type="slidenum">
              <a:rPr lang="en-US" smtClean="0"/>
              <a:t>‹N°›</a:t>
            </a:fld>
            <a:endParaRPr lang="en-US" dirty="0"/>
          </a:p>
        </p:txBody>
      </p:sp>
    </p:spTree>
    <p:extLst>
      <p:ext uri="{BB962C8B-B14F-4D97-AF65-F5344CB8AC3E}">
        <p14:creationId xmlns:p14="http://schemas.microsoft.com/office/powerpoint/2010/main" val="1706555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8260500-8103-46C7-8694-190668348D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ED07FC8-126F-4EA0-B687-D0D52879AB5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F0E1AC5-D64C-4A15-9275-8D6E62CFB500}"/>
              </a:ext>
            </a:extLst>
          </p:cNvPr>
          <p:cNvSpPr>
            <a:spLocks noGrp="1"/>
          </p:cNvSpPr>
          <p:nvPr>
            <p:ph type="dt" sz="half" idx="10"/>
          </p:nvPr>
        </p:nvSpPr>
        <p:spPr/>
        <p:txBody>
          <a:bodyPr/>
          <a:lstStyle/>
          <a:p>
            <a:fld id="{B7228A84-4820-4D41-BBC3-97CB6EA77BA7}" type="datetime1">
              <a:rPr lang="en-US" smtClean="0"/>
              <a:t>2/21/2018</a:t>
            </a:fld>
            <a:endParaRPr lang="en-US" dirty="0"/>
          </a:p>
        </p:txBody>
      </p:sp>
      <p:sp>
        <p:nvSpPr>
          <p:cNvPr id="5" name="Footer Placeholder 4">
            <a:extLst>
              <a:ext uri="{FF2B5EF4-FFF2-40B4-BE49-F238E27FC236}">
                <a16:creationId xmlns:a16="http://schemas.microsoft.com/office/drawing/2014/main" xmlns="" id="{DE96C60D-C0D6-4F6F-9D7F-45AF8123F1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1F8D629F-6433-42F0-B1BF-E523C2D9F1F6}"/>
              </a:ext>
            </a:extLst>
          </p:cNvPr>
          <p:cNvSpPr>
            <a:spLocks noGrp="1"/>
          </p:cNvSpPr>
          <p:nvPr>
            <p:ph type="sldNum" sz="quarter" idx="12"/>
          </p:nvPr>
        </p:nvSpPr>
        <p:spPr/>
        <p:txBody>
          <a:bodyPr/>
          <a:lstStyle/>
          <a:p>
            <a:fld id="{28A9FCB1-739F-4342-A276-53C4E754E187}" type="slidenum">
              <a:rPr lang="en-US" smtClean="0"/>
              <a:t>‹N°›</a:t>
            </a:fld>
            <a:endParaRPr lang="en-US" dirty="0"/>
          </a:p>
        </p:txBody>
      </p:sp>
    </p:spTree>
    <p:extLst>
      <p:ext uri="{BB962C8B-B14F-4D97-AF65-F5344CB8AC3E}">
        <p14:creationId xmlns:p14="http://schemas.microsoft.com/office/powerpoint/2010/main" val="3088526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89E38D-7596-4F08-A16E-E79C3C147907}"/>
              </a:ext>
            </a:extLst>
          </p:cNvPr>
          <p:cNvSpPr>
            <a:spLocks noGrp="1"/>
          </p:cNvSpPr>
          <p:nvPr>
            <p:ph type="title"/>
          </p:nvPr>
        </p:nvSpPr>
        <p:spPr>
          <a:xfrm>
            <a:off x="838200" y="77264"/>
            <a:ext cx="10515600" cy="1325563"/>
          </a:xfrm>
        </p:spPr>
        <p:txBody>
          <a:bodyPr/>
          <a:lstStyle>
            <a:lvl1pPr>
              <a:defRPr b="1" baseline="0">
                <a:solidFill>
                  <a:schemeClr val="accent1">
                    <a:lumMod val="75000"/>
                  </a:schemeClr>
                </a:solidFill>
                <a:latin typeface="Calibri Light" panose="020F03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89811F1D-6583-4B2E-B6DA-0CC525AE69E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D87C21-6955-4AFA-966A-F86F45B0956D}"/>
              </a:ext>
            </a:extLst>
          </p:cNvPr>
          <p:cNvSpPr>
            <a:spLocks noGrp="1"/>
          </p:cNvSpPr>
          <p:nvPr>
            <p:ph type="dt" sz="half" idx="10"/>
          </p:nvPr>
        </p:nvSpPr>
        <p:spPr/>
        <p:txBody>
          <a:bodyPr/>
          <a:lstStyle/>
          <a:p>
            <a:fld id="{BC7B36C2-2E14-40CD-9245-6B4DFEDBB840}" type="datetime1">
              <a:rPr lang="en-US" smtClean="0"/>
              <a:t>2/21/2018</a:t>
            </a:fld>
            <a:endParaRPr lang="en-US" dirty="0"/>
          </a:p>
        </p:txBody>
      </p:sp>
      <p:sp>
        <p:nvSpPr>
          <p:cNvPr id="5" name="Footer Placeholder 4">
            <a:extLst>
              <a:ext uri="{FF2B5EF4-FFF2-40B4-BE49-F238E27FC236}">
                <a16:creationId xmlns:a16="http://schemas.microsoft.com/office/drawing/2014/main" xmlns="" id="{7B303F13-3463-400A-BA6B-0992BE4E6FB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7955805-F538-4066-A61E-5760E1A4908D}"/>
              </a:ext>
            </a:extLst>
          </p:cNvPr>
          <p:cNvSpPr>
            <a:spLocks noGrp="1"/>
          </p:cNvSpPr>
          <p:nvPr>
            <p:ph type="sldNum" sz="quarter" idx="12"/>
          </p:nvPr>
        </p:nvSpPr>
        <p:spPr/>
        <p:txBody>
          <a:bodyPr/>
          <a:lstStyle/>
          <a:p>
            <a:fld id="{28A9FCB1-739F-4342-A276-53C4E754E187}" type="slidenum">
              <a:rPr lang="en-US" smtClean="0"/>
              <a:t>‹N°›</a:t>
            </a:fld>
            <a:endParaRPr lang="en-US" dirty="0"/>
          </a:p>
        </p:txBody>
      </p:sp>
      <p:pic>
        <p:nvPicPr>
          <p:cNvPr id="7" name="Picture 6" descr="Resultado de imagen para THE WORLD BANK">
            <a:hlinkClick r:id="rId2"/>
            <a:extLst>
              <a:ext uri="{FF2B5EF4-FFF2-40B4-BE49-F238E27FC236}">
                <a16:creationId xmlns:a16="http://schemas.microsoft.com/office/drawing/2014/main" xmlns="" id="{EB11C707-7C51-420A-8C9C-EAE38FC3C8C9}"/>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656445" y="6048375"/>
            <a:ext cx="2023110" cy="809625"/>
          </a:xfrm>
          <a:prstGeom prst="rect">
            <a:avLst/>
          </a:prstGeom>
          <a:noFill/>
          <a:ln>
            <a:noFill/>
          </a:ln>
        </p:spPr>
      </p:pic>
      <p:cxnSp>
        <p:nvCxnSpPr>
          <p:cNvPr id="8" name="Straight Connector 7">
            <a:extLst>
              <a:ext uri="{FF2B5EF4-FFF2-40B4-BE49-F238E27FC236}">
                <a16:creationId xmlns:a16="http://schemas.microsoft.com/office/drawing/2014/main" xmlns="" id="{41832862-AD86-4FCA-93D9-7849AA86CF1E}"/>
              </a:ext>
            </a:extLst>
          </p:cNvPr>
          <p:cNvCxnSpPr/>
          <p:nvPr userDrawn="1"/>
        </p:nvCxnSpPr>
        <p:spPr>
          <a:xfrm>
            <a:off x="0" y="1095375"/>
            <a:ext cx="12192000" cy="0"/>
          </a:xfrm>
          <a:prstGeom prst="line">
            <a:avLst/>
          </a:prstGeom>
          <a:ln w="28575" cmpd="thinThick">
            <a:solidFill>
              <a:schemeClr val="accent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107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4DF82B-69F7-4314-8BF4-C7855D4CC70D}"/>
              </a:ext>
            </a:extLst>
          </p:cNvPr>
          <p:cNvSpPr>
            <a:spLocks noGrp="1"/>
          </p:cNvSpPr>
          <p:nvPr>
            <p:ph type="title"/>
          </p:nvPr>
        </p:nvSpPr>
        <p:spPr>
          <a:xfrm>
            <a:off x="831850" y="1709738"/>
            <a:ext cx="10515600" cy="2852737"/>
          </a:xfrm>
        </p:spPr>
        <p:txBody>
          <a:bodyPr anchor="b"/>
          <a:lstStyle>
            <a:lvl1pPr>
              <a:defRPr sz="6000" b="1" baseline="0">
                <a:solidFill>
                  <a:schemeClr val="accent1">
                    <a:lumMod val="75000"/>
                  </a:schemeClr>
                </a:solidFill>
                <a:latin typeface="Calibri Light" panose="020F030202020403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9F247205-1E8F-45A7-BE71-C5D2758FC2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2EF8341-6126-4C1F-BDB2-D0794BB0D1CB}"/>
              </a:ext>
            </a:extLst>
          </p:cNvPr>
          <p:cNvSpPr>
            <a:spLocks noGrp="1"/>
          </p:cNvSpPr>
          <p:nvPr>
            <p:ph type="dt" sz="half" idx="10"/>
          </p:nvPr>
        </p:nvSpPr>
        <p:spPr/>
        <p:txBody>
          <a:bodyPr/>
          <a:lstStyle/>
          <a:p>
            <a:fld id="{C0216FC0-7192-4657-81F3-72EAFA3FE712}" type="datetime1">
              <a:rPr lang="en-US" smtClean="0"/>
              <a:t>2/21/2018</a:t>
            </a:fld>
            <a:endParaRPr lang="en-US" dirty="0"/>
          </a:p>
        </p:txBody>
      </p:sp>
      <p:sp>
        <p:nvSpPr>
          <p:cNvPr id="5" name="Footer Placeholder 4">
            <a:extLst>
              <a:ext uri="{FF2B5EF4-FFF2-40B4-BE49-F238E27FC236}">
                <a16:creationId xmlns:a16="http://schemas.microsoft.com/office/drawing/2014/main" xmlns="" id="{BE917E6D-142D-40C2-8B7F-B60B7051CD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33F5057E-539D-470E-81AB-8B6A4B4A75A2}"/>
              </a:ext>
            </a:extLst>
          </p:cNvPr>
          <p:cNvSpPr>
            <a:spLocks noGrp="1"/>
          </p:cNvSpPr>
          <p:nvPr>
            <p:ph type="sldNum" sz="quarter" idx="12"/>
          </p:nvPr>
        </p:nvSpPr>
        <p:spPr/>
        <p:txBody>
          <a:bodyPr/>
          <a:lstStyle/>
          <a:p>
            <a:fld id="{28A9FCB1-739F-4342-A276-53C4E754E187}" type="slidenum">
              <a:rPr lang="en-US" smtClean="0"/>
              <a:t>‹N°›</a:t>
            </a:fld>
            <a:endParaRPr lang="en-US" dirty="0"/>
          </a:p>
        </p:txBody>
      </p:sp>
    </p:spTree>
    <p:extLst>
      <p:ext uri="{BB962C8B-B14F-4D97-AF65-F5344CB8AC3E}">
        <p14:creationId xmlns:p14="http://schemas.microsoft.com/office/powerpoint/2010/main" val="4104012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8A9173-375D-4A6F-9F03-13F7161E72F2}"/>
              </a:ext>
            </a:extLst>
          </p:cNvPr>
          <p:cNvSpPr>
            <a:spLocks noGrp="1"/>
          </p:cNvSpPr>
          <p:nvPr>
            <p:ph type="title"/>
          </p:nvPr>
        </p:nvSpPr>
        <p:spPr/>
        <p:txBody>
          <a:bodyPr/>
          <a:lstStyle>
            <a:lvl1pPr>
              <a:defRPr b="1">
                <a:solidFill>
                  <a:schemeClr val="accent1">
                    <a:lumMod val="75000"/>
                  </a:schemeClr>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0E8767D1-83AB-4A98-9250-445FB9964A7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0DE53DDE-DE34-4ABB-927B-2313EB29865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3173C2-1500-4670-B011-965DC5183783}"/>
              </a:ext>
            </a:extLst>
          </p:cNvPr>
          <p:cNvSpPr>
            <a:spLocks noGrp="1"/>
          </p:cNvSpPr>
          <p:nvPr>
            <p:ph type="dt" sz="half" idx="10"/>
          </p:nvPr>
        </p:nvSpPr>
        <p:spPr/>
        <p:txBody>
          <a:bodyPr/>
          <a:lstStyle/>
          <a:p>
            <a:fld id="{1DC91469-0C46-4F3C-981B-5784D3BE295B}" type="datetime1">
              <a:rPr lang="en-US" smtClean="0"/>
              <a:t>2/21/2018</a:t>
            </a:fld>
            <a:endParaRPr lang="en-US" dirty="0"/>
          </a:p>
        </p:txBody>
      </p:sp>
      <p:sp>
        <p:nvSpPr>
          <p:cNvPr id="6" name="Footer Placeholder 5">
            <a:extLst>
              <a:ext uri="{FF2B5EF4-FFF2-40B4-BE49-F238E27FC236}">
                <a16:creationId xmlns:a16="http://schemas.microsoft.com/office/drawing/2014/main" xmlns="" id="{99137909-C0AD-4EAA-B975-4AE738DFA81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8C423EE6-C539-4FD0-AA28-FE0CE52FF449}"/>
              </a:ext>
            </a:extLst>
          </p:cNvPr>
          <p:cNvSpPr>
            <a:spLocks noGrp="1"/>
          </p:cNvSpPr>
          <p:nvPr>
            <p:ph type="sldNum" sz="quarter" idx="12"/>
          </p:nvPr>
        </p:nvSpPr>
        <p:spPr/>
        <p:txBody>
          <a:bodyPr/>
          <a:lstStyle/>
          <a:p>
            <a:fld id="{28A9FCB1-739F-4342-A276-53C4E754E187}" type="slidenum">
              <a:rPr lang="en-US" smtClean="0"/>
              <a:t>‹N°›</a:t>
            </a:fld>
            <a:endParaRPr lang="en-US" dirty="0"/>
          </a:p>
        </p:txBody>
      </p:sp>
    </p:spTree>
    <p:extLst>
      <p:ext uri="{BB962C8B-B14F-4D97-AF65-F5344CB8AC3E}">
        <p14:creationId xmlns:p14="http://schemas.microsoft.com/office/powerpoint/2010/main" val="2666176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465FF1-79EB-4BF3-9DCC-F7E6A76FC6C5}"/>
              </a:ext>
            </a:extLst>
          </p:cNvPr>
          <p:cNvSpPr>
            <a:spLocks noGrp="1"/>
          </p:cNvSpPr>
          <p:nvPr>
            <p:ph type="title"/>
          </p:nvPr>
        </p:nvSpPr>
        <p:spPr>
          <a:xfrm>
            <a:off x="839788" y="365125"/>
            <a:ext cx="10515600" cy="1325563"/>
          </a:xfrm>
        </p:spPr>
        <p:txBody>
          <a:bodyPr/>
          <a:lstStyle>
            <a:lvl1pPr>
              <a:defRPr b="1">
                <a:solidFill>
                  <a:schemeClr val="accent1">
                    <a:lumMod val="75000"/>
                  </a:schemeClr>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EE59B091-44C4-4800-ADD9-EFFF6D309B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C5495C3C-58D2-4B5C-B6C1-51B16170220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0608587-0B8D-4011-92AE-D685778A32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0A1665DE-07A6-4024-8773-031B974FC28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64CF759-8DC4-44BB-A7E0-600BCCD7BEBA}"/>
              </a:ext>
            </a:extLst>
          </p:cNvPr>
          <p:cNvSpPr>
            <a:spLocks noGrp="1"/>
          </p:cNvSpPr>
          <p:nvPr>
            <p:ph type="dt" sz="half" idx="10"/>
          </p:nvPr>
        </p:nvSpPr>
        <p:spPr/>
        <p:txBody>
          <a:bodyPr/>
          <a:lstStyle/>
          <a:p>
            <a:fld id="{013BDB2B-1194-41D3-817E-D937C23EB035}" type="datetime1">
              <a:rPr lang="en-US" smtClean="0"/>
              <a:t>2/21/2018</a:t>
            </a:fld>
            <a:endParaRPr lang="en-US" dirty="0"/>
          </a:p>
        </p:txBody>
      </p:sp>
      <p:sp>
        <p:nvSpPr>
          <p:cNvPr id="8" name="Footer Placeholder 7">
            <a:extLst>
              <a:ext uri="{FF2B5EF4-FFF2-40B4-BE49-F238E27FC236}">
                <a16:creationId xmlns:a16="http://schemas.microsoft.com/office/drawing/2014/main" xmlns="" id="{39DAD736-9292-4186-AB9B-8F12B391685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D42ABD75-33A3-46B8-8BFA-593869A4CF1F}"/>
              </a:ext>
            </a:extLst>
          </p:cNvPr>
          <p:cNvSpPr>
            <a:spLocks noGrp="1"/>
          </p:cNvSpPr>
          <p:nvPr>
            <p:ph type="sldNum" sz="quarter" idx="12"/>
          </p:nvPr>
        </p:nvSpPr>
        <p:spPr/>
        <p:txBody>
          <a:bodyPr/>
          <a:lstStyle/>
          <a:p>
            <a:fld id="{28A9FCB1-739F-4342-A276-53C4E754E187}" type="slidenum">
              <a:rPr lang="en-US" smtClean="0"/>
              <a:t>‹N°›</a:t>
            </a:fld>
            <a:endParaRPr lang="en-US" dirty="0"/>
          </a:p>
        </p:txBody>
      </p:sp>
    </p:spTree>
    <p:extLst>
      <p:ext uri="{BB962C8B-B14F-4D97-AF65-F5344CB8AC3E}">
        <p14:creationId xmlns:p14="http://schemas.microsoft.com/office/powerpoint/2010/main" val="128683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AB4720-C647-4F5F-92C9-ECC0DE5B82FA}"/>
              </a:ext>
            </a:extLst>
          </p:cNvPr>
          <p:cNvSpPr>
            <a:spLocks noGrp="1"/>
          </p:cNvSpPr>
          <p:nvPr>
            <p:ph type="title"/>
          </p:nvPr>
        </p:nvSpPr>
        <p:spPr/>
        <p:txBody>
          <a:bodyPr/>
          <a:lstStyle>
            <a:lvl1pPr>
              <a:defRPr b="1">
                <a:solidFill>
                  <a:schemeClr val="accent1">
                    <a:lumMod val="75000"/>
                  </a:schemeClr>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xmlns="" id="{E35989AD-0AA6-4F8D-81BC-2249C5DC4916}"/>
              </a:ext>
            </a:extLst>
          </p:cNvPr>
          <p:cNvSpPr>
            <a:spLocks noGrp="1"/>
          </p:cNvSpPr>
          <p:nvPr>
            <p:ph type="dt" sz="half" idx="10"/>
          </p:nvPr>
        </p:nvSpPr>
        <p:spPr/>
        <p:txBody>
          <a:bodyPr/>
          <a:lstStyle/>
          <a:p>
            <a:fld id="{217D0F21-31BF-4D46-80D3-1BE5CD794861}" type="datetime1">
              <a:rPr lang="en-US" smtClean="0"/>
              <a:t>2/21/2018</a:t>
            </a:fld>
            <a:endParaRPr lang="en-US" dirty="0"/>
          </a:p>
        </p:txBody>
      </p:sp>
      <p:sp>
        <p:nvSpPr>
          <p:cNvPr id="4" name="Footer Placeholder 3">
            <a:extLst>
              <a:ext uri="{FF2B5EF4-FFF2-40B4-BE49-F238E27FC236}">
                <a16:creationId xmlns:a16="http://schemas.microsoft.com/office/drawing/2014/main" xmlns="" id="{FDDAB9EE-DA72-4789-817B-8E1A782566F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4367187E-E941-41F9-AC7E-94EE896B80A9}"/>
              </a:ext>
            </a:extLst>
          </p:cNvPr>
          <p:cNvSpPr>
            <a:spLocks noGrp="1"/>
          </p:cNvSpPr>
          <p:nvPr>
            <p:ph type="sldNum" sz="quarter" idx="12"/>
          </p:nvPr>
        </p:nvSpPr>
        <p:spPr/>
        <p:txBody>
          <a:bodyPr/>
          <a:lstStyle/>
          <a:p>
            <a:fld id="{28A9FCB1-739F-4342-A276-53C4E754E187}" type="slidenum">
              <a:rPr lang="en-US" smtClean="0"/>
              <a:t>‹N°›</a:t>
            </a:fld>
            <a:endParaRPr lang="en-US" dirty="0"/>
          </a:p>
        </p:txBody>
      </p:sp>
    </p:spTree>
    <p:extLst>
      <p:ext uri="{BB962C8B-B14F-4D97-AF65-F5344CB8AC3E}">
        <p14:creationId xmlns:p14="http://schemas.microsoft.com/office/powerpoint/2010/main" val="3917652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B68F954-23C1-4B7E-903F-56E256B9E5E5}"/>
              </a:ext>
            </a:extLst>
          </p:cNvPr>
          <p:cNvSpPr>
            <a:spLocks noGrp="1"/>
          </p:cNvSpPr>
          <p:nvPr>
            <p:ph type="dt" sz="half" idx="10"/>
          </p:nvPr>
        </p:nvSpPr>
        <p:spPr/>
        <p:txBody>
          <a:bodyPr/>
          <a:lstStyle/>
          <a:p>
            <a:fld id="{96267E19-D4FC-4128-A2D2-F5D8EEEC4A1F}" type="datetime1">
              <a:rPr lang="en-US" smtClean="0"/>
              <a:t>2/21/2018</a:t>
            </a:fld>
            <a:endParaRPr lang="en-US" dirty="0"/>
          </a:p>
        </p:txBody>
      </p:sp>
      <p:sp>
        <p:nvSpPr>
          <p:cNvPr id="3" name="Footer Placeholder 2">
            <a:extLst>
              <a:ext uri="{FF2B5EF4-FFF2-40B4-BE49-F238E27FC236}">
                <a16:creationId xmlns:a16="http://schemas.microsoft.com/office/drawing/2014/main" xmlns="" id="{4BE2FD6B-9754-4700-97E2-2BDD937E42C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BF1DDE75-CFC0-4C16-A6AF-11C87FB9CECE}"/>
              </a:ext>
            </a:extLst>
          </p:cNvPr>
          <p:cNvSpPr>
            <a:spLocks noGrp="1"/>
          </p:cNvSpPr>
          <p:nvPr>
            <p:ph type="sldNum" sz="quarter" idx="12"/>
          </p:nvPr>
        </p:nvSpPr>
        <p:spPr/>
        <p:txBody>
          <a:bodyPr/>
          <a:lstStyle/>
          <a:p>
            <a:fld id="{28A9FCB1-739F-4342-A276-53C4E754E187}" type="slidenum">
              <a:rPr lang="en-US" smtClean="0"/>
              <a:t>‹N°›</a:t>
            </a:fld>
            <a:endParaRPr lang="en-US" dirty="0"/>
          </a:p>
        </p:txBody>
      </p:sp>
    </p:spTree>
    <p:extLst>
      <p:ext uri="{BB962C8B-B14F-4D97-AF65-F5344CB8AC3E}">
        <p14:creationId xmlns:p14="http://schemas.microsoft.com/office/powerpoint/2010/main" val="77662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3D81FA-9AF5-403B-B245-CCD7DFE2F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613C93F-5CB3-4DC1-BC62-13CAEE5707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F6B9B59B-6F7A-47DC-8046-36D7BF6FD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01350C1-DDC3-4905-809E-E085B2847C72}"/>
              </a:ext>
            </a:extLst>
          </p:cNvPr>
          <p:cNvSpPr>
            <a:spLocks noGrp="1"/>
          </p:cNvSpPr>
          <p:nvPr>
            <p:ph type="dt" sz="half" idx="10"/>
          </p:nvPr>
        </p:nvSpPr>
        <p:spPr/>
        <p:txBody>
          <a:bodyPr/>
          <a:lstStyle/>
          <a:p>
            <a:fld id="{1451E32A-DE1C-4FCC-8D70-7B9E8AC3B60B}" type="datetime1">
              <a:rPr lang="en-US" smtClean="0"/>
              <a:t>2/21/2018</a:t>
            </a:fld>
            <a:endParaRPr lang="en-US" dirty="0"/>
          </a:p>
        </p:txBody>
      </p:sp>
      <p:sp>
        <p:nvSpPr>
          <p:cNvPr id="6" name="Footer Placeholder 5">
            <a:extLst>
              <a:ext uri="{FF2B5EF4-FFF2-40B4-BE49-F238E27FC236}">
                <a16:creationId xmlns:a16="http://schemas.microsoft.com/office/drawing/2014/main" xmlns="" id="{22299E53-BB1E-43ED-AEDD-3744F7F769E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C5BBFE9E-6A65-40FA-91BB-31D24D935C2A}"/>
              </a:ext>
            </a:extLst>
          </p:cNvPr>
          <p:cNvSpPr>
            <a:spLocks noGrp="1"/>
          </p:cNvSpPr>
          <p:nvPr>
            <p:ph type="sldNum" sz="quarter" idx="12"/>
          </p:nvPr>
        </p:nvSpPr>
        <p:spPr/>
        <p:txBody>
          <a:bodyPr/>
          <a:lstStyle/>
          <a:p>
            <a:fld id="{28A9FCB1-739F-4342-A276-53C4E754E187}" type="slidenum">
              <a:rPr lang="en-US" smtClean="0"/>
              <a:t>‹N°›</a:t>
            </a:fld>
            <a:endParaRPr lang="en-US" dirty="0"/>
          </a:p>
        </p:txBody>
      </p:sp>
    </p:spTree>
    <p:extLst>
      <p:ext uri="{BB962C8B-B14F-4D97-AF65-F5344CB8AC3E}">
        <p14:creationId xmlns:p14="http://schemas.microsoft.com/office/powerpoint/2010/main" val="227516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8C2D69-CC0C-4102-BE4E-300EB3F02F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E326A7E-C98B-40C4-9A8D-AD075C91C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2E4DBF56-706E-491A-9D83-FABD41C82E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7F4BBC9-3553-40F1-B3E4-653023D49DB4}"/>
              </a:ext>
            </a:extLst>
          </p:cNvPr>
          <p:cNvSpPr>
            <a:spLocks noGrp="1"/>
          </p:cNvSpPr>
          <p:nvPr>
            <p:ph type="dt" sz="half" idx="10"/>
          </p:nvPr>
        </p:nvSpPr>
        <p:spPr/>
        <p:txBody>
          <a:bodyPr/>
          <a:lstStyle/>
          <a:p>
            <a:fld id="{99334F6B-5EE0-487F-A2D8-ED5AF67C9177}" type="datetime1">
              <a:rPr lang="en-US" smtClean="0"/>
              <a:t>2/21/2018</a:t>
            </a:fld>
            <a:endParaRPr lang="en-US" dirty="0"/>
          </a:p>
        </p:txBody>
      </p:sp>
      <p:sp>
        <p:nvSpPr>
          <p:cNvPr id="6" name="Footer Placeholder 5">
            <a:extLst>
              <a:ext uri="{FF2B5EF4-FFF2-40B4-BE49-F238E27FC236}">
                <a16:creationId xmlns:a16="http://schemas.microsoft.com/office/drawing/2014/main" xmlns="" id="{919F5E15-6C3F-46CA-A760-09D291495D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AE9E5ECF-FA17-4E22-8598-7FE1E3DB0E75}"/>
              </a:ext>
            </a:extLst>
          </p:cNvPr>
          <p:cNvSpPr>
            <a:spLocks noGrp="1"/>
          </p:cNvSpPr>
          <p:nvPr>
            <p:ph type="sldNum" sz="quarter" idx="12"/>
          </p:nvPr>
        </p:nvSpPr>
        <p:spPr/>
        <p:txBody>
          <a:bodyPr/>
          <a:lstStyle/>
          <a:p>
            <a:fld id="{28A9FCB1-739F-4342-A276-53C4E754E187}" type="slidenum">
              <a:rPr lang="en-US" smtClean="0"/>
              <a:t>‹N°›</a:t>
            </a:fld>
            <a:endParaRPr lang="en-US" dirty="0"/>
          </a:p>
        </p:txBody>
      </p:sp>
    </p:spTree>
    <p:extLst>
      <p:ext uri="{BB962C8B-B14F-4D97-AF65-F5344CB8AC3E}">
        <p14:creationId xmlns:p14="http://schemas.microsoft.com/office/powerpoint/2010/main" val="4072926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www.google.com.ar/url?sa=i&amp;rct=j&amp;q=&amp;esrc=s&amp;source=images&amp;cd=&amp;cad=rja&amp;uact=8&amp;ved=0ahUKEwi_07eJldDXAhXInJAKHfoTCN8QjRwIBw&amp;url=https://en.trend.az/business/economy/2276650.html&amp;psig=AOvVaw0SQxzsG_VbsMgjlaIQ3Bep&amp;ust=1511370770762376" TargetMode="External"/><Relationship Id="rId18" Type="http://schemas.openxmlformats.org/officeDocument/2006/relationships/image" Target="../media/image3.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hyperlink" Target="http://www.google.com.ar/url?sa=i&amp;rct=j&amp;q=&amp;esrc=s&amp;source=images&amp;cd=&amp;cad=rja&amp;uact=8&amp;ved=0ahUKEwjFop_AldDXAhUDG5AKHXvKAfYQjRwIBw&amp;url=http://www.gavi.org/about/partners/wb/&amp;psig=AOvVaw0lvBuVnVPDU5nv6bTtRw_o&amp;ust=1511370900009283" TargetMode="Externa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google.com.ar/url?sa=i&amp;rct=j&amp;q=&amp;esrc=s&amp;source=images&amp;cd=&amp;cad=rja&amp;uact=8&amp;ved=&amp;url=http://www.cikfia.com/newsroom/view/article/new-fia-international-sporting-code-for-2014.html&amp;psig=AOvVaw0lNkX5rc8EmPOJEIxZNvfz&amp;ust=1511370858020031"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618BB60-0838-4D43-A141-9DC7FB7C6A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48983D6-8791-45AD-BB89-40EEF56B7B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A47A004-AB10-4438-8FDE-5D11A4085B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2BF91-DD31-4CDF-AB45-931A32BFB671}" type="datetime1">
              <a:rPr lang="en-US" smtClean="0"/>
              <a:t>2/21/2018</a:t>
            </a:fld>
            <a:endParaRPr lang="en-US" dirty="0"/>
          </a:p>
        </p:txBody>
      </p:sp>
      <p:sp>
        <p:nvSpPr>
          <p:cNvPr id="5" name="Footer Placeholder 4">
            <a:extLst>
              <a:ext uri="{FF2B5EF4-FFF2-40B4-BE49-F238E27FC236}">
                <a16:creationId xmlns:a16="http://schemas.microsoft.com/office/drawing/2014/main" xmlns="" id="{B3BAB817-DCF5-4400-8B41-08349B9D69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8916D39E-DCA5-4AE0-8CFF-0A450DCBD8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A9FCB1-739F-4342-A276-53C4E754E187}" type="slidenum">
              <a:rPr lang="en-US" smtClean="0"/>
              <a:t>‹N°›</a:t>
            </a:fld>
            <a:endParaRPr lang="en-US" dirty="0"/>
          </a:p>
        </p:txBody>
      </p:sp>
      <p:pic>
        <p:nvPicPr>
          <p:cNvPr id="7" name="Picture 6" descr="Imagen relacionada">
            <a:hlinkClick r:id="rId13"/>
            <a:extLst>
              <a:ext uri="{FF2B5EF4-FFF2-40B4-BE49-F238E27FC236}">
                <a16:creationId xmlns:a16="http://schemas.microsoft.com/office/drawing/2014/main" xmlns="" id="{D3E0BB3B-183F-4471-A41C-1EBF12A8EF37}"/>
              </a:ext>
            </a:extLst>
          </p:cNvPr>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941206" y="5861367"/>
            <a:ext cx="1604645" cy="1199515"/>
          </a:xfrm>
          <a:prstGeom prst="rect">
            <a:avLst/>
          </a:prstGeom>
          <a:noFill/>
          <a:ln>
            <a:noFill/>
          </a:ln>
        </p:spPr>
      </p:pic>
      <p:pic>
        <p:nvPicPr>
          <p:cNvPr id="8" name="Picture 7" descr="Imagen relacionada">
            <a:hlinkClick r:id="rId15"/>
            <a:extLst>
              <a:ext uri="{FF2B5EF4-FFF2-40B4-BE49-F238E27FC236}">
                <a16:creationId xmlns:a16="http://schemas.microsoft.com/office/drawing/2014/main" xmlns="" id="{6019B334-0D28-4806-95B1-9A0104B12DDC}"/>
              </a:ext>
            </a:extLst>
          </p:cNvPr>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7982023" y="6048375"/>
            <a:ext cx="1238250" cy="825500"/>
          </a:xfrm>
          <a:prstGeom prst="rect">
            <a:avLst/>
          </a:prstGeom>
          <a:noFill/>
          <a:ln>
            <a:noFill/>
          </a:ln>
        </p:spPr>
      </p:pic>
      <p:pic>
        <p:nvPicPr>
          <p:cNvPr id="9" name="Picture 8" descr="Resultado de imagen para THE WORLD BANK">
            <a:hlinkClick r:id="rId17"/>
            <a:extLst>
              <a:ext uri="{FF2B5EF4-FFF2-40B4-BE49-F238E27FC236}">
                <a16:creationId xmlns:a16="http://schemas.microsoft.com/office/drawing/2014/main" xmlns="" id="{EB11C707-7C51-420A-8C9C-EAE38FC3C8C9}"/>
              </a:ext>
            </a:extLst>
          </p:cNvPr>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9656445" y="6048375"/>
            <a:ext cx="2023110" cy="809625"/>
          </a:xfrm>
          <a:prstGeom prst="rect">
            <a:avLst/>
          </a:prstGeom>
          <a:noFill/>
          <a:ln>
            <a:noFill/>
          </a:ln>
        </p:spPr>
      </p:pic>
    </p:spTree>
    <p:extLst>
      <p:ext uri="{BB962C8B-B14F-4D97-AF65-F5344CB8AC3E}">
        <p14:creationId xmlns:p14="http://schemas.microsoft.com/office/powerpoint/2010/main" val="3007080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1.jpeg"/><Relationship Id="rId2" Type="http://schemas.openxmlformats.org/officeDocument/2006/relationships/hyperlink" Target="http://www.google.com.ar/url?sa=i&amp;rct=j&amp;q=&amp;esrc=s&amp;source=images&amp;cd=&amp;cad=rja&amp;uact=8&amp;ved=0ahUKEwjFop_AldDXAhUDG5AKHXvKAfYQjRwIBw&amp;url=http://www.gavi.org/about/partners/wb/&amp;psig=AOvVaw0lvBuVnVPDU5nv6bTtRw_o&amp;ust=1511370900009283" TargetMode="External"/><Relationship Id="rId1" Type="http://schemas.openxmlformats.org/officeDocument/2006/relationships/slideLayout" Target="../slideLayouts/slideLayout1.xml"/><Relationship Id="rId6" Type="http://schemas.openxmlformats.org/officeDocument/2006/relationships/hyperlink" Target="https://www.google.com.ar/url?sa=i&amp;rct=j&amp;q=&amp;esrc=s&amp;source=images&amp;cd=&amp;cad=rja&amp;uact=8&amp;ved=0ahUKEwi_07eJldDXAhXInJAKHfoTCN8QjRwIBw&amp;url=https://en.trend.az/business/economy/2276650.html&amp;psig=AOvVaw0SQxzsG_VbsMgjlaIQ3Bep&amp;ust=1511370770762376" TargetMode="External"/><Relationship Id="rId5" Type="http://schemas.openxmlformats.org/officeDocument/2006/relationships/image" Target="../media/image2.png"/><Relationship Id="rId4" Type="http://schemas.openxmlformats.org/officeDocument/2006/relationships/hyperlink" Target="http://www.google.com.ar/url?sa=i&amp;rct=j&amp;q=&amp;esrc=s&amp;source=images&amp;cd=&amp;cad=rja&amp;uact=8&amp;ved=&amp;url=http://www.cikfia.com/newsroom/view/article/new-fia-international-sporting-code-for-2014.html&amp;psig=AOvVaw0lNkX5rc8EmPOJEIxZNvfz&amp;ust=151137085802003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unece.org/fileadmin/DAM/trans/conventn/agree_e.pdf" TargetMode="External"/><Relationship Id="rId13" Type="http://schemas.openxmlformats.org/officeDocument/2006/relationships/hyperlink" Target="http://www.unece.org/trans/maps/un-transport-agreements-and-conventions-21.html" TargetMode="External"/><Relationship Id="rId3" Type="http://schemas.openxmlformats.org/officeDocument/2006/relationships/hyperlink" Target="http://www.healthdata.org/results/country-profiles" TargetMode="External"/><Relationship Id="rId7" Type="http://schemas.openxmlformats.org/officeDocument/2006/relationships/hyperlink" Target="http://siteresources.worldbank.org/EXTCORPPROCUREMENT/Resources/VendorInsuranceRequirements.xls" TargetMode="External"/><Relationship Id="rId12" Type="http://schemas.openxmlformats.org/officeDocument/2006/relationships/hyperlink" Target="http://www.cieca.eu/" TargetMode="External"/><Relationship Id="rId17" Type="http://schemas.openxmlformats.org/officeDocument/2006/relationships/hyperlink" Target="https://www.itdp.org/wp-content/uploads/2016/10/People-Near-Transit.pdf" TargetMode="External"/><Relationship Id="rId2" Type="http://schemas.openxmlformats.org/officeDocument/2006/relationships/hyperlink" Target="http://apps.who.int/iris/bitstream/10665/255336/1/9789241565486-eng.pdf?ua=1" TargetMode="External"/><Relationship Id="rId16" Type="http://schemas.openxmlformats.org/officeDocument/2006/relationships/hyperlink" Target="file:///C:\Users\msegui-consultant\Downloads\9789241565271_eng%20(1).pdf" TargetMode="External"/><Relationship Id="rId1" Type="http://schemas.openxmlformats.org/officeDocument/2006/relationships/slideLayout" Target="../slideLayouts/slideLayout2.xml"/><Relationship Id="rId6" Type="http://schemas.openxmlformats.org/officeDocument/2006/relationships/hyperlink" Target="http://esranet.eu/deliverables-publications" TargetMode="External"/><Relationship Id="rId11" Type="http://schemas.openxmlformats.org/officeDocument/2006/relationships/hyperlink" Target="https://ec.europa.eu/transport/road_safety/topics/driving-licence_en" TargetMode="External"/><Relationship Id="rId5" Type="http://schemas.openxmlformats.org/officeDocument/2006/relationships/hyperlink" Target="https://vizhub.healthdata.org/sdg/" TargetMode="External"/><Relationship Id="rId15" Type="http://schemas.openxmlformats.org/officeDocument/2006/relationships/hyperlink" Target="http://www.un.org/en/development/desa/population/publications/pdf/urbanization/the_worlds_cities_in_2016_data_booklet.pdf" TargetMode="External"/><Relationship Id="rId10" Type="http://schemas.openxmlformats.org/officeDocument/2006/relationships/hyperlink" Target="http://eur-lex.europa.eu/LexUriServ/LexUriServ.do?uri=CELEX:32006L0126:EN:NOT" TargetMode="External"/><Relationship Id="rId4" Type="http://schemas.openxmlformats.org/officeDocument/2006/relationships/hyperlink" Target="http://www.who.int/violence_injury_prevention/road_safety_status/2015/en/" TargetMode="External"/><Relationship Id="rId9" Type="http://schemas.openxmlformats.org/officeDocument/2006/relationships/hyperlink" Target="http://www.unece.org/fileadmin/DAM/trans/main/wp29/wp29regs/2017/ECE-TRANS-WP.29-343-Rev.25.pdf" TargetMode="External"/><Relationship Id="rId14" Type="http://schemas.openxmlformats.org/officeDocument/2006/relationships/hyperlink" Target="http://www.who.int/emergencycare/activities/e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D57C58-DAB6-4C7E-BC96-364A8C067A51}"/>
              </a:ext>
            </a:extLst>
          </p:cNvPr>
          <p:cNvSpPr>
            <a:spLocks noGrp="1"/>
          </p:cNvSpPr>
          <p:nvPr>
            <p:ph type="ctrTitle"/>
          </p:nvPr>
        </p:nvSpPr>
        <p:spPr>
          <a:xfrm>
            <a:off x="1040235" y="1122363"/>
            <a:ext cx="10033233" cy="2387600"/>
          </a:xfrm>
        </p:spPr>
        <p:txBody>
          <a:bodyPr>
            <a:normAutofit/>
          </a:bodyPr>
          <a:lstStyle/>
          <a:p>
            <a:r>
              <a:rPr lang="fr-FR" b="1" dirty="0">
                <a:solidFill>
                  <a:schemeClr val="accent1">
                    <a:lumMod val="75000"/>
                  </a:schemeClr>
                </a:solidFill>
                <a:cs typeface="Calibri Light"/>
              </a:rPr>
              <a:t>Profiles de Pays</a:t>
            </a:r>
            <a:br>
              <a:rPr lang="fr-FR" b="1" dirty="0">
                <a:solidFill>
                  <a:schemeClr val="accent1">
                    <a:lumMod val="75000"/>
                  </a:schemeClr>
                </a:solidFill>
                <a:cs typeface="Calibri Light"/>
              </a:rPr>
            </a:br>
            <a:r>
              <a:rPr lang="fr-FR" sz="2000" b="1" dirty="0">
                <a:solidFill>
                  <a:schemeClr val="accent1">
                    <a:lumMod val="75000"/>
                  </a:schemeClr>
                </a:solidFill>
                <a:cs typeface="Calibri Light"/>
              </a:rPr>
              <a:t>une initiative d’HLP FIA </a:t>
            </a:r>
          </a:p>
        </p:txBody>
      </p:sp>
      <p:sp>
        <p:nvSpPr>
          <p:cNvPr id="3" name="Subtitle 2">
            <a:extLst>
              <a:ext uri="{FF2B5EF4-FFF2-40B4-BE49-F238E27FC236}">
                <a16:creationId xmlns:a16="http://schemas.microsoft.com/office/drawing/2014/main" xmlns="" id="{2AF0A1BA-A3BC-4082-A869-15D2981BE3AA}"/>
              </a:ext>
            </a:extLst>
          </p:cNvPr>
          <p:cNvSpPr>
            <a:spLocks noGrp="1"/>
          </p:cNvSpPr>
          <p:nvPr>
            <p:ph type="subTitle" idx="1"/>
          </p:nvPr>
        </p:nvSpPr>
        <p:spPr/>
        <p:txBody>
          <a:bodyPr/>
          <a:lstStyle/>
          <a:p>
            <a:endParaRPr lang="en-US" dirty="0"/>
          </a:p>
          <a:p>
            <a:r>
              <a:rPr lang="en-US" dirty="0"/>
              <a:t>Dr. Maria Segui-Gomez,  Road Safety Consultant,  FIA</a:t>
            </a:r>
          </a:p>
        </p:txBody>
      </p:sp>
      <p:pic>
        <p:nvPicPr>
          <p:cNvPr id="6" name="Picture 5" descr="Resultado de imagen para THE WORLD BANK">
            <a:hlinkClick r:id="rId2"/>
            <a:extLst>
              <a:ext uri="{FF2B5EF4-FFF2-40B4-BE49-F238E27FC236}">
                <a16:creationId xmlns:a16="http://schemas.microsoft.com/office/drawing/2014/main" xmlns="" id="{EB11C707-7C51-420A-8C9C-EAE38FC3C8C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56445" y="6048375"/>
            <a:ext cx="2023110" cy="809625"/>
          </a:xfrm>
          <a:prstGeom prst="rect">
            <a:avLst/>
          </a:prstGeom>
          <a:noFill/>
          <a:ln>
            <a:noFill/>
          </a:ln>
        </p:spPr>
      </p:pic>
      <p:pic>
        <p:nvPicPr>
          <p:cNvPr id="7" name="Picture 6" descr="Imagen relacionada">
            <a:hlinkClick r:id="rId4"/>
            <a:extLst>
              <a:ext uri="{FF2B5EF4-FFF2-40B4-BE49-F238E27FC236}">
                <a16:creationId xmlns:a16="http://schemas.microsoft.com/office/drawing/2014/main" xmlns="" id="{6019B334-0D28-4806-95B1-9A0104B12DDC}"/>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82023" y="6048375"/>
            <a:ext cx="1238250" cy="825500"/>
          </a:xfrm>
          <a:prstGeom prst="rect">
            <a:avLst/>
          </a:prstGeom>
          <a:noFill/>
          <a:ln>
            <a:noFill/>
          </a:ln>
        </p:spPr>
      </p:pic>
      <p:sp>
        <p:nvSpPr>
          <p:cNvPr id="8" name="Slide Number Placeholder 7"/>
          <p:cNvSpPr>
            <a:spLocks noGrp="1"/>
          </p:cNvSpPr>
          <p:nvPr>
            <p:ph type="sldNum" sz="quarter" idx="12"/>
          </p:nvPr>
        </p:nvSpPr>
        <p:spPr/>
        <p:txBody>
          <a:bodyPr/>
          <a:lstStyle/>
          <a:p>
            <a:fld id="{28A9FCB1-739F-4342-A276-53C4E754E187}" type="slidenum">
              <a:rPr lang="en-US" smtClean="0"/>
              <a:t>1</a:t>
            </a:fld>
            <a:endParaRPr lang="en-US" dirty="0"/>
          </a:p>
        </p:txBody>
      </p:sp>
      <p:pic>
        <p:nvPicPr>
          <p:cNvPr id="10" name="Picture 9" descr="Imagen relacionada">
            <a:hlinkClick r:id="rId6"/>
            <a:extLst>
              <a:ext uri="{FF2B5EF4-FFF2-40B4-BE49-F238E27FC236}">
                <a16:creationId xmlns:a16="http://schemas.microsoft.com/office/drawing/2014/main" xmlns="" id="{D3E0BB3B-183F-4471-A41C-1EBF12A8EF37}"/>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41206" y="5861367"/>
            <a:ext cx="1604645" cy="1199515"/>
          </a:xfrm>
          <a:prstGeom prst="rect">
            <a:avLst/>
          </a:prstGeom>
          <a:noFill/>
          <a:ln>
            <a:noFill/>
          </a:ln>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6405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fr-FR" dirty="0"/>
              <a:t>Raison d’être</a:t>
            </a:r>
          </a:p>
        </p:txBody>
      </p:sp>
      <p:sp>
        <p:nvSpPr>
          <p:cNvPr id="3" name="Content Placeholder 2"/>
          <p:cNvSpPr>
            <a:spLocks noGrp="1"/>
          </p:cNvSpPr>
          <p:nvPr>
            <p:ph idx="1"/>
          </p:nvPr>
        </p:nvSpPr>
        <p:spPr/>
        <p:txBody>
          <a:bodyPr>
            <a:normAutofit lnSpcReduction="10000"/>
          </a:bodyPr>
          <a:lstStyle/>
          <a:p>
            <a:r>
              <a:rPr lang="fr-FR" dirty="0"/>
              <a:t>Les missions dans les pays, le développement des observatoires régionaux, le travail de plaidoyer des clubs membres par la FIA et autres, et la promotion de la cause de la sécurité routière nécessitent l'accès à une variété de sources de données pas toujours connues des parties prenantes</a:t>
            </a:r>
          </a:p>
          <a:p>
            <a:r>
              <a:rPr lang="fr-FR" dirty="0"/>
              <a:t>Mettre en place un lieu unique pour rassembler les informations pertinentes les plus récentes afin d'évaluer l'ampleur du fardeau, des attitudes et des perceptions ainsi que les interventions mises en œuvre</a:t>
            </a:r>
          </a:p>
          <a:p>
            <a:r>
              <a:rPr lang="fr-FR" dirty="0">
                <a:solidFill>
                  <a:schemeClr val="bg1">
                    <a:lumMod val="50000"/>
                  </a:schemeClr>
                </a:solidFill>
              </a:rPr>
              <a:t>(Pertinent pour le suivi du Fonds des Nations Unies de l'efficacité aussi)</a:t>
            </a:r>
            <a:endParaRPr lang="es-ES_tradnl" dirty="0">
              <a:solidFill>
                <a:schemeClr val="bg1">
                  <a:lumMod val="50000"/>
                </a:schemeClr>
              </a:solidFill>
            </a:endParaRPr>
          </a:p>
        </p:txBody>
      </p:sp>
      <p:sp>
        <p:nvSpPr>
          <p:cNvPr id="5" name="Slide Number Placeholder 4"/>
          <p:cNvSpPr>
            <a:spLocks noGrp="1"/>
          </p:cNvSpPr>
          <p:nvPr>
            <p:ph type="sldNum" sz="quarter" idx="12"/>
          </p:nvPr>
        </p:nvSpPr>
        <p:spPr/>
        <p:txBody>
          <a:bodyPr/>
          <a:lstStyle/>
          <a:p>
            <a:fld id="{28A9FCB1-739F-4342-A276-53C4E754E187}" type="slidenum">
              <a:rPr lang="en-US" smtClean="0"/>
              <a:t>2</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7520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a:t>Critères pour des intrants variables</a:t>
            </a:r>
          </a:p>
        </p:txBody>
      </p:sp>
      <p:sp>
        <p:nvSpPr>
          <p:cNvPr id="3" name="Content Placeholder 2"/>
          <p:cNvSpPr>
            <a:spLocks noGrp="1"/>
          </p:cNvSpPr>
          <p:nvPr>
            <p:ph idx="1"/>
          </p:nvPr>
        </p:nvSpPr>
        <p:spPr/>
        <p:txBody>
          <a:bodyPr>
            <a:normAutofit/>
          </a:bodyPr>
          <a:lstStyle/>
          <a:p>
            <a:r>
              <a:rPr lang="fr-FR" dirty="0"/>
              <a:t>Demandés par </a:t>
            </a:r>
            <a:r>
              <a:rPr lang="fr-FR" sz="1800" dirty="0">
                <a:solidFill>
                  <a:schemeClr val="bg1">
                    <a:lumMod val="65000"/>
                  </a:schemeClr>
                </a:solidFill>
              </a:rPr>
              <a:t>(comme dans les derniers brouillons disponibles)</a:t>
            </a:r>
            <a:r>
              <a:rPr lang="fr-FR" dirty="0"/>
              <a:t>:</a:t>
            </a:r>
          </a:p>
          <a:p>
            <a:pPr lvl="1"/>
            <a:r>
              <a:rPr lang="fr-FR" dirty="0"/>
              <a:t>Les objectifs des Nations Unies pour le développement durable</a:t>
            </a:r>
          </a:p>
          <a:p>
            <a:pPr lvl="1"/>
            <a:r>
              <a:rPr lang="fr-FR" dirty="0"/>
              <a:t>L’initiative “Mobilité durable pour Tous "de la Banque Mondiale (SUM4All) </a:t>
            </a:r>
          </a:p>
          <a:p>
            <a:pPr lvl="1"/>
            <a:r>
              <a:rPr lang="fr-FR" dirty="0"/>
              <a:t>Les objectifs volontaires mondiaux de performance de l'OMS pour les facteurs de risque pour la sécurité routière et les mécanismes de prestation de services</a:t>
            </a:r>
          </a:p>
          <a:p>
            <a:r>
              <a:rPr lang="fr-FR" dirty="0"/>
              <a:t>Signalé dans…</a:t>
            </a:r>
          </a:p>
          <a:p>
            <a:pPr lvl="1"/>
            <a:r>
              <a:rPr lang="fr-FR" dirty="0"/>
              <a:t>Les rapports d’organismes de l’ONU : Rapport mondiale de l’OMS </a:t>
            </a:r>
          </a:p>
          <a:p>
            <a:pPr lvl="1"/>
            <a:r>
              <a:rPr lang="fr-FR" dirty="0"/>
              <a:t>IRT</a:t>
            </a:r>
          </a:p>
          <a:p>
            <a:pPr lvl="1"/>
            <a:r>
              <a:rPr lang="fr-FR" dirty="0"/>
              <a:t>Autres instituts de recherche :  ERSA, IRTAD</a:t>
            </a:r>
          </a:p>
        </p:txBody>
      </p:sp>
      <p:sp>
        <p:nvSpPr>
          <p:cNvPr id="5" name="Slide Number Placeholder 4"/>
          <p:cNvSpPr>
            <a:spLocks noGrp="1"/>
          </p:cNvSpPr>
          <p:nvPr>
            <p:ph type="sldNum" sz="quarter" idx="12"/>
          </p:nvPr>
        </p:nvSpPr>
        <p:spPr/>
        <p:txBody>
          <a:bodyPr/>
          <a:lstStyle/>
          <a:p>
            <a:fld id="{28A9FCB1-739F-4342-A276-53C4E754E187}" type="slidenum">
              <a:rPr lang="en-US" smtClean="0"/>
              <a:t>3</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869218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fr-FR" sz="4000" dirty="0"/>
              <a:t>Plus sur les indicateurs demandés, exemples sélectionnés</a:t>
            </a:r>
            <a:endParaRPr lang="es-ES" sz="4000" dirty="0"/>
          </a:p>
        </p:txBody>
      </p:sp>
      <p:sp>
        <p:nvSpPr>
          <p:cNvPr id="3" name="Content Placeholder 2"/>
          <p:cNvSpPr>
            <a:spLocks noGrp="1"/>
          </p:cNvSpPr>
          <p:nvPr>
            <p:ph idx="1"/>
          </p:nvPr>
        </p:nvSpPr>
        <p:spPr>
          <a:xfrm>
            <a:off x="645603" y="1473928"/>
            <a:ext cx="10900794" cy="4734057"/>
          </a:xfrm>
        </p:spPr>
        <p:txBody>
          <a:bodyPr/>
          <a:lstStyle/>
          <a:p>
            <a:r>
              <a:rPr lang="es-ES_tradnl" dirty="0"/>
              <a:t>SDG 3.6: </a:t>
            </a:r>
            <a:r>
              <a:rPr lang="fr-FR" dirty="0"/>
              <a:t>" Réduction de 50% du nombre absolu de décès [de la circulation routière] " </a:t>
            </a:r>
          </a:p>
          <a:p>
            <a:r>
              <a:rPr lang="es-ES_tradnl" dirty="0"/>
              <a:t>SUM4all: </a:t>
            </a:r>
            <a:r>
              <a:rPr lang="fr-FR" dirty="0"/>
              <a:t>" Diminution du nombre de morts et de blessés parmi les pédiatres et les cyclistes tout en augmentant leur part modale dans les zones urbaines " ou " nombre de villes de plus de 500 000 habitants disposant de plans de sécurité routière "</a:t>
            </a:r>
          </a:p>
          <a:p>
            <a:r>
              <a:rPr lang="fr-FR" dirty="0"/>
              <a:t>Objectifs de performance volontaires de l’OMS </a:t>
            </a:r>
            <a:r>
              <a:rPr lang="es-ES_tradnl" dirty="0"/>
              <a:t>: </a:t>
            </a:r>
            <a:r>
              <a:rPr lang="fr-FR" dirty="0"/>
              <a:t> " Existence d'une agence chef de file sur la sécurité routière qui exécute un nombre spécifique de fonctions à partir d'une formulation précise "</a:t>
            </a:r>
            <a:endParaRPr lang="es-ES_tradnl" dirty="0"/>
          </a:p>
        </p:txBody>
      </p:sp>
      <p:sp>
        <p:nvSpPr>
          <p:cNvPr id="5" name="Slide Number Placeholder 4"/>
          <p:cNvSpPr>
            <a:spLocks noGrp="1"/>
          </p:cNvSpPr>
          <p:nvPr>
            <p:ph type="sldNum" sz="quarter" idx="12"/>
          </p:nvPr>
        </p:nvSpPr>
        <p:spPr/>
        <p:txBody>
          <a:bodyPr/>
          <a:lstStyle/>
          <a:p>
            <a:fld id="{28A9FCB1-739F-4342-A276-53C4E754E187}" type="slidenum">
              <a:rPr lang="en-US" smtClean="0"/>
              <a:t>4</a:t>
            </a:fld>
            <a:endParaRPr lang="en-US" dirty="0"/>
          </a:p>
        </p:txBody>
      </p:sp>
      <p:cxnSp>
        <p:nvCxnSpPr>
          <p:cNvPr id="6" name="Straight Connector 5">
            <a:extLst>
              <a:ext uri="{FF2B5EF4-FFF2-40B4-BE49-F238E27FC236}">
                <a16:creationId xmlns:a16="http://schemas.microsoft.com/office/drawing/2014/main" xmlns="" id="{1B980CAC-9F13-4400-AE25-AB01F145560E}"/>
              </a:ext>
            </a:extLst>
          </p:cNvPr>
          <p:cNvCxnSpPr/>
          <p:nvPr/>
        </p:nvCxnSpPr>
        <p:spPr>
          <a:xfrm>
            <a:off x="0" y="1099258"/>
            <a:ext cx="12192000" cy="0"/>
          </a:xfrm>
          <a:prstGeom prst="line">
            <a:avLst/>
          </a:prstGeom>
          <a:ln w="28575" cmpd="thinThick">
            <a:solidFill>
              <a:schemeClr val="accent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05712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170" y="77264"/>
            <a:ext cx="12015830" cy="1325563"/>
          </a:xfrm>
        </p:spPr>
        <p:txBody>
          <a:bodyPr/>
          <a:lstStyle/>
          <a:p>
            <a:r>
              <a:rPr lang="fr-FR" sz="4000" dirty="0"/>
              <a:t>Plus d'informations sur les sources d’informa</a:t>
            </a:r>
            <a:r>
              <a:rPr lang="fr-FR" dirty="0"/>
              <a:t>tion </a:t>
            </a:r>
            <a:r>
              <a:rPr lang="fr-FR" sz="1600" dirty="0"/>
              <a:t>(octobre 2017)</a:t>
            </a:r>
            <a:endParaRPr lang="es-ES" sz="2800" dirty="0">
              <a:solidFill>
                <a:schemeClr val="bg1">
                  <a:lumMod val="65000"/>
                </a:schemeClr>
              </a:solidFill>
            </a:endParaRPr>
          </a:p>
        </p:txBody>
      </p:sp>
      <p:sp>
        <p:nvSpPr>
          <p:cNvPr id="3" name="Content Placeholder 2"/>
          <p:cNvSpPr>
            <a:spLocks noGrp="1"/>
          </p:cNvSpPr>
          <p:nvPr>
            <p:ph idx="1"/>
          </p:nvPr>
        </p:nvSpPr>
        <p:spPr>
          <a:xfrm>
            <a:off x="838200" y="1303115"/>
            <a:ext cx="10515600" cy="4351338"/>
          </a:xfrm>
        </p:spPr>
        <p:txBody>
          <a:bodyPr>
            <a:noAutofit/>
          </a:bodyPr>
          <a:lstStyle/>
          <a:p>
            <a:pPr>
              <a:lnSpc>
                <a:spcPct val="100000"/>
              </a:lnSpc>
              <a:spcBef>
                <a:spcPts val="0"/>
              </a:spcBef>
            </a:pPr>
            <a:r>
              <a:rPr lang="en-GB" sz="1200" baseline="30000" dirty="0"/>
              <a:t>World Health Statistics 2017:  Monitoring health for the SDGs, Sustainable Development Goals, Appendix B Part 1 (pp 86-93): World Health Organization, 2017. Available online at </a:t>
            </a:r>
            <a:r>
              <a:rPr lang="en-GB" sz="1200" u="sng" baseline="30000" dirty="0">
                <a:hlinkClick r:id="rId2"/>
              </a:rPr>
              <a:t>http://apps.who.int/iris/bitstream/10665/255336/1/9789241565486-eng.pdf?ua=1</a:t>
            </a:r>
            <a:r>
              <a:rPr lang="en-GB" sz="1200" baseline="30000" dirty="0"/>
              <a:t> </a:t>
            </a:r>
            <a:endParaRPr lang="en-GB" sz="1200" dirty="0"/>
          </a:p>
          <a:p>
            <a:pPr>
              <a:lnSpc>
                <a:spcPct val="100000"/>
              </a:lnSpc>
              <a:spcBef>
                <a:spcPts val="0"/>
              </a:spcBef>
            </a:pPr>
            <a:r>
              <a:rPr lang="en-GB" sz="1200" dirty="0"/>
              <a:t>Institute for Health Metrics and Evaluation. Country profiles. Available online at </a:t>
            </a:r>
            <a:r>
              <a:rPr lang="en-GB" sz="1200" u="sng" dirty="0">
                <a:hlinkClick r:id="rId3"/>
              </a:rPr>
              <a:t>http://www.healthdata.org/results/country-profiles</a:t>
            </a:r>
            <a:r>
              <a:rPr lang="en-GB" sz="1200" dirty="0"/>
              <a:t>.</a:t>
            </a:r>
            <a:endParaRPr lang="es-ES" sz="1200" dirty="0"/>
          </a:p>
          <a:p>
            <a:pPr>
              <a:lnSpc>
                <a:spcPct val="100000"/>
              </a:lnSpc>
              <a:spcBef>
                <a:spcPts val="0"/>
              </a:spcBef>
            </a:pPr>
            <a:r>
              <a:rPr lang="en-GB" sz="1200" dirty="0"/>
              <a:t>Global Status report on road safety 2015, p 264-322 World Health Organization, Geneva. Available online at </a:t>
            </a:r>
            <a:r>
              <a:rPr lang="en-GB" sz="1200" u="sng" dirty="0">
                <a:hlinkClick r:id="rId4"/>
              </a:rPr>
              <a:t>http://www.who.int/violence_injury_prevention/road_safety_status/2015/en/</a:t>
            </a:r>
            <a:endParaRPr lang="es-ES" sz="1200" dirty="0"/>
          </a:p>
          <a:p>
            <a:pPr>
              <a:lnSpc>
                <a:spcPct val="100000"/>
              </a:lnSpc>
              <a:spcBef>
                <a:spcPts val="0"/>
              </a:spcBef>
            </a:pPr>
            <a:r>
              <a:rPr lang="en-GB" sz="1200" dirty="0"/>
              <a:t>Institute for Health Metrics and Evaluation Health related SDGs.  Available online at </a:t>
            </a:r>
            <a:r>
              <a:rPr lang="en-GB" sz="1200" u="sng" dirty="0">
                <a:hlinkClick r:id="rId5"/>
              </a:rPr>
              <a:t>https://vizhub.healthdata.org/sdg/</a:t>
            </a:r>
            <a:endParaRPr lang="es-ES" sz="1200" dirty="0"/>
          </a:p>
          <a:p>
            <a:pPr>
              <a:lnSpc>
                <a:spcPct val="100000"/>
              </a:lnSpc>
              <a:spcBef>
                <a:spcPts val="0"/>
              </a:spcBef>
            </a:pPr>
            <a:r>
              <a:rPr lang="en-GB" sz="1200" dirty="0"/>
              <a:t>Road Safety for All. Sustainable Development Goals   FIA, Geneva 2016</a:t>
            </a:r>
            <a:endParaRPr lang="es-ES" sz="1200" dirty="0"/>
          </a:p>
          <a:p>
            <a:pPr>
              <a:lnSpc>
                <a:spcPct val="100000"/>
              </a:lnSpc>
              <a:spcBef>
                <a:spcPts val="0"/>
              </a:spcBef>
            </a:pPr>
            <a:r>
              <a:rPr lang="es-ES_tradnl" sz="1200" dirty="0"/>
              <a:t>Torfs K., Meesmann U, Van den Berghe W, </a:t>
            </a:r>
            <a:r>
              <a:rPr lang="es-ES_tradnl" sz="1200" dirty="0" err="1"/>
              <a:t>Trotta</a:t>
            </a:r>
            <a:r>
              <a:rPr lang="es-ES_tradnl" sz="1200" dirty="0"/>
              <a:t> M (2016). </a:t>
            </a:r>
            <a:r>
              <a:rPr lang="en-GB" sz="1200" dirty="0"/>
              <a:t>ESRA 2015-The results. Synthesis of the main finding from the ESRA survey in 19 countries. ESRA project (European Survey of Road User’s Safety Attitudes). Brussels, Belgium: Belgian Road Safety Institute.   Available online at </a:t>
            </a:r>
            <a:r>
              <a:rPr lang="en-GB" sz="1200" u="sng" dirty="0">
                <a:hlinkClick r:id="rId6"/>
              </a:rPr>
              <a:t>http://esranet.eu/deliverables-publications</a:t>
            </a:r>
            <a:r>
              <a:rPr lang="en-GB" sz="1200" dirty="0"/>
              <a:t>.  </a:t>
            </a:r>
            <a:endParaRPr lang="es-ES" sz="1200" dirty="0"/>
          </a:p>
          <a:p>
            <a:pPr>
              <a:lnSpc>
                <a:spcPct val="100000"/>
              </a:lnSpc>
              <a:spcBef>
                <a:spcPts val="0"/>
              </a:spcBef>
            </a:pPr>
            <a:r>
              <a:rPr lang="en-US" sz="1200" dirty="0"/>
              <a:t>World Bank´s </a:t>
            </a:r>
            <a:r>
              <a:rPr lang="en-GB" sz="1200" u="sng" dirty="0">
                <a:hlinkClick r:id="rId7"/>
              </a:rPr>
              <a:t>http://siteresources.worldbank.org/EXTCORPPROCUREMENT/Resources/VendorInsuranceRequirements.xls</a:t>
            </a:r>
            <a:r>
              <a:rPr lang="en-US" sz="1200" dirty="0"/>
              <a:t> </a:t>
            </a:r>
          </a:p>
          <a:p>
            <a:pPr>
              <a:lnSpc>
                <a:spcPct val="100000"/>
              </a:lnSpc>
              <a:spcBef>
                <a:spcPts val="0"/>
              </a:spcBef>
            </a:pPr>
            <a:r>
              <a:rPr lang="en-GB" sz="1200" dirty="0"/>
              <a:t>Information on conventions and regulations accessed by each country are available online at </a:t>
            </a:r>
            <a:r>
              <a:rPr lang="en-GB" sz="1200" u="sng" dirty="0">
                <a:hlinkClick r:id="rId8"/>
              </a:rPr>
              <a:t>http://www.unece.org/fileadmin/DAM/trans/conventn/agree_e.pdf</a:t>
            </a:r>
            <a:r>
              <a:rPr lang="en-GB" sz="1200" u="sng" dirty="0"/>
              <a:t>. Current file dated 17/07/2017 </a:t>
            </a:r>
            <a:r>
              <a:rPr lang="en-GB" sz="1200" dirty="0"/>
              <a:t> </a:t>
            </a:r>
          </a:p>
          <a:p>
            <a:pPr>
              <a:lnSpc>
                <a:spcPct val="100000"/>
              </a:lnSpc>
              <a:spcBef>
                <a:spcPts val="0"/>
              </a:spcBef>
            </a:pPr>
            <a:r>
              <a:rPr lang="en-GB" sz="1200" dirty="0"/>
              <a:t>International Road Federation World Road Statistics 2016, Data 2010-2014, IRF Geneva 2016.  </a:t>
            </a:r>
            <a:endParaRPr lang="es-ES" sz="1200" dirty="0"/>
          </a:p>
          <a:p>
            <a:pPr>
              <a:lnSpc>
                <a:spcPct val="100000"/>
              </a:lnSpc>
              <a:spcBef>
                <a:spcPts val="0"/>
              </a:spcBef>
            </a:pPr>
            <a:r>
              <a:rPr lang="en-GB" sz="1200" dirty="0"/>
              <a:t>Economic Commission for Europe, Inland Transport Committee. World Forum for Harmonization of Vehicle Regulations, 171</a:t>
            </a:r>
            <a:r>
              <a:rPr lang="en-GB" sz="1200" baseline="30000" dirty="0"/>
              <a:t>st</a:t>
            </a:r>
            <a:r>
              <a:rPr lang="en-GB" sz="1200" dirty="0"/>
              <a:t> session, Geneva 14-17 March 2017  ECE/trans/Wp.29/343/r3v.25  (available online at </a:t>
            </a:r>
            <a:r>
              <a:rPr lang="en-GB" sz="1200" u="sng" dirty="0">
                <a:hlinkClick r:id="rId9"/>
              </a:rPr>
              <a:t>http://www.unece.org/fileadmin/DAM/trans/main/wp29/wp29regs/2017/ECE-TRANS-WP.29-343-Rev.25.pdf</a:t>
            </a:r>
            <a:r>
              <a:rPr lang="en-GB" sz="1200" dirty="0"/>
              <a:t>) </a:t>
            </a:r>
            <a:endParaRPr lang="es-ES" sz="1200" dirty="0"/>
          </a:p>
          <a:p>
            <a:pPr>
              <a:lnSpc>
                <a:spcPct val="100000"/>
              </a:lnSpc>
              <a:spcBef>
                <a:spcPts val="0"/>
              </a:spcBef>
            </a:pPr>
            <a:r>
              <a:rPr lang="en-US" sz="1200" dirty="0"/>
              <a:t>Among EU country members, </a:t>
            </a:r>
            <a:r>
              <a:rPr lang="en-US" sz="1200" u="sng" dirty="0">
                <a:hlinkClick r:id="rId10" tooltip="Directive on driving licences – 2006/126/EC"/>
              </a:rPr>
              <a:t>Directive on driving </a:t>
            </a:r>
            <a:r>
              <a:rPr lang="en-US" sz="1200" u="sng" dirty="0" err="1">
                <a:hlinkClick r:id="rId10" tooltip="Directive on driving licences – 2006/126/EC"/>
              </a:rPr>
              <a:t>licences</a:t>
            </a:r>
            <a:r>
              <a:rPr lang="en-US" sz="1200" u="sng" dirty="0">
                <a:hlinkClick r:id="rId10" tooltip="Directive on driving licences – 2006/126/EC"/>
              </a:rPr>
              <a:t> – 2006/126/EC </a:t>
            </a:r>
            <a:r>
              <a:rPr lang="en-US" sz="1200" dirty="0"/>
              <a:t>,  </a:t>
            </a:r>
            <a:r>
              <a:rPr lang="en-US" sz="1200" u="sng" dirty="0">
                <a:hlinkClick r:id="rId11"/>
              </a:rPr>
              <a:t>https://ec.europa.eu/transport/road_safety/topics/driving-licence_en</a:t>
            </a:r>
            <a:r>
              <a:rPr lang="en-US" sz="1200" dirty="0"/>
              <a:t>. In addition, </a:t>
            </a:r>
            <a:r>
              <a:rPr lang="en-US" sz="1200" u="sng" dirty="0">
                <a:hlinkClick r:id="rId10"/>
              </a:rPr>
              <a:t>http://eur-lex.europa.eu/LexUriServ/LexUriServ.do?uri=CELEX:32006L0126:EN:NOT</a:t>
            </a:r>
            <a:r>
              <a:rPr lang="en-US" sz="1200" u="sng" dirty="0"/>
              <a:t>. Also, </a:t>
            </a:r>
            <a:r>
              <a:rPr lang="en-US" sz="1200" dirty="0"/>
              <a:t>CIECA, </a:t>
            </a:r>
            <a:r>
              <a:rPr lang="en-US" sz="1200" u="sng" dirty="0">
                <a:hlinkClick r:id="rId12"/>
              </a:rPr>
              <a:t>www.cieca.eu</a:t>
            </a:r>
            <a:r>
              <a:rPr lang="en-US" sz="1200" dirty="0"/>
              <a:t>. </a:t>
            </a:r>
          </a:p>
          <a:p>
            <a:pPr>
              <a:lnSpc>
                <a:spcPct val="100000"/>
              </a:lnSpc>
              <a:spcBef>
                <a:spcPts val="0"/>
              </a:spcBef>
            </a:pPr>
            <a:r>
              <a:rPr lang="en-US" sz="1200" dirty="0"/>
              <a:t>Signatories to ILO convention 153 can be found in: </a:t>
            </a:r>
            <a:r>
              <a:rPr lang="en-GB" sz="1200" dirty="0"/>
              <a:t>http://www.ilo.org/dyn/normlex/en/f?p=1000:11300:0::NO:11300:P11300_INSTRUMENT_ID:312298</a:t>
            </a:r>
            <a:endParaRPr lang="es-ES" sz="1200" dirty="0"/>
          </a:p>
          <a:p>
            <a:pPr>
              <a:lnSpc>
                <a:spcPct val="100000"/>
              </a:lnSpc>
              <a:spcBef>
                <a:spcPts val="0"/>
              </a:spcBef>
            </a:pPr>
            <a:r>
              <a:rPr lang="en-US" sz="1200" dirty="0"/>
              <a:t>Signatories to UECE AETR can be found in: </a:t>
            </a:r>
            <a:r>
              <a:rPr lang="en-GB" sz="1200" u="sng" dirty="0">
                <a:hlinkClick r:id="rId13"/>
              </a:rPr>
              <a:t>www.unece.org/trans/maps/un-transport-agreements-and-conventions-21.html</a:t>
            </a:r>
            <a:endParaRPr lang="es-ES" sz="1200" dirty="0"/>
          </a:p>
          <a:p>
            <a:pPr>
              <a:lnSpc>
                <a:spcPct val="100000"/>
              </a:lnSpc>
              <a:spcBef>
                <a:spcPts val="0"/>
              </a:spcBef>
            </a:pPr>
            <a:r>
              <a:rPr lang="en-US" sz="1200" dirty="0"/>
              <a:t>WHO Emergency Care System Assessments available at </a:t>
            </a:r>
            <a:r>
              <a:rPr lang="en-US" sz="1200" u="sng" dirty="0">
                <a:hlinkClick r:id="rId14"/>
              </a:rPr>
              <a:t>http://www.who.int/emergencycare/activities/en/</a:t>
            </a:r>
            <a:r>
              <a:rPr lang="en-US" sz="1200" dirty="0"/>
              <a:t>  </a:t>
            </a:r>
          </a:p>
          <a:p>
            <a:pPr>
              <a:lnSpc>
                <a:spcPct val="100000"/>
              </a:lnSpc>
              <a:spcBef>
                <a:spcPts val="0"/>
              </a:spcBef>
            </a:pPr>
            <a:r>
              <a:rPr lang="en-US" sz="1200" dirty="0"/>
              <a:t>United Nations, Department of Economic and Social Affairs, Population Division (2016). The World´s Cities in 2016 data booklet (ST/ESA/SER.A/392) available online at </a:t>
            </a:r>
            <a:r>
              <a:rPr lang="en-GB" sz="1200" u="sng" dirty="0">
                <a:hlinkClick r:id="rId15"/>
              </a:rPr>
              <a:t>http://www.un.org/en/development/desa/population/publications/pdf/urbanization/the_worlds_cities_in_2016_data_booklet.pdf</a:t>
            </a:r>
            <a:r>
              <a:rPr lang="en-US" sz="1200" dirty="0"/>
              <a:t>  </a:t>
            </a:r>
            <a:endParaRPr lang="es-ES" sz="1200" dirty="0"/>
          </a:p>
          <a:p>
            <a:pPr>
              <a:lnSpc>
                <a:spcPct val="100000"/>
              </a:lnSpc>
              <a:spcBef>
                <a:spcPts val="0"/>
              </a:spcBef>
            </a:pPr>
            <a:r>
              <a:rPr lang="en-GB" sz="1200" dirty="0"/>
              <a:t>Global Report on Urban Health: Equitable, healthier cities for sustainable development. World Health Organization, Geneva, 2016.  Full report available online at </a:t>
            </a:r>
            <a:r>
              <a:rPr lang="en-GB" sz="1200" u="sng" dirty="0">
                <a:hlinkClick r:id="rId16"/>
              </a:rPr>
              <a:t>file:///C:/Users/msegui-consultant/Downloads/9789241565271_eng%20(1).pdf</a:t>
            </a:r>
            <a:r>
              <a:rPr lang="en-GB" sz="1200" dirty="0"/>
              <a:t> Country specific profiles on urban health available online at </a:t>
            </a:r>
            <a:r>
              <a:rPr lang="en-GB" sz="1200" u="sng" dirty="0">
                <a:hlinkClick r:id="rId16"/>
              </a:rPr>
              <a:t>file:///C:/Users/msegui-consultant/Downloads/9789241565271_eng%20(1).pdf</a:t>
            </a:r>
            <a:r>
              <a:rPr lang="en-GB" sz="1200" dirty="0"/>
              <a:t> </a:t>
            </a:r>
            <a:endParaRPr lang="es-ES" sz="1200" dirty="0"/>
          </a:p>
          <a:p>
            <a:pPr>
              <a:lnSpc>
                <a:spcPct val="100000"/>
              </a:lnSpc>
              <a:spcBef>
                <a:spcPts val="0"/>
              </a:spcBef>
            </a:pPr>
            <a:r>
              <a:rPr lang="en-US" sz="1200" dirty="0"/>
              <a:t>Information on 25 cities can be found in:  Marks M, People near transit: improving accessibility and rapid transit coverage in large cities, ITDP (Institute for Transportation and Development Policy)  report 2016. Available online  </a:t>
            </a:r>
            <a:r>
              <a:rPr lang="en-GB" sz="1200" u="sng" dirty="0">
                <a:hlinkClick r:id="rId17"/>
              </a:rPr>
              <a:t>https://www.itdp.org/wp-content/uploads/2016/10/People-Near-Transit.pdf</a:t>
            </a:r>
            <a:endParaRPr lang="es-ES" sz="1200" dirty="0"/>
          </a:p>
          <a:p>
            <a:pPr>
              <a:lnSpc>
                <a:spcPct val="100000"/>
              </a:lnSpc>
              <a:spcBef>
                <a:spcPts val="0"/>
              </a:spcBef>
            </a:pPr>
            <a:r>
              <a:rPr lang="en-US" sz="1200" dirty="0"/>
              <a:t>World Economic Forum. Travel and Tourism competitiveness report 2017, http://reports.weforum.org/travel-and-tourism-competitiveness-report-2017/2017</a:t>
            </a:r>
            <a:endParaRPr lang="es-ES" sz="1200" dirty="0"/>
          </a:p>
          <a:p>
            <a:pPr>
              <a:lnSpc>
                <a:spcPct val="100000"/>
              </a:lnSpc>
              <a:spcBef>
                <a:spcPts val="0"/>
              </a:spcBef>
            </a:pPr>
            <a:endParaRPr lang="es-ES" sz="1200" dirty="0"/>
          </a:p>
        </p:txBody>
      </p:sp>
      <p:sp>
        <p:nvSpPr>
          <p:cNvPr id="5" name="Slide Number Placeholder 4"/>
          <p:cNvSpPr>
            <a:spLocks noGrp="1"/>
          </p:cNvSpPr>
          <p:nvPr>
            <p:ph type="sldNum" sz="quarter" idx="12"/>
          </p:nvPr>
        </p:nvSpPr>
        <p:spPr/>
        <p:txBody>
          <a:bodyPr/>
          <a:lstStyle/>
          <a:p>
            <a:fld id="{28A9FCB1-739F-4342-A276-53C4E754E187}" type="slidenum">
              <a:rPr lang="en-US" smtClean="0"/>
              <a:t>5</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58923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003" y="0"/>
            <a:ext cx="11761365" cy="1325563"/>
          </a:xfrm>
        </p:spPr>
        <p:txBody>
          <a:bodyPr>
            <a:normAutofit/>
          </a:bodyPr>
          <a:lstStyle/>
          <a:p>
            <a:r>
              <a:rPr lang="fr-FR" sz="3600" dirty="0"/>
              <a:t>Autres questions de procédure sur la production des profiles</a:t>
            </a:r>
          </a:p>
        </p:txBody>
      </p:sp>
      <p:sp>
        <p:nvSpPr>
          <p:cNvPr id="4" name="Content Placeholder 3"/>
          <p:cNvSpPr>
            <a:spLocks noGrp="1"/>
          </p:cNvSpPr>
          <p:nvPr>
            <p:ph type="body" idx="1"/>
          </p:nvPr>
        </p:nvSpPr>
        <p:spPr>
          <a:xfrm>
            <a:off x="885781" y="1325563"/>
            <a:ext cx="5157787" cy="823912"/>
          </a:xfrm>
        </p:spPr>
        <p:txBody>
          <a:bodyPr>
            <a:noAutofit/>
          </a:bodyPr>
          <a:lstStyle/>
          <a:p>
            <a:endParaRPr lang="es-ES_tradnl" dirty="0"/>
          </a:p>
          <a:p>
            <a:pPr algn="ctr"/>
            <a:endParaRPr lang="es-ES_tradnl" sz="3200" dirty="0"/>
          </a:p>
          <a:p>
            <a:pPr algn="ctr"/>
            <a:r>
              <a:rPr lang="fr-FR" sz="3200" dirty="0"/>
              <a:t>Entrée</a:t>
            </a:r>
          </a:p>
        </p:txBody>
      </p:sp>
      <p:sp>
        <p:nvSpPr>
          <p:cNvPr id="3" name="Content Placeholder 2"/>
          <p:cNvSpPr>
            <a:spLocks noGrp="1"/>
          </p:cNvSpPr>
          <p:nvPr>
            <p:ph sz="half" idx="2"/>
          </p:nvPr>
        </p:nvSpPr>
        <p:spPr/>
        <p:txBody>
          <a:bodyPr/>
          <a:lstStyle/>
          <a:p>
            <a:r>
              <a:rPr lang="fr-FR" dirty="0"/>
              <a:t>Périodicité des rapports</a:t>
            </a:r>
          </a:p>
          <a:p>
            <a:pPr lvl="1"/>
            <a:r>
              <a:rPr lang="fr-FR" dirty="0"/>
              <a:t>Y compris entre en cours à toutes les années</a:t>
            </a:r>
          </a:p>
          <a:p>
            <a:r>
              <a:rPr lang="fr-FR" dirty="0"/>
              <a:t>Langues</a:t>
            </a:r>
          </a:p>
          <a:p>
            <a:pPr lvl="1"/>
            <a:r>
              <a:rPr lang="fr-FR" dirty="0"/>
              <a:t>Anglais</a:t>
            </a:r>
          </a:p>
        </p:txBody>
      </p:sp>
      <p:sp>
        <p:nvSpPr>
          <p:cNvPr id="6" name="Text Placeholder 5"/>
          <p:cNvSpPr>
            <a:spLocks noGrp="1"/>
          </p:cNvSpPr>
          <p:nvPr>
            <p:ph type="body" sz="quarter" idx="3"/>
          </p:nvPr>
        </p:nvSpPr>
        <p:spPr>
          <a:xfrm>
            <a:off x="6247700" y="1325563"/>
            <a:ext cx="5183188" cy="823912"/>
          </a:xfrm>
        </p:spPr>
        <p:txBody>
          <a:bodyPr>
            <a:normAutofit/>
          </a:bodyPr>
          <a:lstStyle/>
          <a:p>
            <a:pPr algn="ctr"/>
            <a:r>
              <a:rPr lang="fr-FR" sz="3200" dirty="0"/>
              <a:t>Sortie (exemple, profiles)</a:t>
            </a:r>
          </a:p>
        </p:txBody>
      </p:sp>
      <p:sp>
        <p:nvSpPr>
          <p:cNvPr id="7" name="Content Placeholder 6"/>
          <p:cNvSpPr>
            <a:spLocks noGrp="1"/>
          </p:cNvSpPr>
          <p:nvPr>
            <p:ph sz="quarter" idx="4"/>
          </p:nvPr>
        </p:nvSpPr>
        <p:spPr>
          <a:xfrm>
            <a:off x="6348369" y="2375779"/>
            <a:ext cx="5396218" cy="3684588"/>
          </a:xfrm>
        </p:spPr>
        <p:txBody>
          <a:bodyPr>
            <a:normAutofit fontScale="92500" lnSpcReduction="20000"/>
          </a:bodyPr>
          <a:lstStyle/>
          <a:p>
            <a:r>
              <a:rPr lang="fr-FR" dirty="0"/>
              <a:t>Un profile pour chaque pays dans le monde</a:t>
            </a:r>
          </a:p>
          <a:p>
            <a:r>
              <a:rPr lang="fr-FR" dirty="0"/>
              <a:t>Informations de commande: Fardeau, Interventions (dans 5 piliers, et dans le pilier comportemental par les «règles d'or» de la FIA), exposition et contexte socio-économique</a:t>
            </a:r>
          </a:p>
          <a:p>
            <a:r>
              <a:rPr lang="fr-FR" dirty="0" err="1"/>
              <a:t>Periodicité</a:t>
            </a:r>
            <a:r>
              <a:rPr lang="fr-FR" dirty="0"/>
              <a:t> : Tous les quatre mois</a:t>
            </a:r>
          </a:p>
          <a:p>
            <a:r>
              <a:rPr lang="fr-FR" dirty="0"/>
              <a:t>Langues: Anglais, Espagnol, </a:t>
            </a:r>
            <a:r>
              <a:rPr lang="fr-FR" dirty="0" err="1"/>
              <a:t>Francais</a:t>
            </a:r>
            <a:r>
              <a:rPr lang="fr-FR" dirty="0"/>
              <a:t>, Arab, </a:t>
            </a:r>
            <a:r>
              <a:rPr lang="fr-FR" dirty="0" err="1">
                <a:solidFill>
                  <a:schemeClr val="bg1">
                    <a:lumMod val="65000"/>
                  </a:schemeClr>
                </a:solidFill>
              </a:rPr>
              <a:t>Russian</a:t>
            </a:r>
            <a:endParaRPr lang="fr-FR" dirty="0">
              <a:solidFill>
                <a:schemeClr val="bg1">
                  <a:lumMod val="65000"/>
                </a:schemeClr>
              </a:solidFill>
            </a:endParaRPr>
          </a:p>
        </p:txBody>
      </p:sp>
      <p:sp>
        <p:nvSpPr>
          <p:cNvPr id="8" name="Slide Number Placeholder 7"/>
          <p:cNvSpPr>
            <a:spLocks noGrp="1"/>
          </p:cNvSpPr>
          <p:nvPr>
            <p:ph type="sldNum" sz="quarter" idx="12"/>
          </p:nvPr>
        </p:nvSpPr>
        <p:spPr/>
        <p:txBody>
          <a:bodyPr/>
          <a:lstStyle/>
          <a:p>
            <a:fld id="{28A9FCB1-739F-4342-A276-53C4E754E187}" type="slidenum">
              <a:rPr lang="en-US" smtClean="0"/>
              <a:t>6</a:t>
            </a:fld>
            <a:endParaRPr lang="en-US" dirty="0"/>
          </a:p>
        </p:txBody>
      </p:sp>
      <p:cxnSp>
        <p:nvCxnSpPr>
          <p:cNvPr id="9" name="Straight Connector 8">
            <a:extLst>
              <a:ext uri="{FF2B5EF4-FFF2-40B4-BE49-F238E27FC236}">
                <a16:creationId xmlns:a16="http://schemas.microsoft.com/office/drawing/2014/main" xmlns="" id="{159531E7-4813-4B44-A9FE-1296BA14F957}"/>
              </a:ext>
            </a:extLst>
          </p:cNvPr>
          <p:cNvCxnSpPr/>
          <p:nvPr/>
        </p:nvCxnSpPr>
        <p:spPr>
          <a:xfrm>
            <a:off x="0" y="1099258"/>
            <a:ext cx="12192000" cy="0"/>
          </a:xfrm>
          <a:prstGeom prst="line">
            <a:avLst/>
          </a:prstGeom>
          <a:ln w="28575" cmpd="thinThick">
            <a:solidFill>
              <a:schemeClr val="accent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575267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838200" y="945975"/>
            <a:ext cx="3806456" cy="5775500"/>
          </a:xfrm>
          <a:prstGeom prst="rect">
            <a:avLst/>
          </a:prstGeom>
        </p:spPr>
      </p:pic>
      <p:sp>
        <p:nvSpPr>
          <p:cNvPr id="2" name="Title 1"/>
          <p:cNvSpPr>
            <a:spLocks noGrp="1"/>
          </p:cNvSpPr>
          <p:nvPr>
            <p:ph type="title"/>
          </p:nvPr>
        </p:nvSpPr>
        <p:spPr>
          <a:xfrm>
            <a:off x="838200" y="0"/>
            <a:ext cx="10515600" cy="1325563"/>
          </a:xfrm>
        </p:spPr>
        <p:txBody>
          <a:bodyPr/>
          <a:lstStyle/>
          <a:p>
            <a:r>
              <a:rPr lang="fr-FR" dirty="0"/>
              <a:t>Un exemple  (sur votre dossier de bienvenue)</a:t>
            </a:r>
          </a:p>
        </p:txBody>
      </p:sp>
      <p:sp>
        <p:nvSpPr>
          <p:cNvPr id="8" name="Slide Number Placeholder 7"/>
          <p:cNvSpPr>
            <a:spLocks noGrp="1"/>
          </p:cNvSpPr>
          <p:nvPr>
            <p:ph type="sldNum" sz="quarter" idx="12"/>
          </p:nvPr>
        </p:nvSpPr>
        <p:spPr/>
        <p:txBody>
          <a:bodyPr/>
          <a:lstStyle/>
          <a:p>
            <a:fld id="{28A9FCB1-739F-4342-A276-53C4E754E187}" type="slidenum">
              <a:rPr lang="en-US" smtClean="0"/>
              <a:t>7</a:t>
            </a:fld>
            <a:endParaRPr lang="en-US" dirty="0"/>
          </a:p>
        </p:txBody>
      </p:sp>
      <p:cxnSp>
        <p:nvCxnSpPr>
          <p:cNvPr id="10" name="Straight Connector 9">
            <a:extLst>
              <a:ext uri="{FF2B5EF4-FFF2-40B4-BE49-F238E27FC236}">
                <a16:creationId xmlns:a16="http://schemas.microsoft.com/office/drawing/2014/main" xmlns="" id="{FCF33207-2367-45BF-ADC7-528107EA320E}"/>
              </a:ext>
            </a:extLst>
          </p:cNvPr>
          <p:cNvCxnSpPr/>
          <p:nvPr/>
        </p:nvCxnSpPr>
        <p:spPr>
          <a:xfrm>
            <a:off x="0" y="1099258"/>
            <a:ext cx="12192000" cy="0"/>
          </a:xfrm>
          <a:prstGeom prst="line">
            <a:avLst/>
          </a:prstGeom>
          <a:ln w="28575" cmpd="thinThick">
            <a:solidFill>
              <a:schemeClr val="accent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628032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err="1" smtClean="0"/>
              <a:t>Integrating</a:t>
            </a:r>
            <a:r>
              <a:rPr lang="es-ES_tradnl" dirty="0" smtClean="0"/>
              <a:t> </a:t>
            </a:r>
            <a:r>
              <a:rPr lang="es-ES_tradnl" dirty="0" err="1" smtClean="0"/>
              <a:t>the</a:t>
            </a:r>
            <a:r>
              <a:rPr lang="es-ES_tradnl" dirty="0" smtClean="0"/>
              <a:t> </a:t>
            </a:r>
            <a:r>
              <a:rPr lang="es-ES_tradnl" dirty="0" err="1" smtClean="0"/>
              <a:t>information</a:t>
            </a:r>
            <a:r>
              <a:rPr lang="es-ES_tradnl" dirty="0" smtClean="0"/>
              <a:t>:</a:t>
            </a:r>
            <a:endParaRPr lang="en-US" dirty="0"/>
          </a:p>
        </p:txBody>
      </p:sp>
      <p:sp>
        <p:nvSpPr>
          <p:cNvPr id="3" name="Text Placeholder 2"/>
          <p:cNvSpPr>
            <a:spLocks noGrp="1"/>
          </p:cNvSpPr>
          <p:nvPr>
            <p:ph type="body" idx="1"/>
          </p:nvPr>
        </p:nvSpPr>
        <p:spPr/>
        <p:txBody>
          <a:bodyPr/>
          <a:lstStyle/>
          <a:p>
            <a:r>
              <a:rPr lang="es-ES_tradnl" dirty="0" err="1" smtClean="0"/>
              <a:t>The</a:t>
            </a:r>
            <a:r>
              <a:rPr lang="es-ES_tradnl" dirty="0" smtClean="0"/>
              <a:t> </a:t>
            </a:r>
            <a:r>
              <a:rPr lang="es-ES_tradnl" dirty="0" err="1" smtClean="0"/>
              <a:t>challenges</a:t>
            </a:r>
            <a:endParaRPr lang="en-US" dirty="0"/>
          </a:p>
        </p:txBody>
      </p:sp>
      <p:sp>
        <p:nvSpPr>
          <p:cNvPr id="4" name="Content Placeholder 3"/>
          <p:cNvSpPr>
            <a:spLocks noGrp="1"/>
          </p:cNvSpPr>
          <p:nvPr>
            <p:ph sz="half" idx="2"/>
          </p:nvPr>
        </p:nvSpPr>
        <p:spPr>
          <a:xfrm>
            <a:off x="839788" y="2505075"/>
            <a:ext cx="8121332" cy="3684588"/>
          </a:xfrm>
        </p:spPr>
        <p:txBody>
          <a:bodyPr>
            <a:normAutofit fontScale="92500" lnSpcReduction="20000"/>
          </a:bodyPr>
          <a:lstStyle/>
          <a:p>
            <a:r>
              <a:rPr lang="es-ES_tradnl" dirty="0" err="1" smtClean="0"/>
              <a:t>On</a:t>
            </a:r>
            <a:r>
              <a:rPr lang="es-ES_tradnl" dirty="0" smtClean="0"/>
              <a:t> </a:t>
            </a:r>
            <a:r>
              <a:rPr lang="es-ES_tradnl" dirty="0" err="1" smtClean="0"/>
              <a:t>fatalities</a:t>
            </a:r>
            <a:endParaRPr lang="es-ES_tradnl" dirty="0" smtClean="0"/>
          </a:p>
          <a:p>
            <a:pPr lvl="1"/>
            <a:r>
              <a:rPr lang="es-ES_tradnl" dirty="0" err="1" smtClean="0"/>
              <a:t>Discrepancy</a:t>
            </a:r>
            <a:r>
              <a:rPr lang="es-ES_tradnl" dirty="0" smtClean="0"/>
              <a:t> pólice vs WHO  (</a:t>
            </a:r>
            <a:r>
              <a:rPr lang="es-ES_tradnl" dirty="0" err="1" smtClean="0"/>
              <a:t>Except</a:t>
            </a:r>
            <a:r>
              <a:rPr lang="es-ES_tradnl" dirty="0" smtClean="0"/>
              <a:t> South </a:t>
            </a:r>
            <a:r>
              <a:rPr lang="es-ES_tradnl" dirty="0" err="1" smtClean="0"/>
              <a:t>Africa</a:t>
            </a:r>
            <a:r>
              <a:rPr lang="es-ES_tradnl" dirty="0" smtClean="0"/>
              <a:t>)</a:t>
            </a:r>
          </a:p>
          <a:p>
            <a:r>
              <a:rPr lang="es-ES_tradnl" dirty="0" err="1" smtClean="0"/>
              <a:t>On</a:t>
            </a:r>
            <a:r>
              <a:rPr lang="es-ES_tradnl" dirty="0" smtClean="0"/>
              <a:t> non fatal injuries</a:t>
            </a:r>
          </a:p>
          <a:p>
            <a:pPr lvl="1"/>
            <a:r>
              <a:rPr lang="es-ES_tradnl" dirty="0" err="1" smtClean="0"/>
              <a:t>Missing</a:t>
            </a:r>
            <a:r>
              <a:rPr lang="es-ES_tradnl" dirty="0" smtClean="0"/>
              <a:t> data</a:t>
            </a:r>
          </a:p>
          <a:p>
            <a:r>
              <a:rPr lang="es-ES_tradnl" dirty="0" err="1" smtClean="0"/>
              <a:t>Incomplete</a:t>
            </a:r>
            <a:r>
              <a:rPr lang="es-ES_tradnl" dirty="0" smtClean="0"/>
              <a:t> WHO performance </a:t>
            </a:r>
            <a:r>
              <a:rPr lang="es-ES_tradnl" dirty="0" err="1" smtClean="0"/>
              <a:t>indicators</a:t>
            </a:r>
            <a:endParaRPr lang="es-ES_tradnl" dirty="0" smtClean="0"/>
          </a:p>
          <a:p>
            <a:pPr lvl="1"/>
            <a:r>
              <a:rPr lang="es-ES_tradnl" dirty="0" smtClean="0"/>
              <a:t>Little, </a:t>
            </a:r>
            <a:r>
              <a:rPr lang="es-ES_tradnl" dirty="0" err="1" smtClean="0"/>
              <a:t>if</a:t>
            </a:r>
            <a:r>
              <a:rPr lang="es-ES_tradnl" dirty="0" smtClean="0"/>
              <a:t> </a:t>
            </a:r>
            <a:r>
              <a:rPr lang="es-ES_tradnl" dirty="0" err="1" smtClean="0"/>
              <a:t>any</a:t>
            </a:r>
            <a:r>
              <a:rPr lang="es-ES_tradnl" dirty="0" smtClean="0"/>
              <a:t> data </a:t>
            </a:r>
            <a:r>
              <a:rPr lang="es-ES_tradnl" dirty="0" err="1" smtClean="0"/>
              <a:t>on</a:t>
            </a:r>
            <a:r>
              <a:rPr lang="es-ES_tradnl" dirty="0" smtClean="0"/>
              <a:t> </a:t>
            </a:r>
            <a:r>
              <a:rPr lang="es-ES_tradnl" dirty="0" err="1" smtClean="0"/>
              <a:t>behavior</a:t>
            </a:r>
            <a:r>
              <a:rPr lang="es-ES_tradnl" dirty="0" smtClean="0"/>
              <a:t> (</a:t>
            </a:r>
            <a:r>
              <a:rPr lang="es-ES_tradnl" dirty="0" err="1" smtClean="0"/>
              <a:t>observed</a:t>
            </a:r>
            <a:r>
              <a:rPr lang="es-ES_tradnl" dirty="0" smtClean="0"/>
              <a:t> </a:t>
            </a:r>
            <a:r>
              <a:rPr lang="es-ES_tradnl" dirty="0" err="1" smtClean="0"/>
              <a:t>or</a:t>
            </a:r>
            <a:r>
              <a:rPr lang="es-ES_tradnl" dirty="0" smtClean="0"/>
              <a:t> </a:t>
            </a:r>
            <a:r>
              <a:rPr lang="es-ES_tradnl" dirty="0" err="1" smtClean="0"/>
              <a:t>self-reported</a:t>
            </a:r>
            <a:r>
              <a:rPr lang="es-ES_tradnl" dirty="0" smtClean="0"/>
              <a:t>)</a:t>
            </a:r>
          </a:p>
          <a:p>
            <a:r>
              <a:rPr lang="es-ES_tradnl" dirty="0" err="1" smtClean="0"/>
              <a:t>Only</a:t>
            </a:r>
            <a:r>
              <a:rPr lang="es-ES_tradnl" dirty="0" smtClean="0"/>
              <a:t> </a:t>
            </a:r>
            <a:r>
              <a:rPr lang="es-ES_tradnl" dirty="0" err="1" smtClean="0"/>
              <a:t>Kenya</a:t>
            </a:r>
            <a:r>
              <a:rPr lang="es-ES_tradnl" dirty="0" smtClean="0"/>
              <a:t>, </a:t>
            </a:r>
            <a:r>
              <a:rPr lang="es-ES_tradnl" dirty="0" err="1" smtClean="0"/>
              <a:t>Morocco</a:t>
            </a:r>
            <a:r>
              <a:rPr lang="es-ES_tradnl" dirty="0" smtClean="0"/>
              <a:t>, Senegal, South </a:t>
            </a:r>
            <a:r>
              <a:rPr lang="es-ES_tradnl" dirty="0" err="1" smtClean="0"/>
              <a:t>Africa</a:t>
            </a:r>
            <a:r>
              <a:rPr lang="es-ES_tradnl" smtClean="0"/>
              <a:t>  </a:t>
            </a:r>
            <a:r>
              <a:rPr lang="es-ES_tradnl" dirty="0" smtClean="0"/>
              <a:t>as </a:t>
            </a:r>
            <a:r>
              <a:rPr lang="es-ES_tradnl" dirty="0" err="1" smtClean="0"/>
              <a:t>signatory</a:t>
            </a:r>
            <a:r>
              <a:rPr lang="es-ES_tradnl" dirty="0" smtClean="0"/>
              <a:t> of UN </a:t>
            </a:r>
            <a:r>
              <a:rPr lang="es-ES_tradnl" dirty="0" err="1" smtClean="0"/>
              <a:t>convention</a:t>
            </a:r>
            <a:r>
              <a:rPr lang="es-ES_tradnl" dirty="0" smtClean="0"/>
              <a:t> of data </a:t>
            </a:r>
            <a:r>
              <a:rPr lang="es-ES_tradnl" dirty="0" err="1" smtClean="0"/>
              <a:t>issues</a:t>
            </a:r>
            <a:endParaRPr lang="es-ES_tradnl" dirty="0" smtClean="0"/>
          </a:p>
          <a:p>
            <a:r>
              <a:rPr lang="es-ES_tradnl" dirty="0" err="1" smtClean="0"/>
              <a:t>All</a:t>
            </a:r>
            <a:r>
              <a:rPr lang="es-ES_tradnl" dirty="0" smtClean="0"/>
              <a:t> </a:t>
            </a:r>
            <a:r>
              <a:rPr lang="es-ES_tradnl" dirty="0" err="1" smtClean="0"/>
              <a:t>countires</a:t>
            </a:r>
            <a:r>
              <a:rPr lang="es-ES_tradnl" dirty="0" smtClean="0"/>
              <a:t> </a:t>
            </a:r>
            <a:r>
              <a:rPr lang="es-ES_tradnl" dirty="0" err="1" smtClean="0"/>
              <a:t>missing</a:t>
            </a:r>
            <a:r>
              <a:rPr lang="es-ES_tradnl" dirty="0" smtClean="0"/>
              <a:t> </a:t>
            </a:r>
            <a:r>
              <a:rPr lang="es-ES_tradnl" dirty="0" err="1" smtClean="0"/>
              <a:t>attitudinal</a:t>
            </a:r>
            <a:r>
              <a:rPr lang="es-ES_tradnl" dirty="0" smtClean="0"/>
              <a:t> data</a:t>
            </a:r>
          </a:p>
          <a:p>
            <a:r>
              <a:rPr lang="es-ES_tradnl" dirty="0" err="1" smtClean="0"/>
              <a:t>All</a:t>
            </a:r>
            <a:r>
              <a:rPr lang="es-ES_tradnl" dirty="0" smtClean="0"/>
              <a:t> </a:t>
            </a:r>
            <a:r>
              <a:rPr lang="es-ES_tradnl" dirty="0" err="1" smtClean="0"/>
              <a:t>countries</a:t>
            </a:r>
            <a:r>
              <a:rPr lang="es-ES_tradnl" dirty="0" smtClean="0"/>
              <a:t> </a:t>
            </a:r>
            <a:r>
              <a:rPr lang="es-ES_tradnl" dirty="0" err="1" smtClean="0"/>
              <a:t>missing</a:t>
            </a:r>
            <a:r>
              <a:rPr lang="es-ES_tradnl" dirty="0" smtClean="0"/>
              <a:t> </a:t>
            </a:r>
            <a:r>
              <a:rPr lang="es-ES_tradnl" dirty="0" err="1" smtClean="0"/>
              <a:t>exposure</a:t>
            </a:r>
            <a:r>
              <a:rPr lang="es-ES_tradnl" dirty="0" smtClean="0"/>
              <a:t> data</a:t>
            </a:r>
          </a:p>
          <a:p>
            <a:endParaRPr lang="en-US" dirty="0"/>
          </a:p>
        </p:txBody>
      </p:sp>
      <p:sp>
        <p:nvSpPr>
          <p:cNvPr id="5" name="Text Placeholder 4"/>
          <p:cNvSpPr>
            <a:spLocks noGrp="1"/>
          </p:cNvSpPr>
          <p:nvPr>
            <p:ph type="body" sz="quarter" idx="3"/>
          </p:nvPr>
        </p:nvSpPr>
        <p:spPr/>
        <p:txBody>
          <a:bodyPr/>
          <a:lstStyle/>
          <a:p>
            <a:r>
              <a:rPr lang="es-ES_tradnl" dirty="0" err="1" smtClean="0"/>
              <a:t>The</a:t>
            </a:r>
            <a:r>
              <a:rPr lang="es-ES_tradnl" dirty="0" smtClean="0"/>
              <a:t> </a:t>
            </a:r>
            <a:r>
              <a:rPr lang="es-ES_tradnl" dirty="0" err="1" smtClean="0"/>
              <a:t>opportunities</a:t>
            </a:r>
            <a:endParaRPr lang="en-US" dirty="0"/>
          </a:p>
        </p:txBody>
      </p:sp>
      <p:sp>
        <p:nvSpPr>
          <p:cNvPr id="6" name="Content Placeholder 5"/>
          <p:cNvSpPr>
            <a:spLocks noGrp="1"/>
          </p:cNvSpPr>
          <p:nvPr>
            <p:ph sz="quarter" idx="4"/>
          </p:nvPr>
        </p:nvSpPr>
        <p:spPr/>
        <p:txBody>
          <a:bodyPr/>
          <a:lstStyle/>
          <a:p>
            <a:endParaRPr lang="es-ES_tradnl" dirty="0" smtClean="0"/>
          </a:p>
          <a:p>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28A9FCB1-739F-4342-A276-53C4E754E187}" type="slidenum">
              <a:rPr lang="en-US" smtClean="0"/>
              <a:t>8</a:t>
            </a:fld>
            <a:endParaRPr lang="en-US" dirty="0"/>
          </a:p>
        </p:txBody>
      </p:sp>
    </p:spTree>
    <p:extLst>
      <p:ext uri="{BB962C8B-B14F-4D97-AF65-F5344CB8AC3E}">
        <p14:creationId xmlns:p14="http://schemas.microsoft.com/office/powerpoint/2010/main" val="3472917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r>
              <a:rPr lang="fr-FR" b="1" dirty="0">
                <a:solidFill>
                  <a:schemeClr val="accent1">
                    <a:lumMod val="75000"/>
                  </a:schemeClr>
                </a:solidFill>
              </a:rPr>
              <a:t>Merci </a:t>
            </a:r>
          </a:p>
        </p:txBody>
      </p:sp>
      <p:sp>
        <p:nvSpPr>
          <p:cNvPr id="8" name="Slide Number Placeholder 7"/>
          <p:cNvSpPr>
            <a:spLocks noGrp="1"/>
          </p:cNvSpPr>
          <p:nvPr>
            <p:ph type="sldNum" sz="quarter" idx="12"/>
          </p:nvPr>
        </p:nvSpPr>
        <p:spPr/>
        <p:txBody>
          <a:bodyPr/>
          <a:lstStyle/>
          <a:p>
            <a:fld id="{28A9FCB1-739F-4342-A276-53C4E754E187}" type="slidenum">
              <a:rPr lang="en-US" smtClean="0"/>
              <a:t>9</a:t>
            </a:fld>
            <a:endParaRPr lang="en-US" dirty="0"/>
          </a:p>
        </p:txBody>
      </p:sp>
      <p:sp>
        <p:nvSpPr>
          <p:cNvPr id="6" name="Subtitle 9">
            <a:extLst>
              <a:ext uri="{FF2B5EF4-FFF2-40B4-BE49-F238E27FC236}">
                <a16:creationId xmlns:a16="http://schemas.microsoft.com/office/drawing/2014/main" xmlns="" id="{F1D2CC25-80B6-4E63-80A2-B1DA841B465A}"/>
              </a:ext>
            </a:extLst>
          </p:cNvPr>
          <p:cNvSpPr txBox="1">
            <a:spLocks/>
          </p:cNvSpPr>
          <p:nvPr/>
        </p:nvSpPr>
        <p:spPr>
          <a:xfrm>
            <a:off x="670560" y="3602038"/>
            <a:ext cx="108712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3200" dirty="0"/>
              <a:t>Pour de plus amples renseignements </a:t>
            </a:r>
            <a:r>
              <a:rPr lang="es-ES_tradnl" sz="3200" dirty="0"/>
              <a:t>: </a:t>
            </a:r>
          </a:p>
          <a:p>
            <a:r>
              <a:rPr lang="es-ES_tradnl" sz="3200" dirty="0"/>
              <a:t>msegui-consultant@fia.com</a:t>
            </a:r>
            <a:endParaRPr lang="en-US" sz="3200"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503820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901</TotalTime>
  <Words>838</Words>
  <Application>Microsoft Office PowerPoint</Application>
  <PresentationFormat>Personnalisé</PresentationFormat>
  <Paragraphs>77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Office Theme</vt:lpstr>
      <vt:lpstr>Profiles de Pays une initiative d’HLP FIA </vt:lpstr>
      <vt:lpstr>Raison d’être</vt:lpstr>
      <vt:lpstr>Critères pour des intrants variables</vt:lpstr>
      <vt:lpstr>Plus sur les indicateurs demandés, exemples sélectionnés</vt:lpstr>
      <vt:lpstr>Plus d'informations sur les sources d’information (octobre 2017)</vt:lpstr>
      <vt:lpstr>Autres questions de procédure sur la production des profiles</vt:lpstr>
      <vt:lpstr>Un exemple  (sur votre dossier de bienvenue)</vt:lpstr>
      <vt:lpstr>Integrating the information:</vt:lpstr>
      <vt:lpstr>Merci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Road Safety Observatories and the Latin American and European experiences</dc:title>
  <dc:creator>Miriam Garcia Lorenzana;msegui-consultant@fia.com</dc:creator>
  <cp:lastModifiedBy>Lecturer</cp:lastModifiedBy>
  <cp:revision>112</cp:revision>
  <dcterms:created xsi:type="dcterms:W3CDTF">2018-02-08T18:36:49Z</dcterms:created>
  <dcterms:modified xsi:type="dcterms:W3CDTF">2018-02-21T10:55:43Z</dcterms:modified>
</cp:coreProperties>
</file>