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9"/>
  </p:notesMasterIdLst>
  <p:sldIdLst>
    <p:sldId id="258" r:id="rId5"/>
    <p:sldId id="259" r:id="rId6"/>
    <p:sldId id="260" r:id="rId7"/>
    <p:sldId id="261" r:id="rId8"/>
    <p:sldId id="311" r:id="rId9"/>
    <p:sldId id="263" r:id="rId10"/>
    <p:sldId id="264" r:id="rId11"/>
    <p:sldId id="265" r:id="rId12"/>
    <p:sldId id="315" r:id="rId13"/>
    <p:sldId id="317" r:id="rId14"/>
    <p:sldId id="318" r:id="rId15"/>
    <p:sldId id="330" r:id="rId16"/>
    <p:sldId id="332" r:id="rId17"/>
    <p:sldId id="321" r:id="rId18"/>
    <p:sldId id="322" r:id="rId19"/>
    <p:sldId id="323" r:id="rId20"/>
    <p:sldId id="324" r:id="rId21"/>
    <p:sldId id="326" r:id="rId22"/>
    <p:sldId id="333" r:id="rId23"/>
    <p:sldId id="312" r:id="rId24"/>
    <p:sldId id="313" r:id="rId25"/>
    <p:sldId id="334" r:id="rId26"/>
    <p:sldId id="335" r:id="rId27"/>
    <p:sldId id="29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9909-B6FE-453F-AB3F-4F697C5E116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6F9A2-FF66-4AA3-9457-6954A0B62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79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08EF6-2C03-4DDA-AF3E-D0B8077384A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20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08EF6-2C03-4DDA-AF3E-D0B8077384A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41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45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45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45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45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4D552E-EA43-4C91-BA59-C401464157B5}" type="slidenum">
              <a:rPr lang="en-US" altLang="en-US" smtClean="0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en-US" smtClean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21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222624" y="1694"/>
            <a:ext cx="10627331" cy="1139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222624" y="1269090"/>
            <a:ext cx="9661562" cy="4892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85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40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96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222624" y="1269090"/>
            <a:ext cx="9661562" cy="4892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734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623" y="33487"/>
            <a:ext cx="9273711" cy="1139059"/>
          </a:xfrm>
        </p:spPr>
        <p:txBody>
          <a:bodyPr/>
          <a:lstStyle>
            <a:lvl1pPr algn="ctr"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ootlight MT Light" panose="0204060206030A020304" pitchFamily="18" charset="0"/>
              </a:defRPr>
            </a:lvl1pPr>
            <a:lvl2pPr>
              <a:defRPr>
                <a:latin typeface="Footlight MT Light" panose="0204060206030A020304" pitchFamily="18" charset="0"/>
              </a:defRPr>
            </a:lvl2pPr>
            <a:lvl3pPr>
              <a:defRPr>
                <a:latin typeface="Footlight MT Light" panose="0204060206030A020304" pitchFamily="18" charset="0"/>
              </a:defRPr>
            </a:lvl3pPr>
            <a:lvl4pPr>
              <a:defRPr>
                <a:latin typeface="Footlight MT Light" panose="0204060206030A020304" pitchFamily="18" charset="0"/>
              </a:defRPr>
            </a:lvl4pPr>
            <a:lvl5pPr>
              <a:defRPr>
                <a:latin typeface="Footlight MT Light" panose="0204060206030A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926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06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996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33858"/>
            <a:ext cx="10515600" cy="11640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551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88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46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96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623" y="33487"/>
            <a:ext cx="9273711" cy="1139059"/>
          </a:xfrm>
        </p:spPr>
        <p:txBody>
          <a:bodyPr/>
          <a:lstStyle>
            <a:lvl1pPr algn="ctr"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ootlight MT Light" panose="0204060206030A020304" pitchFamily="18" charset="0"/>
              </a:defRPr>
            </a:lvl1pPr>
            <a:lvl2pPr>
              <a:defRPr>
                <a:latin typeface="Footlight MT Light" panose="0204060206030A020304" pitchFamily="18" charset="0"/>
              </a:defRPr>
            </a:lvl2pPr>
            <a:lvl3pPr>
              <a:defRPr>
                <a:latin typeface="Footlight MT Light" panose="0204060206030A020304" pitchFamily="18" charset="0"/>
              </a:defRPr>
            </a:lvl3pPr>
            <a:lvl4pPr>
              <a:defRPr>
                <a:latin typeface="Footlight MT Light" panose="0204060206030A020304" pitchFamily="18" charset="0"/>
              </a:defRPr>
            </a:lvl4pPr>
            <a:lvl5pPr>
              <a:defRPr>
                <a:latin typeface="Footlight MT Light" panose="0204060206030A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03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0156"/>
            <a:ext cx="3932237" cy="92724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652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457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026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222624" y="1694"/>
            <a:ext cx="10627331" cy="1139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222624" y="1269090"/>
            <a:ext cx="9661562" cy="4892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1067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623" y="33487"/>
            <a:ext cx="9273711" cy="1139059"/>
          </a:xfrm>
        </p:spPr>
        <p:txBody>
          <a:bodyPr/>
          <a:lstStyle>
            <a:lvl1pPr algn="ctr"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ootlight MT Light" panose="0204060206030A020304" pitchFamily="18" charset="0"/>
              </a:defRPr>
            </a:lvl1pPr>
            <a:lvl2pPr>
              <a:defRPr>
                <a:latin typeface="Footlight MT Light" panose="0204060206030A020304" pitchFamily="18" charset="0"/>
              </a:defRPr>
            </a:lvl2pPr>
            <a:lvl3pPr>
              <a:defRPr>
                <a:latin typeface="Footlight MT Light" panose="0204060206030A020304" pitchFamily="18" charset="0"/>
              </a:defRPr>
            </a:lvl3pPr>
            <a:lvl4pPr>
              <a:defRPr>
                <a:latin typeface="Footlight MT Light" panose="0204060206030A020304" pitchFamily="18" charset="0"/>
              </a:defRPr>
            </a:lvl4pPr>
            <a:lvl5pPr>
              <a:defRPr>
                <a:latin typeface="Footlight MT Light" panose="0204060206030A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5794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418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285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33858"/>
            <a:ext cx="10515600" cy="11640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4532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3711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50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661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9145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0156"/>
            <a:ext cx="3932237" cy="92724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4540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6768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71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222624" y="1694"/>
            <a:ext cx="10627331" cy="1139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222624" y="1269090"/>
            <a:ext cx="9661562" cy="4892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4553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623" y="33487"/>
            <a:ext cx="9273711" cy="1139059"/>
          </a:xfrm>
        </p:spPr>
        <p:txBody>
          <a:bodyPr/>
          <a:lstStyle>
            <a:lvl1pPr algn="ctr"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ootlight MT Light" panose="0204060206030A020304" pitchFamily="18" charset="0"/>
              </a:defRPr>
            </a:lvl1pPr>
            <a:lvl2pPr>
              <a:defRPr>
                <a:latin typeface="Footlight MT Light" panose="0204060206030A020304" pitchFamily="18" charset="0"/>
              </a:defRPr>
            </a:lvl2pPr>
            <a:lvl3pPr>
              <a:defRPr>
                <a:latin typeface="Footlight MT Light" panose="0204060206030A020304" pitchFamily="18" charset="0"/>
              </a:defRPr>
            </a:lvl3pPr>
            <a:lvl4pPr>
              <a:defRPr>
                <a:latin typeface="Footlight MT Light" panose="0204060206030A020304" pitchFamily="18" charset="0"/>
              </a:defRPr>
            </a:lvl4pPr>
            <a:lvl5pPr>
              <a:defRPr>
                <a:latin typeface="Footlight MT Light" panose="0204060206030A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8890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919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7476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33858"/>
            <a:ext cx="10515600" cy="11640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60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91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525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308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0156"/>
            <a:ext cx="3932237" cy="92724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823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587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33858"/>
            <a:ext cx="10515600" cy="11640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256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8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4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50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0156"/>
            <a:ext cx="3932237" cy="92724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61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" y="0"/>
            <a:ext cx="12182216" cy="686351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624" y="1694"/>
            <a:ext cx="10627331" cy="1139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624" y="1269090"/>
            <a:ext cx="9661562" cy="4892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3008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5872" y="635487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2104" y="6354870"/>
            <a:ext cx="9460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3913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" y="0"/>
            <a:ext cx="12182216" cy="686351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624" y="1694"/>
            <a:ext cx="10627331" cy="1139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624" y="1269090"/>
            <a:ext cx="9661562" cy="4892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3008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D41F0-7E87-4904-9DFC-B238CE60A6CD}" type="datetimeFigureOut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20/02/2018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5872" y="635487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2104" y="6354870"/>
            <a:ext cx="9460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15577B43-864E-4C6C-A603-62469AE9BF7A}" type="slidenum">
              <a:rPr lang="en-GB" smtClean="0">
                <a:solidFill>
                  <a:srgbClr val="FFFFFF">
                    <a:lumMod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FFFFFF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71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3913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" y="0"/>
            <a:ext cx="12182216" cy="686351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624" y="1694"/>
            <a:ext cx="10627331" cy="1139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624" y="1269090"/>
            <a:ext cx="9661562" cy="4892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3008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5872" y="635487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2104" y="6354870"/>
            <a:ext cx="9460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95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3913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" y="0"/>
            <a:ext cx="12182216" cy="686351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624" y="1694"/>
            <a:ext cx="10627331" cy="1139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624" y="1269090"/>
            <a:ext cx="9661562" cy="4892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3008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D41F0-7E87-4904-9DFC-B238CE60A6C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5872" y="635487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2104" y="6354870"/>
            <a:ext cx="9460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15577B43-864E-4C6C-A603-62469AE9BF7A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00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3913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864" y="1269090"/>
            <a:ext cx="11502736" cy="48926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KENYA’S EXPECTATION OF ROAD SAFETY OBSERVATORY 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en-US" sz="3200" b="1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TOWARDS THE ESTABLISHMENT OF ROAD SAFETY OBSERVATORY IN KENYA</a:t>
            </a:r>
          </a:p>
          <a:p>
            <a:pPr marL="0" indent="0" algn="ctr">
              <a:buNone/>
            </a:pPr>
            <a:endParaRPr lang="en-US" sz="3200" b="1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en-US" sz="3200" b="1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20</a:t>
            </a:r>
            <a:r>
              <a:rPr lang="en-US" sz="3200" b="1" baseline="30000" dirty="0" smtClean="0">
                <a:latin typeface="Century Gothic" panose="020B0502020202020204" pitchFamily="34" charset="0"/>
              </a:rPr>
              <a:t>TH</a:t>
            </a:r>
            <a:r>
              <a:rPr lang="en-US" sz="3200" b="1" dirty="0" smtClean="0">
                <a:latin typeface="Century Gothic" panose="020B0502020202020204" pitchFamily="34" charset="0"/>
              </a:rPr>
              <a:t>   FEBRUARY, </a:t>
            </a:r>
            <a:r>
              <a:rPr lang="en-US" sz="3200" b="1" dirty="0" smtClean="0">
                <a:latin typeface="Century Gothic" panose="020B0502020202020204" pitchFamily="34" charset="0"/>
              </a:rPr>
              <a:t>2018</a:t>
            </a:r>
          </a:p>
          <a:p>
            <a:pPr marL="0" indent="0" algn="ctr">
              <a:buNone/>
            </a:pPr>
            <a:endParaRPr lang="en-US" sz="3200" b="1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DR DUNCAN KIBOGONG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</a:p>
          <a:p>
            <a:pPr marL="0" indent="0" algn="ctr">
              <a:buNone/>
            </a:pPr>
            <a:endParaRPr lang="en-US" sz="36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3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477" y="33487"/>
            <a:ext cx="9717858" cy="113905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 IMPROVEMENT SINCE NTSA INCEPTION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995" y="1269090"/>
            <a:ext cx="11837773" cy="4892693"/>
          </a:xfrm>
        </p:spPr>
        <p:txBody>
          <a:bodyPr>
            <a:normAutofit fontScale="92500"/>
          </a:bodyPr>
          <a:lstStyle/>
          <a:p>
            <a:r>
              <a:rPr lang="en-US" sz="3200" dirty="0" smtClean="0">
                <a:latin typeface="Century Gothic" panose="020B0502020202020204" pitchFamily="34" charset="0"/>
              </a:rPr>
              <a:t>There’s  general improvement of data since NTSA  inceptions </a:t>
            </a:r>
          </a:p>
          <a:p>
            <a:r>
              <a:rPr lang="en-US" sz="3200" dirty="0" smtClean="0">
                <a:latin typeface="Century Gothic" panose="020B0502020202020204" pitchFamily="34" charset="0"/>
              </a:rPr>
              <a:t>Initially road safety statistics were just about an absolute figure  and other  parameters were not being measured</a:t>
            </a:r>
          </a:p>
          <a:p>
            <a:r>
              <a:rPr lang="en-US" sz="3200" dirty="0" smtClean="0">
                <a:latin typeface="Century Gothic" panose="020B0502020202020204" pitchFamily="34" charset="0"/>
              </a:rPr>
              <a:t>Currently data is analyzed to inform decision making to a larger extend compared to what was existing before</a:t>
            </a:r>
          </a:p>
          <a:p>
            <a:r>
              <a:rPr lang="en-US" sz="3200" dirty="0" smtClean="0">
                <a:latin typeface="Century Gothic" panose="020B0502020202020204" pitchFamily="34" charset="0"/>
              </a:rPr>
              <a:t>More refined data has enable NTSA to have data led road safety interventions with some commendable level of success</a:t>
            </a:r>
          </a:p>
          <a:p>
            <a:r>
              <a:rPr lang="en-US" sz="3200" dirty="0" smtClean="0">
                <a:latin typeface="Century Gothic" panose="020B0502020202020204" pitchFamily="34" charset="0"/>
              </a:rPr>
              <a:t>But there is a lot to be improved to generate more refined data for evidence based road safety policies and interventions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31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Data by in Kenya NTSA inception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059" y="1269090"/>
            <a:ext cx="11627709" cy="489269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Detailed road crash data is available on: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The  road user type involved in rash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The vehicle type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Distribution across the time of the day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Distribution across the week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Distribution across the  year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Distribution across the counties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Distribution across age groups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Distribution on Gender/sex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The roads crashes happen </a:t>
            </a:r>
            <a:r>
              <a:rPr lang="en-US" sz="2800" dirty="0" err="1" smtClean="0">
                <a:latin typeface="Century Gothic" panose="020B0502020202020204" pitchFamily="34" charset="0"/>
              </a:rPr>
              <a:t>esp</a:t>
            </a:r>
            <a:r>
              <a:rPr lang="en-US" sz="2800" dirty="0" smtClean="0">
                <a:latin typeface="Century Gothic" panose="020B0502020202020204" pitchFamily="34" charset="0"/>
              </a:rPr>
              <a:t> in the </a:t>
            </a:r>
          </a:p>
          <a:p>
            <a:pPr lvl="1"/>
            <a:r>
              <a:rPr lang="en-US" sz="2800" dirty="0" smtClean="0">
                <a:latin typeface="Century Gothic" panose="020B0502020202020204" pitchFamily="34" charset="0"/>
              </a:rPr>
              <a:t>The causes of crashes-through cause codes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17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22860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KENYA STRENGTH ON TIMS </a:t>
            </a:r>
            <a:endParaRPr lang="en-US" b="1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269090"/>
            <a:ext cx="11985171" cy="489269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NTSA </a:t>
            </a:r>
            <a:r>
              <a:rPr lang="en-GB" dirty="0" smtClean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has established </a:t>
            </a:r>
            <a:r>
              <a:rPr lang="en-GB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Transport Integrated Management Systems (TIMS), which serves as the central database and platform for managing driver </a:t>
            </a:r>
            <a:r>
              <a:rPr lang="en-GB" dirty="0" smtClean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licensing, motor vehicle inspections, vehicle registration and PSV management in </a:t>
            </a:r>
            <a:r>
              <a:rPr lang="en-GB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Kenya. </a:t>
            </a:r>
            <a:endParaRPr lang="en-GB" dirty="0" smtClean="0">
              <a:latin typeface="Century Gothic" panose="020B050202020202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Transport Integrated Managements Systems (TIMS) </a:t>
            </a:r>
            <a:r>
              <a:rPr lang="en-US" dirty="0" smtClean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to </a:t>
            </a:r>
            <a:r>
              <a:rPr lang="en-US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enhance efficiency and increased reliability of data</a:t>
            </a:r>
            <a:endParaRPr lang="en-GB" dirty="0" smtClean="0">
              <a:latin typeface="Century Gothic" panose="020B050202020202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 smtClean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</a:t>
            </a:r>
            <a:r>
              <a:rPr lang="en-GB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TIMS helps in the management of the following information: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Vehicle registration data</a:t>
            </a:r>
            <a:endParaRPr lang="en-US" dirty="0"/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Motor vehicle inspection data</a:t>
            </a:r>
            <a:endParaRPr lang="en-US" dirty="0"/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Statistics on traffic violations</a:t>
            </a:r>
            <a:endParaRPr lang="en-US" dirty="0"/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Road service licences for public transport</a:t>
            </a:r>
            <a:endParaRPr lang="en-US" dirty="0"/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Driving license </a:t>
            </a:r>
            <a:r>
              <a:rPr lang="en-GB" dirty="0" smtClean="0">
                <a:latin typeface="Century Gothic" panose="020B050202020202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data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dirty="0" smtClean="0">
                <a:latin typeface="Century Gothic" panose="020B0502020202020204" pitchFamily="34" charset="0"/>
                <a:ea typeface="Verdana" panose="020B0604030504040204" pitchFamily="34" charset="0"/>
              </a:rPr>
              <a:t>This provide exposure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71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TIMS…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908" y="1269090"/>
            <a:ext cx="12198927" cy="48622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>
                <a:solidFill>
                  <a:srgbClr val="03913B"/>
                </a:solidFill>
                <a:latin typeface="Century Gothic" panose="020B0502020202020204" pitchFamily="34" charset="0"/>
              </a:rPr>
              <a:t>Some Online-Services in the TIMS platform </a:t>
            </a:r>
          </a:p>
          <a:p>
            <a:pPr lvl="1"/>
            <a:r>
              <a:rPr lang="en-GB" sz="1600" dirty="0" smtClean="0">
                <a:latin typeface="Century Gothic" panose="020B0502020202020204" pitchFamily="34" charset="0"/>
              </a:rPr>
              <a:t>Motor </a:t>
            </a:r>
            <a:r>
              <a:rPr lang="en-GB" sz="1600" dirty="0">
                <a:latin typeface="Century Gothic" panose="020B0502020202020204" pitchFamily="34" charset="0"/>
              </a:rPr>
              <a:t>Vehicle Registration and Licencing(Transfers, duplicate logbooks)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</a:pPr>
            <a:r>
              <a:rPr lang="en-GB" sz="1600" dirty="0">
                <a:latin typeface="Century Gothic" panose="020B0502020202020204" pitchFamily="34" charset="0"/>
              </a:rPr>
              <a:t>Motor Vehicle Inspection Self-booking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Application of Provisional Driving License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Booking for a Driving Test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Interim Drivers License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Duplicate Driving License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</a:pPr>
            <a:r>
              <a:rPr lang="en-GB" sz="1600" dirty="0">
                <a:latin typeface="Century Gothic" panose="020B0502020202020204" pitchFamily="34" charset="0"/>
              </a:rPr>
              <a:t>Endorsement of additional Classes</a:t>
            </a:r>
            <a:endParaRPr lang="en-US" sz="1600" dirty="0">
              <a:latin typeface="Century Gothic" panose="020B0502020202020204" pitchFamily="34" charset="0"/>
            </a:endParaRPr>
          </a:p>
          <a:p>
            <a:pPr lvl="1" algn="just"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Renewal of Drivers License (1 </a:t>
            </a:r>
            <a:r>
              <a:rPr lang="en-US" sz="1600" dirty="0" err="1">
                <a:latin typeface="Century Gothic" panose="020B0502020202020204" pitchFamily="34" charset="0"/>
              </a:rPr>
              <a:t>yr</a:t>
            </a:r>
            <a:r>
              <a:rPr lang="en-US" sz="1600" dirty="0">
                <a:latin typeface="Century Gothic" panose="020B0502020202020204" pitchFamily="34" charset="0"/>
              </a:rPr>
              <a:t> and 3yrs)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</a:pPr>
            <a:r>
              <a:rPr lang="en-US" sz="1600" dirty="0">
                <a:latin typeface="Century Gothic" panose="020B0502020202020204" pitchFamily="34" charset="0"/>
              </a:rPr>
              <a:t>Amendment of Drivers License Details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Drivers  PSV license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Conductors PSV license</a:t>
            </a: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Road Service </a:t>
            </a:r>
            <a:r>
              <a:rPr lang="en-US" sz="1600" dirty="0" smtClean="0">
                <a:latin typeface="Century Gothic" panose="020B0502020202020204" pitchFamily="34" charset="0"/>
              </a:rPr>
              <a:t>License</a:t>
            </a:r>
          </a:p>
          <a:p>
            <a:pPr lvl="1"/>
            <a:r>
              <a:rPr lang="en-US" sz="1600" dirty="0" smtClean="0">
                <a:latin typeface="Century Gothic" panose="020B0502020202020204" pitchFamily="34" charset="0"/>
              </a:rPr>
              <a:t>Mobile </a:t>
            </a:r>
            <a:r>
              <a:rPr lang="en-US" sz="1600" dirty="0">
                <a:latin typeface="Century Gothic" panose="020B0502020202020204" pitchFamily="34" charset="0"/>
              </a:rPr>
              <a:t>policing </a:t>
            </a:r>
            <a:r>
              <a:rPr lang="en-US" sz="1600" dirty="0" smtClean="0">
                <a:latin typeface="Century Gothic" panose="020B0502020202020204" pitchFamily="34" charset="0"/>
              </a:rPr>
              <a:t>Device/Gadget </a:t>
            </a:r>
            <a:endParaRPr lang="en-US" sz="1600" dirty="0">
              <a:latin typeface="Century Gothic" panose="020B0502020202020204" pitchFamily="34" charset="0"/>
            </a:endParaRPr>
          </a:p>
          <a:p>
            <a:pPr lvl="1"/>
            <a:r>
              <a:rPr lang="en-US" sz="1600" dirty="0">
                <a:latin typeface="Century Gothic" panose="020B0502020202020204" pitchFamily="34" charset="0"/>
              </a:rPr>
              <a:t>Verification of  genuine  NTSA documents using SMS code</a:t>
            </a:r>
          </a:p>
          <a:p>
            <a:pPr lvl="1"/>
            <a:endParaRPr lang="en-US" sz="1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sw-KE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63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b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b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Sources in Kenya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5" y="1269090"/>
            <a:ext cx="11793682" cy="489269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is available in the following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Institution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Vital registration Department 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nsurance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companies</a:t>
            </a: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 regulatory Authority</a:t>
            </a: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Ambulance Records </a:t>
            </a:r>
            <a:endParaRPr lang="en-US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NTSA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Institutions/universities,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Private Road Transport </a:t>
            </a: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Most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data </a:t>
            </a: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 for use 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is from the </a:t>
            </a: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traffic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233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1269090"/>
            <a:ext cx="10688243" cy="4892693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</a:t>
            </a:r>
            <a:r>
              <a:rPr lang="en-US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data, which is the main source, has the following attributes: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STRENGTHS: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national in terms of </a:t>
            </a: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coverage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 most of the important data elements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 on daily basis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Raw data and can be analyzed in whichever format you want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WEAKNESSES</a:t>
            </a:r>
            <a:endParaRPr lang="en-US" sz="1800" u="sn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of the information derived from this data source is fatal injuries 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</a:t>
            </a:r>
            <a:r>
              <a:rPr lang="en-US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no </a:t>
            </a: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electronic linkages </a:t>
            </a:r>
            <a:r>
              <a:rPr lang="en-US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other data </a:t>
            </a: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is provided in raw absolute formats and not in tabulated  or other customized specifications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Demonstrates </a:t>
            </a:r>
            <a:r>
              <a:rPr lang="en-US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weak link to other systems for follow up of injuries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 on the severity of injury by the police is not standardizes as per the international standard. In any case Kenyan police aren’t trained to differentiate the same</a:t>
            </a:r>
            <a:r>
              <a:rPr lang="en-US" sz="1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33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VITAL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269090"/>
            <a:ext cx="11832771" cy="4892693"/>
          </a:xfrm>
        </p:spPr>
        <p:txBody>
          <a:bodyPr>
            <a:normAutofit fontScale="3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Vital Statistics is a </a:t>
            </a:r>
            <a:r>
              <a:rPr lang="en-US" sz="8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en-US" sz="8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 in Kenya </a:t>
            </a:r>
            <a:endParaRPr lang="en-US" sz="88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8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coverage –currently standing at </a:t>
            </a:r>
            <a:r>
              <a:rPr lang="en-US" sz="8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</a:t>
            </a:r>
            <a:endParaRPr lang="en-US" sz="8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8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Completeness –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8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Missing data on death certificates;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8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Misclassification of cause of death – doctors must be sufficiently trained to record and code correctly the underlying cause of death;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Inadequate coding </a:t>
            </a:r>
            <a:r>
              <a:rPr lang="en-US" sz="8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NTSA together with the registration of deaths department is working to regularly get this data and further link the two institutions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0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facility data…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1269090"/>
            <a:ext cx="11996057" cy="4892693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facility </a:t>
            </a: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advantage is it picks on the burden and severity of RTIs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challenges on this include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with minor injuries not seeking formal medical care;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Poor access to health facilities;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Injuries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treated at private hospitals remaining unrecorded, as non-government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training, expertise, interest or time on the part of health workers, who may not record all relevant details of the injury;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being incorrectly coded by the health worker, or by the person responsible for data extraction or data entry.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91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22860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Exposure Data…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8" y="1269090"/>
            <a:ext cx="11611099" cy="489269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6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6400" b="1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EXPOSURE DATA AVAILABLE </a:t>
            </a:r>
          </a:p>
          <a:p>
            <a:pPr marL="514350" indent="-5143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7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TIMS helps in the management of the following information: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Vehicle registration data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Motor vehicle inspection data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Statistics on traffic violations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 service </a:t>
            </a:r>
            <a:r>
              <a:rPr lang="en-US" sz="72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licences</a:t>
            </a: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public transport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Driving license </a:t>
            </a:r>
            <a:r>
              <a:rPr lang="en-US" sz="7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</a:p>
          <a:p>
            <a:pPr marL="514350" lvl="0" indent="-5143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 layout, design and environment;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 with the road Authorities </a:t>
            </a:r>
          </a:p>
          <a:p>
            <a:pPr marL="514350" lvl="0" indent="-5143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demographics of the county/county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information is available from secondary sources-National Census, KNBS, KDHS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7200" b="1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EXPOSURE DATA WEAKNESS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7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Traffic flows and characteristics/traffic volume data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</a:t>
            </a:r>
            <a:r>
              <a:rPr lang="en-US" sz="7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 a study or Intelligent Transport Systems/ITS which will pick the information real-time.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844260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Cooperation and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9" y="1269090"/>
            <a:ext cx="11897590" cy="48926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entaur" panose="02030504050205020304" pitchFamily="18" charset="0"/>
              </a:rPr>
              <a:t>Kenya is cooperates with a number of African Countries through a number of regional  integrations.</a:t>
            </a:r>
          </a:p>
          <a:p>
            <a:r>
              <a:rPr lang="en-US" dirty="0" smtClean="0">
                <a:latin typeface="Centaur" panose="02030504050205020304" pitchFamily="18" charset="0"/>
              </a:rPr>
              <a:t>Some of these blocks on standardization of road transport and road safety protocols – including Motor vehicle inspections, driving School Curriculums among other road  transport and safety themes</a:t>
            </a:r>
          </a:p>
          <a:p>
            <a:r>
              <a:rPr lang="en-US" dirty="0" smtClean="0">
                <a:latin typeface="Centaur" panose="02030504050205020304" pitchFamily="18" charset="0"/>
              </a:rPr>
              <a:t>These include;</a:t>
            </a:r>
          </a:p>
          <a:p>
            <a:pPr lvl="1"/>
            <a:r>
              <a:rPr lang="en-US" dirty="0" smtClean="0">
                <a:latin typeface="Centaur" panose="02030504050205020304" pitchFamily="18" charset="0"/>
              </a:rPr>
              <a:t>East African Community-Kenya, Uganda, Tanzania, South Sudan, Rwanda, </a:t>
            </a:r>
            <a:r>
              <a:rPr lang="en-US" dirty="0" err="1" smtClean="0">
                <a:latin typeface="Centaur" panose="02030504050205020304" pitchFamily="18" charset="0"/>
              </a:rPr>
              <a:t>Burudi</a:t>
            </a:r>
            <a:endParaRPr lang="en-US" dirty="0" smtClean="0">
              <a:latin typeface="Centaur" panose="02030504050205020304" pitchFamily="18" charset="0"/>
            </a:endParaRPr>
          </a:p>
          <a:p>
            <a:pPr lvl="1"/>
            <a:r>
              <a:rPr lang="en-US" dirty="0" smtClean="0">
                <a:latin typeface="Centaur" panose="02030504050205020304" pitchFamily="18" charset="0"/>
              </a:rPr>
              <a:t>Northern Corridor Integration Projects-Kenya, Uganda, </a:t>
            </a:r>
            <a:r>
              <a:rPr lang="en-US" dirty="0" err="1" smtClean="0">
                <a:latin typeface="Centaur" panose="02030504050205020304" pitchFamily="18" charset="0"/>
              </a:rPr>
              <a:t>Rwanda,South</a:t>
            </a:r>
            <a:r>
              <a:rPr lang="en-US" dirty="0" smtClean="0">
                <a:latin typeface="Centaur" panose="02030504050205020304" pitchFamily="18" charset="0"/>
              </a:rPr>
              <a:t> Sudan ,DRC</a:t>
            </a:r>
          </a:p>
          <a:p>
            <a:pPr lvl="1"/>
            <a:r>
              <a:rPr lang="en-US" dirty="0" smtClean="0">
                <a:latin typeface="Centaur" panose="02030504050205020304" pitchFamily="18" charset="0"/>
              </a:rPr>
              <a:t>IGAD-</a:t>
            </a:r>
          </a:p>
          <a:p>
            <a:pPr lvl="1"/>
            <a:r>
              <a:rPr lang="en-US" dirty="0" smtClean="0">
                <a:latin typeface="Centaur" panose="02030504050205020304" pitchFamily="18" charset="0"/>
              </a:rPr>
              <a:t>AU Commission </a:t>
            </a:r>
          </a:p>
          <a:p>
            <a:r>
              <a:rPr lang="en-US" dirty="0" smtClean="0">
                <a:latin typeface="Centaur" panose="02030504050205020304" pitchFamily="18" charset="0"/>
              </a:rPr>
              <a:t>African Road Safety Observatory can be leveraged on this regional integration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14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Africa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2624" y="1269089"/>
            <a:ext cx="9638965" cy="489269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9" y="1269089"/>
            <a:ext cx="7545859" cy="5115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6597291" y="3935630"/>
            <a:ext cx="2248929" cy="5313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801292" y="4272623"/>
            <a:ext cx="79432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KENYA</a:t>
            </a:r>
          </a:p>
        </p:txBody>
      </p:sp>
    </p:spTree>
    <p:extLst>
      <p:ext uri="{BB962C8B-B14F-4D97-AF65-F5344CB8AC3E}">
        <p14:creationId xmlns:p14="http://schemas.microsoft.com/office/powerpoint/2010/main" val="7085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82" y="1269090"/>
            <a:ext cx="11772900" cy="503819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entaur" panose="02030504050205020304" pitchFamily="18" charset="0"/>
              </a:rPr>
              <a:t>The observatory be set </a:t>
            </a:r>
          </a:p>
          <a:p>
            <a:r>
              <a:rPr lang="en-US" dirty="0" smtClean="0">
                <a:latin typeface="Centaur" panose="02030504050205020304" pitchFamily="18" charset="0"/>
              </a:rPr>
              <a:t>Standardization of Minimum data elements to be collected </a:t>
            </a:r>
            <a:r>
              <a:rPr lang="en-US" dirty="0" smtClean="0">
                <a:latin typeface="Centaur" panose="020305040502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(road related ,crash related, vehicle related and person/road user related)</a:t>
            </a:r>
          </a:p>
          <a:p>
            <a:pPr lvl="0"/>
            <a:r>
              <a:rPr lang="en-US" dirty="0">
                <a:latin typeface="Centaur" panose="02030504050205020304" pitchFamily="18" charset="0"/>
              </a:rPr>
              <a:t>The data sources as a minimum  include data from the police, health and Vital statistics</a:t>
            </a:r>
          </a:p>
          <a:p>
            <a:pPr lvl="0"/>
            <a:r>
              <a:rPr lang="en-US" dirty="0">
                <a:latin typeface="Centaur" panose="02030504050205020304" pitchFamily="18" charset="0"/>
              </a:rPr>
              <a:t>Fatal and Injury severity data be collected</a:t>
            </a:r>
          </a:p>
          <a:p>
            <a:pPr lvl="0"/>
            <a:r>
              <a:rPr lang="en-US" dirty="0">
                <a:latin typeface="Centaur" panose="02030504050205020304" pitchFamily="18" charset="0"/>
              </a:rPr>
              <a:t>Definition of a fatal injury be standardized </a:t>
            </a:r>
          </a:p>
          <a:p>
            <a:pPr lvl="0"/>
            <a:r>
              <a:rPr lang="en-US" dirty="0">
                <a:latin typeface="Centaur" panose="02030504050205020304" pitchFamily="18" charset="0"/>
              </a:rPr>
              <a:t>Definition of injury be standardized</a:t>
            </a:r>
          </a:p>
          <a:p>
            <a:pPr lvl="0"/>
            <a:r>
              <a:rPr lang="en-US" dirty="0">
                <a:latin typeface="Centaur" panose="02030504050205020304" pitchFamily="18" charset="0"/>
              </a:rPr>
              <a:t>Exposure data to be collected form the participating countries be standardized </a:t>
            </a:r>
          </a:p>
          <a:p>
            <a:pPr lvl="0"/>
            <a:r>
              <a:rPr lang="en-US" dirty="0">
                <a:latin typeface="Centaur" panose="02030504050205020304" pitchFamily="18" charset="0"/>
              </a:rPr>
              <a:t>Safety performance Indicators be standardized across countries </a:t>
            </a:r>
          </a:p>
          <a:p>
            <a:endParaRPr lang="en-US" dirty="0" smtClean="0">
              <a:latin typeface="Centaur" panose="020305040502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506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1269090"/>
            <a:ext cx="12067309" cy="489269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3500" dirty="0">
                <a:latin typeface="Centaur" panose="02030504050205020304" pitchFamily="18" charset="0"/>
              </a:rPr>
              <a:t>That the data be analyzed as soon as </a:t>
            </a:r>
            <a:r>
              <a:rPr lang="en-US" sz="3500" dirty="0" smtClean="0">
                <a:latin typeface="Centaur" panose="02030504050205020304" pitchFamily="18" charset="0"/>
              </a:rPr>
              <a:t>collected</a:t>
            </a:r>
          </a:p>
          <a:p>
            <a:pPr lvl="0"/>
            <a:r>
              <a:rPr lang="en-US" sz="3500" dirty="0" smtClean="0">
                <a:latin typeface="Centaur" panose="02030504050205020304" pitchFamily="18" charset="0"/>
              </a:rPr>
              <a:t>The data is analyzed and standard template for reporting </a:t>
            </a:r>
          </a:p>
          <a:p>
            <a:pPr lvl="0"/>
            <a:r>
              <a:rPr lang="en-US" sz="3500" dirty="0" smtClean="0">
                <a:latin typeface="Centaur" panose="02030504050205020304" pitchFamily="18" charset="0"/>
              </a:rPr>
              <a:t>Data be shared with each  country fro approval before dissemination via the observatory’s  portal </a:t>
            </a:r>
          </a:p>
          <a:p>
            <a:pPr lvl="0"/>
            <a:r>
              <a:rPr lang="en-US" sz="3500" dirty="0" smtClean="0">
                <a:latin typeface="Centaur" panose="02030504050205020304" pitchFamily="18" charset="0"/>
              </a:rPr>
              <a:t>The participating countries to agree on the period need to seek approvals before dissemination of the analyzed data/report </a:t>
            </a:r>
          </a:p>
          <a:p>
            <a:pPr lvl="0"/>
            <a:r>
              <a:rPr lang="en-US" sz="3500" dirty="0" smtClean="0">
                <a:latin typeface="Centaur" panose="02030504050205020304" pitchFamily="18" charset="0"/>
              </a:rPr>
              <a:t>The periodicity of the report be every 6 months</a:t>
            </a:r>
          </a:p>
          <a:p>
            <a:pPr lvl="0"/>
            <a:r>
              <a:rPr lang="en-US" sz="3500" dirty="0" smtClean="0">
                <a:latin typeface="Centaur" panose="02030504050205020304" pitchFamily="18" charset="0"/>
              </a:rPr>
              <a:t>The participating countries to have annual meeting to discuss the data and issues appertaining  to the observatory.</a:t>
            </a:r>
          </a:p>
          <a:p>
            <a:pPr lvl="0"/>
            <a:r>
              <a:rPr lang="en-US" sz="3500" dirty="0" smtClean="0">
                <a:latin typeface="Centaur" panose="02030504050205020304" pitchFamily="18" charset="0"/>
              </a:rPr>
              <a:t>Efforts be made towards measuring the costs of crashes as capacities improve</a:t>
            </a:r>
          </a:p>
          <a:p>
            <a:pPr lvl="0"/>
            <a:r>
              <a:rPr lang="en-US" sz="3500" dirty="0" smtClean="0">
                <a:latin typeface="Centaur" panose="02030504050205020304" pitchFamily="18" charset="0"/>
              </a:rPr>
              <a:t>That the observatory becomes an avenue of information sharing of best practice </a:t>
            </a:r>
            <a:r>
              <a:rPr lang="en-US" sz="3500" dirty="0" err="1" smtClean="0">
                <a:latin typeface="Centaur" panose="02030504050205020304" pitchFamily="18" charset="0"/>
              </a:rPr>
              <a:t>etc</a:t>
            </a:r>
            <a:r>
              <a:rPr lang="en-US" sz="3500" dirty="0" smtClean="0">
                <a:latin typeface="Centaur" panose="02030504050205020304" pitchFamily="18" charset="0"/>
              </a:rPr>
              <a:t>  </a:t>
            </a:r>
          </a:p>
          <a:p>
            <a:pPr lvl="0"/>
            <a:endParaRPr lang="en-US" sz="3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44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Actors of the Observatory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73" y="1269090"/>
            <a:ext cx="11835245" cy="4892693"/>
          </a:xfrm>
        </p:spPr>
        <p:txBody>
          <a:bodyPr/>
          <a:lstStyle/>
          <a:p>
            <a:r>
              <a:rPr lang="en-US" dirty="0" smtClean="0">
                <a:latin typeface="Centaur" panose="02030504050205020304" pitchFamily="18" charset="0"/>
              </a:rPr>
              <a:t>State Agencies and Institutions: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Ministry of Transport and Infrastructure 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Mistry of Health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National Transport and Safety Authority </a:t>
            </a:r>
          </a:p>
          <a:p>
            <a:pPr lvl="1"/>
            <a:r>
              <a:rPr lang="en-US" sz="2800" dirty="0">
                <a:latin typeface="Centaur" panose="02030504050205020304" pitchFamily="18" charset="0"/>
              </a:rPr>
              <a:t>The Traffic </a:t>
            </a:r>
            <a:r>
              <a:rPr lang="en-US" sz="2800" dirty="0" smtClean="0">
                <a:latin typeface="Centaur" panose="02030504050205020304" pitchFamily="18" charset="0"/>
              </a:rPr>
              <a:t>Police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Department of Civil Registration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Kenya national Bureau  of Statistics 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Road Authorities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Insurance Regulatory Authority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Universities and Research Institutions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0433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Actors of the Observatory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645" y="1269090"/>
            <a:ext cx="11866419" cy="4892693"/>
          </a:xfrm>
        </p:spPr>
        <p:txBody>
          <a:bodyPr/>
          <a:lstStyle/>
          <a:p>
            <a:r>
              <a:rPr lang="en-US" dirty="0" smtClean="0">
                <a:latin typeface="Centaur" panose="02030504050205020304" pitchFamily="18" charset="0"/>
              </a:rPr>
              <a:t>International Actors;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World Bank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SSATP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African Development Bank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European Union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WHO 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UN agencies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UNON</a:t>
            </a:r>
          </a:p>
          <a:p>
            <a:pPr lvl="1"/>
            <a:r>
              <a:rPr lang="en-US" sz="2800" dirty="0" smtClean="0">
                <a:latin typeface="Centaur" panose="02030504050205020304" pitchFamily="18" charset="0"/>
              </a:rPr>
              <a:t>Regional Integration Blocs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02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endParaRPr lang="en-US" sz="6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605849" y="2967335"/>
            <a:ext cx="33516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6711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803189"/>
          </a:xfrm>
        </p:spPr>
        <p:txBody>
          <a:bodyPr/>
          <a:lstStyle/>
          <a:p>
            <a:r>
              <a:rPr lang="en-US" dirty="0" smtClean="0"/>
              <a:t>Kenya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360" y="1075038"/>
            <a:ext cx="7970109" cy="536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2667000" y="325392"/>
            <a:ext cx="76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solidFill>
                  <a:prstClr val="black"/>
                </a:solidFill>
                <a:latin typeface="Calibri" pitchFamily="34" charset="0"/>
              </a:rPr>
              <a:t>South Sudan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495164" y="29718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solidFill>
                  <a:prstClr val="black"/>
                </a:solidFill>
                <a:latin typeface="Calibri" pitchFamily="34" charset="0"/>
              </a:rPr>
              <a:t>Uganda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334000" y="1219200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solidFill>
                  <a:prstClr val="black"/>
                </a:solidFill>
                <a:latin typeface="Calibri" pitchFamily="34" charset="0"/>
              </a:rPr>
              <a:t>Ethiopia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577652" y="315595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solidFill>
                  <a:prstClr val="black"/>
                </a:solidFill>
                <a:latin typeface="Calibri" pitchFamily="34" charset="0"/>
              </a:rPr>
              <a:t>Somalia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652656" y="5454650"/>
            <a:ext cx="15922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solidFill>
                  <a:prstClr val="black"/>
                </a:solidFill>
                <a:latin typeface="Calibri" pitchFamily="34" charset="0"/>
              </a:rPr>
              <a:t>Indian Ocean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165387" y="5181600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dirty="0">
                <a:solidFill>
                  <a:prstClr val="black"/>
                </a:solidFill>
                <a:latin typeface="Calibri" pitchFamily="34" charset="0"/>
              </a:rPr>
              <a:t>Tanzania</a:t>
            </a:r>
          </a:p>
        </p:txBody>
      </p:sp>
    </p:spTree>
    <p:extLst>
      <p:ext uri="{BB962C8B-B14F-4D97-AF65-F5344CB8AC3E}">
        <p14:creationId xmlns:p14="http://schemas.microsoft.com/office/powerpoint/2010/main" val="251366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Kenya…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69" y="1269090"/>
            <a:ext cx="12068432" cy="4892693"/>
          </a:xfrm>
        </p:spPr>
        <p:txBody>
          <a:bodyPr/>
          <a:lstStyle/>
          <a:p>
            <a:endParaRPr lang="en-US" sz="3600" dirty="0" smtClean="0">
              <a:latin typeface="Century Gothic" panose="020B0502020202020204" pitchFamily="34" charset="0"/>
            </a:endParaRPr>
          </a:p>
          <a:p>
            <a:r>
              <a:rPr lang="en-US" sz="3600" dirty="0" smtClean="0">
                <a:latin typeface="Century Gothic" panose="020B0502020202020204" pitchFamily="34" charset="0"/>
              </a:rPr>
              <a:t>East African Country</a:t>
            </a:r>
          </a:p>
          <a:p>
            <a:r>
              <a:rPr lang="en-US" sz="3600" dirty="0" smtClean="0">
                <a:latin typeface="Century Gothic" panose="020B0502020202020204" pitchFamily="34" charset="0"/>
              </a:rPr>
              <a:t>2015 Population of  </a:t>
            </a:r>
            <a:r>
              <a:rPr lang="en-US" sz="3600" dirty="0">
                <a:latin typeface="Century Gothic" panose="020B0502020202020204" pitchFamily="34" charset="0"/>
              </a:rPr>
              <a:t>47.8*</a:t>
            </a:r>
          </a:p>
          <a:p>
            <a:r>
              <a:rPr lang="en-US" sz="3600" dirty="0" smtClean="0">
                <a:latin typeface="Century Gothic" panose="020B0502020202020204" pitchFamily="34" charset="0"/>
              </a:rPr>
              <a:t>Surface area:582,650 </a:t>
            </a:r>
            <a:r>
              <a:rPr lang="en-US" sz="3600" dirty="0">
                <a:latin typeface="Century Gothic" panose="020B0502020202020204" pitchFamily="34" charset="0"/>
              </a:rPr>
              <a:t>km²</a:t>
            </a:r>
            <a:endParaRPr lang="en-US" sz="3600" dirty="0" smtClean="0">
              <a:latin typeface="Century Gothic" panose="020B0502020202020204" pitchFamily="34" charset="0"/>
            </a:endParaRPr>
          </a:p>
          <a:p>
            <a:r>
              <a:rPr lang="en-US" sz="3600" dirty="0" smtClean="0">
                <a:latin typeface="Century Gothic" panose="020B0502020202020204" pitchFamily="34" charset="0"/>
              </a:rPr>
              <a:t>Number </a:t>
            </a:r>
            <a:r>
              <a:rPr lang="en-US" sz="3600" dirty="0">
                <a:latin typeface="Century Gothic" panose="020B0502020202020204" pitchFamily="34" charset="0"/>
              </a:rPr>
              <a:t>of registered vehicles (</a:t>
            </a:r>
            <a:r>
              <a:rPr lang="en-US" sz="3600" dirty="0" smtClean="0">
                <a:latin typeface="Century Gothic" panose="020B0502020202020204" pitchFamily="34" charset="0"/>
              </a:rPr>
              <a:t>2016): </a:t>
            </a:r>
            <a:r>
              <a:rPr lang="en-US" sz="3600" b="1" dirty="0" smtClean="0">
                <a:latin typeface="Century Gothic" panose="020B0502020202020204" pitchFamily="34" charset="0"/>
              </a:rPr>
              <a:t>2,758,731</a:t>
            </a:r>
            <a:r>
              <a:rPr lang="en-US" sz="3600" i="1" kern="0" baseline="30000" dirty="0" smtClean="0">
                <a:solidFill>
                  <a:prstClr val="black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en-US" sz="36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927" y="5157071"/>
            <a:ext cx="955589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kern="0" baseline="30000" dirty="0">
              <a:solidFill>
                <a:prstClr val="black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i="1" dirty="0">
                <a:solidFill>
                  <a:prstClr val="black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Kenya National Bureau of Statistics Projections/World Bank Report</a:t>
            </a:r>
            <a:endParaRPr lang="en-US" altLang="en-US" sz="1600" b="1" i="1" dirty="0">
              <a:solidFill>
                <a:prstClr val="black"/>
              </a:solidFill>
            </a:endParaRPr>
          </a:p>
          <a:p>
            <a:endParaRPr lang="en-US" i="1" kern="0" baseline="30000" dirty="0">
              <a:solidFill>
                <a:prstClr val="black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i="1" kern="0" baseline="30000" dirty="0" err="1" smtClean="0">
                <a:solidFill>
                  <a:prstClr val="black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i="1" kern="0" dirty="0" err="1" smtClean="0">
                <a:solidFill>
                  <a:prstClr val="black"/>
                </a:solidFill>
              </a:rPr>
              <a:t>National</a:t>
            </a:r>
            <a:r>
              <a:rPr lang="en-US" i="1" kern="0" dirty="0" smtClean="0">
                <a:solidFill>
                  <a:prstClr val="black"/>
                </a:solidFill>
              </a:rPr>
              <a:t> </a:t>
            </a:r>
            <a:r>
              <a:rPr lang="en-US" i="1" kern="0" dirty="0">
                <a:solidFill>
                  <a:prstClr val="black"/>
                </a:solidFill>
              </a:rPr>
              <a:t>Transport and Safety Authority (NTSA)</a:t>
            </a:r>
          </a:p>
          <a:p>
            <a:pPr>
              <a:defRPr/>
            </a:pPr>
            <a:endParaRPr lang="en-US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5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41463" y="255588"/>
            <a:ext cx="8634412" cy="423862"/>
          </a:xfrm>
        </p:spPr>
        <p:txBody>
          <a:bodyPr>
            <a:normAutofit fontScale="90000"/>
          </a:bodyPr>
          <a:lstStyle/>
          <a:p>
            <a:r>
              <a:rPr lang="en-GB" altLang="en-US" b="1" dirty="0" smtClean="0">
                <a:latin typeface="Footlight MT Light" panose="0204060206030A020304" pitchFamily="18" charset="0"/>
              </a:rPr>
              <a:t>VISION &amp; MISSION</a:t>
            </a:r>
            <a:endParaRPr lang="en-GB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9178"/>
            <a:ext cx="5757863" cy="5232572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sz="4050" dirty="0">
                <a:latin typeface="Century Gothic" panose="020B0502020202020204" pitchFamily="34" charset="0"/>
              </a:rPr>
              <a:t>Vision</a:t>
            </a:r>
            <a:endParaRPr lang="en-GB" dirty="0">
              <a:latin typeface="Century Gothic" panose="020B0502020202020204" pitchFamily="34" charset="0"/>
            </a:endParaRPr>
          </a:p>
          <a:p>
            <a:pPr marL="0" indent="0" algn="ctr">
              <a:buNone/>
              <a:defRPr/>
            </a:pPr>
            <a:r>
              <a:rPr lang="en-US" dirty="0">
                <a:latin typeface="Century Gothic" panose="020B0502020202020204" pitchFamily="34" charset="0"/>
              </a:rPr>
              <a:t>	</a:t>
            </a:r>
            <a:r>
              <a:rPr lang="en-US" sz="2400" dirty="0" smtClean="0">
                <a:latin typeface="Century Gothic" panose="020B0502020202020204" pitchFamily="34" charset="0"/>
              </a:rPr>
              <a:t>Efficient, Reliable and Safe  Road Transport System in Kenya </a:t>
            </a:r>
            <a:endParaRPr lang="en-US" sz="4050" dirty="0">
              <a:latin typeface="Century Gothic" panose="020B0502020202020204" pitchFamily="34" charset="0"/>
            </a:endParaRPr>
          </a:p>
          <a:p>
            <a:pPr marL="0" indent="0" algn="ctr">
              <a:buNone/>
              <a:defRPr/>
            </a:pPr>
            <a:r>
              <a:rPr lang="en-US" sz="4050" dirty="0">
                <a:latin typeface="Century Gothic" panose="020B0502020202020204" pitchFamily="34" charset="0"/>
              </a:rPr>
              <a:t>Mission</a:t>
            </a:r>
            <a:endParaRPr lang="en-GB" sz="4050" dirty="0">
              <a:latin typeface="Century Gothic" panose="020B0502020202020204" pitchFamily="34" charset="0"/>
            </a:endParaRPr>
          </a:p>
          <a:p>
            <a:pPr marL="0" indent="0" algn="ctr">
              <a:buNone/>
              <a:defRPr/>
            </a:pPr>
            <a:r>
              <a:rPr lang="en-US" dirty="0">
                <a:latin typeface="Century Gothic" panose="020B0502020202020204" pitchFamily="34" charset="0"/>
              </a:rPr>
              <a:t>To </a:t>
            </a:r>
            <a:r>
              <a:rPr lang="en-US" dirty="0" smtClean="0">
                <a:latin typeface="Century Gothic" panose="020B0502020202020204" pitchFamily="34" charset="0"/>
              </a:rPr>
              <a:t>continually improve accessibility and safety of Kenya’s road transport system for all users</a:t>
            </a:r>
            <a:endParaRPr lang="en-GB" dirty="0">
              <a:latin typeface="Century Gothic" panose="020B0502020202020204" pitchFamily="34" charset="0"/>
            </a:endParaRPr>
          </a:p>
          <a:p>
            <a:pPr>
              <a:defRPr/>
            </a:pPr>
            <a:endParaRPr lang="en-GB" dirty="0"/>
          </a:p>
        </p:txBody>
      </p:sp>
      <p:pic>
        <p:nvPicPr>
          <p:cNvPr id="2150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577" y="1915298"/>
            <a:ext cx="5088201" cy="347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69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63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en-US" altLang="en-US" dirty="0" smtClean="0"/>
              <a:t>OUR MANDATE</a:t>
            </a:r>
            <a:endParaRPr lang="pt-BR" altLang="en-US" dirty="0" smtClean="0"/>
          </a:p>
        </p:txBody>
      </p:sp>
      <p:sp>
        <p:nvSpPr>
          <p:cNvPr id="326658" name="Rectangle 2"/>
          <p:cNvSpPr>
            <a:spLocks noChangeArrowheads="1"/>
          </p:cNvSpPr>
          <p:nvPr/>
        </p:nvSpPr>
        <p:spPr bwMode="auto">
          <a:xfrm>
            <a:off x="826718" y="1227139"/>
            <a:ext cx="2942486" cy="144816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9525">
            <a:miter lim="800000"/>
            <a:headEnd/>
            <a:tailEnd/>
          </a:ln>
          <a:scene3d>
            <a:camera prst="legacyPerspectiveBottomRight"/>
            <a:lightRig rig="legacyFlat2" dir="t"/>
          </a:scene3d>
          <a:sp3d extrusionH="121893000" prstMaterial="legacyMatte">
            <a:bevelT w="13500" h="13500" prst="divot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</p:spPr>
        <p:txBody>
          <a:bodyPr lIns="92075" tIns="92075" rIns="92075" bIns="92075" anchor="ctr">
            <a:flatTx/>
          </a:bodyPr>
          <a:lstStyle>
            <a:lvl1pPr marL="169863" indent="-1698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  <a:spcAft>
                <a:spcPct val="40000"/>
              </a:spcAft>
              <a:defRPr/>
            </a:pPr>
            <a:r>
              <a:rPr lang="en-US" sz="1800" b="1" dirty="0">
                <a:solidFill>
                  <a:srgbClr val="FFFFFF"/>
                </a:solidFill>
              </a:rPr>
              <a:t>To advise and make recommendations on matters relating to road transport and safety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826718" y="4703515"/>
            <a:ext cx="2942486" cy="1448161"/>
          </a:xfrm>
          <a:prstGeom prst="rect">
            <a:avLst/>
          </a:prstGeom>
          <a:solidFill>
            <a:srgbClr val="FF6600"/>
          </a:solidFill>
          <a:ln w="9525">
            <a:miter lim="800000"/>
            <a:headEnd/>
            <a:tailEnd/>
          </a:ln>
          <a:scene3d>
            <a:camera prst="legacyPerspectiveTopRight"/>
            <a:lightRig rig="legacyFlat4" dir="t"/>
          </a:scene3d>
          <a:sp3d extrusionH="121893000" prstMaterial="legacyMatte">
            <a:bevelT w="13500" h="13500" prst="angle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</p:spPr>
        <p:txBody>
          <a:bodyPr lIns="92075" tIns="92075" rIns="92075" bIns="92075" anchor="ctr">
            <a:flatTx/>
          </a:bodyPr>
          <a:lstStyle>
            <a:lvl1pPr marL="169863" indent="-1698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  <a:spcAft>
                <a:spcPct val="40000"/>
              </a:spcAft>
              <a:defRPr/>
            </a:pPr>
            <a:endParaRPr lang="en-US" sz="1800" b="1" dirty="0" smtClean="0">
              <a:solidFill>
                <a:srgbClr val="FFFFFF"/>
              </a:solidFill>
            </a:endParaRPr>
          </a:p>
          <a:p>
            <a:pPr algn="ctr">
              <a:lnSpc>
                <a:spcPct val="85000"/>
              </a:lnSpc>
              <a:spcAft>
                <a:spcPct val="40000"/>
              </a:spcAft>
              <a:defRPr/>
            </a:pPr>
            <a:r>
              <a:rPr lang="en-US" sz="1800" b="1" dirty="0" smtClean="0">
                <a:solidFill>
                  <a:srgbClr val="FFFFFF"/>
                </a:solidFill>
              </a:rPr>
              <a:t>To </a:t>
            </a:r>
            <a:r>
              <a:rPr lang="en-US" sz="1800" b="1" dirty="0">
                <a:solidFill>
                  <a:srgbClr val="FFFFFF"/>
                </a:solidFill>
              </a:rPr>
              <a:t>plan, manage and regulate the road transport sector in accordance with the provisions of the NTSA Act no.33, 2012</a:t>
            </a:r>
          </a:p>
          <a:p>
            <a:pPr algn="ctr">
              <a:lnSpc>
                <a:spcPct val="85000"/>
              </a:lnSpc>
              <a:spcAft>
                <a:spcPct val="40000"/>
              </a:spcAft>
            </a:pPr>
            <a:endParaRPr lang="en-US" altLang="en-US" sz="1600" b="1" dirty="0">
              <a:solidFill>
                <a:srgbClr val="FFFFFF"/>
              </a:solidFill>
            </a:endParaRPr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 flipH="1">
            <a:off x="7070229" y="4703515"/>
            <a:ext cx="2942486" cy="1448161"/>
          </a:xfrm>
          <a:prstGeom prst="rect">
            <a:avLst/>
          </a:prstGeom>
          <a:solidFill>
            <a:schemeClr val="accent4"/>
          </a:solidFill>
          <a:ln w="9525">
            <a:miter lim="800000"/>
            <a:headEnd/>
            <a:tailEnd/>
          </a:ln>
          <a:scene3d>
            <a:camera prst="legacyPerspectiveTopLeft"/>
            <a:lightRig rig="legacyFlat2" dir="b"/>
          </a:scene3d>
          <a:sp3d extrusionH="121893000" prstMaterial="legacyMatte">
            <a:bevelT w="13500" h="13500" prst="angle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</p:spPr>
        <p:txBody>
          <a:bodyPr lIns="92075" tIns="92075" rIns="92075" bIns="92075" anchor="ctr">
            <a:flatTx/>
          </a:bodyPr>
          <a:lstStyle>
            <a:lvl1pPr marL="169863" indent="-1698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  <a:spcAft>
                <a:spcPct val="40000"/>
              </a:spcAft>
              <a:defRPr/>
            </a:pPr>
            <a:r>
              <a:rPr lang="en-US" sz="1800" b="1" dirty="0">
                <a:solidFill>
                  <a:srgbClr val="00B050"/>
                </a:solidFill>
              </a:rPr>
              <a:t>To ensure the provision of safe, reliable and efficient road transport service</a:t>
            </a: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 flipH="1">
            <a:off x="7070229" y="1227139"/>
            <a:ext cx="2942486" cy="1448161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legacyPerspectiveBottomLeft"/>
            <a:lightRig rig="legacyFlat3" dir="t"/>
          </a:scene3d>
          <a:sp3d extrusionH="121893000" prstMaterial="legacyMatte">
            <a:bevelT w="13500" h="13500" prst="angle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</p:spPr>
        <p:txBody>
          <a:bodyPr lIns="92075" tIns="92075" rIns="92075" bIns="92075" anchor="ctr">
            <a:flatTx/>
          </a:bodyPr>
          <a:lstStyle>
            <a:lvl1pPr marL="169863" indent="-169863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  <a:spcAft>
                <a:spcPct val="40000"/>
              </a:spcAft>
            </a:pPr>
            <a:r>
              <a:rPr lang="en-US" altLang="en-US" sz="1800" b="1" dirty="0" smtClean="0">
                <a:solidFill>
                  <a:srgbClr val="FFFFFF"/>
                </a:solidFill>
              </a:rPr>
              <a:t>To Implement policies relating to road transport and safety</a:t>
            </a:r>
            <a:endParaRPr lang="en-US" altLang="en-US" sz="1800" b="1" dirty="0">
              <a:solidFill>
                <a:srgbClr val="FFFFFF"/>
              </a:solidFill>
            </a:endParaRPr>
          </a:p>
        </p:txBody>
      </p:sp>
      <p:sp>
        <p:nvSpPr>
          <p:cNvPr id="326662" name="Oval 6"/>
          <p:cNvSpPr>
            <a:spLocks noChangeArrowheads="1"/>
          </p:cNvSpPr>
          <p:nvPr/>
        </p:nvSpPr>
        <p:spPr bwMode="auto">
          <a:xfrm>
            <a:off x="3922023" y="2675300"/>
            <a:ext cx="3308442" cy="146789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92075" rIns="0" bIns="92075" anchor="ctr" anchorCtr="1"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</a:pPr>
            <a:endParaRPr lang="en-US" altLang="en-US" sz="1600" b="1" dirty="0">
              <a:solidFill>
                <a:srgbClr val="000000"/>
              </a:solidFill>
            </a:endParaRPr>
          </a:p>
        </p:txBody>
      </p:sp>
      <p:sp>
        <p:nvSpPr>
          <p:cNvPr id="32666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723808" y="6577838"/>
            <a:ext cx="338756" cy="280162"/>
          </a:xfrm>
          <a:prstGeom prst="actionButtonBeginning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1" name="Picture 10" descr="C:\Documents and Settings\USER\Desktop\NTSA LOGO\NTSA Logo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9422" y="2972835"/>
            <a:ext cx="1828800" cy="886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2092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NTSA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464" y="1059612"/>
            <a:ext cx="11332028" cy="4892693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In performance of its functions, the Authority is mandated to:-  </a:t>
            </a:r>
            <a:endParaRPr lang="en-US" sz="2000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register and license motor vehicles,</a:t>
            </a:r>
            <a:endParaRPr lang="en-US" sz="2000" dirty="0" smtClean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conduct </a:t>
            </a: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motor vehicle inspection and certification, </a:t>
            </a:r>
            <a:endParaRPr lang="en-US" sz="2000" dirty="0" smtClean="0">
              <a:solidFill>
                <a:srgbClr val="000000"/>
              </a:solidFill>
              <a:latin typeface="+mn-lt"/>
              <a:ea typeface="SimSun" panose="02010600030101010101" pitchFamily="2" charset="-122"/>
              <a:cs typeface="TT163t0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regulate </a:t>
            </a: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public service vehicles, 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advise </a:t>
            </a: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the Government on national policy with regard to road transport sector, 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develop and implement road safety strategies, 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facilitate the education of members of the public on road safety, </a:t>
            </a:r>
            <a:endParaRPr lang="en-US" sz="2000" dirty="0" smtClean="0">
              <a:solidFill>
                <a:srgbClr val="000000"/>
              </a:solidFill>
              <a:latin typeface="+mn-lt"/>
              <a:ea typeface="SimSun" panose="02010600030101010101" pitchFamily="2" charset="-122"/>
              <a:cs typeface="TT163t0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conduct </a:t>
            </a: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research and audits on road safety, 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compile inspection reports relating to traffic accidents,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establish </a:t>
            </a: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systems and procedures for, and oversee the training, testing and licensing of drivers, 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f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ormulate </a:t>
            </a: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and review the curriculum of driving schools, and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Coordinate the activities of persons and organizations dealing in matters relating to road safety.  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Perform such other functions as may be conferred on it by the Cabinet Secretary or by any 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other written </a:t>
            </a:r>
            <a:r>
              <a:rPr lang="en-US" sz="2000" dirty="0">
                <a:solidFill>
                  <a:srgbClr val="000000"/>
                </a:solidFill>
                <a:latin typeface="+mn-lt"/>
                <a:ea typeface="SimSun" panose="02010600030101010101" pitchFamily="2" charset="-122"/>
                <a:cs typeface="TT163t00"/>
              </a:rPr>
              <a:t>Law  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8486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849" y="1269090"/>
            <a:ext cx="11738919" cy="4892693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Sessional Paper Number 2 of 2012 on Integrated National Transport Policy identified disjointed and weak institutional framework as one of the challenges experienced in management of the road transport subsector in </a:t>
            </a:r>
            <a:r>
              <a:rPr lang="en-US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Kenya</a:t>
            </a:r>
          </a:p>
          <a:p>
            <a:r>
              <a:rPr lang="en-US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This disjointedness contributed  to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unsafe, unreliable </a:t>
            </a:r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and </a:t>
            </a:r>
            <a:r>
              <a:rPr lang="en-US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inefficient road transport systems in Kenya </a:t>
            </a:r>
          </a:p>
          <a:p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The UN Decade of Global Action plan in pillar 1( Road Safety Management) recommend the setting up of a lead agency </a:t>
            </a:r>
          </a:p>
          <a:p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81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Road crash data systems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9" y="1269090"/>
            <a:ext cx="11991109" cy="489269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NTSA’s Action Plan 2015-2020 is developed with this consideration in the thematic areas of: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 Crash Data System whose objective is ‘’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establish, support and implement road safety data systems that supports generation of evidence based policy formulation and implementation and for robust monitoring and evaluation of the action plan’’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 Safety Research  whose objective is ‘’ 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regularly conduct research on road safety issues, analyze data and input into decision making processes to make effective and appropriate road safety interventions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58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ntsa">
      <a:dk1>
        <a:srgbClr val="000000"/>
      </a:dk1>
      <a:lt1>
        <a:srgbClr val="FFFFFF"/>
      </a:lt1>
      <a:dk2>
        <a:srgbClr val="00B050"/>
      </a:dk2>
      <a:lt2>
        <a:srgbClr val="00B050"/>
      </a:lt2>
      <a:accent1>
        <a:srgbClr val="00B050"/>
      </a:accent1>
      <a:accent2>
        <a:srgbClr val="FFC000"/>
      </a:accent2>
      <a:accent3>
        <a:srgbClr val="000000"/>
      </a:accent3>
      <a:accent4>
        <a:srgbClr val="FFFFFF"/>
      </a:accent4>
      <a:accent5>
        <a:srgbClr val="FF0000"/>
      </a:accent5>
      <a:accent6>
        <a:srgbClr val="ED7D31"/>
      </a:accent6>
      <a:hlink>
        <a:srgbClr val="FFC000"/>
      </a:hlink>
      <a:folHlink>
        <a:srgbClr val="00B05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1449</Words>
  <Application>Microsoft Office PowerPoint</Application>
  <PresentationFormat>Widescreen</PresentationFormat>
  <Paragraphs>219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39" baseType="lpstr">
      <vt:lpstr>SimSun</vt:lpstr>
      <vt:lpstr>Arial</vt:lpstr>
      <vt:lpstr>Calibri</vt:lpstr>
      <vt:lpstr>Calibri Light</vt:lpstr>
      <vt:lpstr>Centaur</vt:lpstr>
      <vt:lpstr>Century Gothic</vt:lpstr>
      <vt:lpstr>Footlight MT Light</vt:lpstr>
      <vt:lpstr>Symbol</vt:lpstr>
      <vt:lpstr>Times New Roman</vt:lpstr>
      <vt:lpstr>TT163t00</vt:lpstr>
      <vt:lpstr>Verdana</vt:lpstr>
      <vt:lpstr>1_Office Theme</vt:lpstr>
      <vt:lpstr>2_Office Theme</vt:lpstr>
      <vt:lpstr>Office Theme</vt:lpstr>
      <vt:lpstr>3_Office Theme</vt:lpstr>
      <vt:lpstr>PowerPoint Presentation</vt:lpstr>
      <vt:lpstr>Africa </vt:lpstr>
      <vt:lpstr>Kenya</vt:lpstr>
      <vt:lpstr>Kenya…</vt:lpstr>
      <vt:lpstr>VISION &amp; MISSION</vt:lpstr>
      <vt:lpstr>OUR MANDATE</vt:lpstr>
      <vt:lpstr>NTSA functions</vt:lpstr>
      <vt:lpstr>NTSA</vt:lpstr>
      <vt:lpstr>Road crash data systems  Introduction</vt:lpstr>
      <vt:lpstr> DATA IMPROVEMENT SINCE NTSA INCEPTION</vt:lpstr>
      <vt:lpstr>Better Data by in Kenya NTSA inception </vt:lpstr>
      <vt:lpstr>KENYA STRENGTH ON TIMS </vt:lpstr>
      <vt:lpstr>TIMS…</vt:lpstr>
      <vt:lpstr>Data Sources in Kenya </vt:lpstr>
      <vt:lpstr>POLICE DATA</vt:lpstr>
      <vt:lpstr>VITAL STATISTICS</vt:lpstr>
      <vt:lpstr>Health facility data…</vt:lpstr>
      <vt:lpstr>Exposure Data… </vt:lpstr>
      <vt:lpstr>Cooperation and Collaboration</vt:lpstr>
      <vt:lpstr>Expectation </vt:lpstr>
      <vt:lpstr>Expectation…</vt:lpstr>
      <vt:lpstr>Main Actors of the Observatory </vt:lpstr>
      <vt:lpstr>Main Actors of the Observatory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Kibogong</dc:creator>
  <cp:lastModifiedBy>hp</cp:lastModifiedBy>
  <cp:revision>32</cp:revision>
  <dcterms:created xsi:type="dcterms:W3CDTF">2018-02-18T09:32:41Z</dcterms:created>
  <dcterms:modified xsi:type="dcterms:W3CDTF">2018-02-20T09:59:47Z</dcterms:modified>
</cp:coreProperties>
</file>