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64" r:id="rId4"/>
    <p:sldId id="266" r:id="rId5"/>
    <p:sldId id="259" r:id="rId6"/>
    <p:sldId id="260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324" y="-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827F4-41DA-454C-8A66-4FBA84A2D10F}" type="datetimeFigureOut">
              <a:rPr lang="en-ZA" smtClean="0"/>
              <a:t>2018/02/20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D6299-DBBE-4897-BFB1-8741C91E3AFE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6011123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827F4-41DA-454C-8A66-4FBA84A2D10F}" type="datetimeFigureOut">
              <a:rPr lang="en-ZA" smtClean="0"/>
              <a:t>2018/02/20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D6299-DBBE-4897-BFB1-8741C91E3AFE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0921371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827F4-41DA-454C-8A66-4FBA84A2D10F}" type="datetimeFigureOut">
              <a:rPr lang="en-ZA" smtClean="0"/>
              <a:t>2018/02/20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D6299-DBBE-4897-BFB1-8741C91E3AFE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3043201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827F4-41DA-454C-8A66-4FBA84A2D10F}" type="datetimeFigureOut">
              <a:rPr lang="en-ZA" smtClean="0"/>
              <a:t>2018/02/20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D6299-DBBE-4897-BFB1-8741C91E3AFE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8469929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827F4-41DA-454C-8A66-4FBA84A2D10F}" type="datetimeFigureOut">
              <a:rPr lang="en-ZA" smtClean="0"/>
              <a:t>2018/02/20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D6299-DBBE-4897-BFB1-8741C91E3AFE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595586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827F4-41DA-454C-8A66-4FBA84A2D10F}" type="datetimeFigureOut">
              <a:rPr lang="en-ZA" smtClean="0"/>
              <a:t>2018/02/20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D6299-DBBE-4897-BFB1-8741C91E3AFE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0191798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827F4-41DA-454C-8A66-4FBA84A2D10F}" type="datetimeFigureOut">
              <a:rPr lang="en-ZA" smtClean="0"/>
              <a:t>2018/02/20</a:t>
            </a:fld>
            <a:endParaRPr lang="en-Z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D6299-DBBE-4897-BFB1-8741C91E3AFE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8465903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827F4-41DA-454C-8A66-4FBA84A2D10F}" type="datetimeFigureOut">
              <a:rPr lang="en-ZA" smtClean="0"/>
              <a:t>2018/02/20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D6299-DBBE-4897-BFB1-8741C91E3AFE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6195698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827F4-41DA-454C-8A66-4FBA84A2D10F}" type="datetimeFigureOut">
              <a:rPr lang="en-ZA" smtClean="0"/>
              <a:t>2018/02/20</a:t>
            </a:fld>
            <a:endParaRPr lang="en-Z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D6299-DBBE-4897-BFB1-8741C91E3AFE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7591291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827F4-41DA-454C-8A66-4FBA84A2D10F}" type="datetimeFigureOut">
              <a:rPr lang="en-ZA" smtClean="0"/>
              <a:t>2018/02/20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D6299-DBBE-4897-BFB1-8741C91E3AFE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2152845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827F4-41DA-454C-8A66-4FBA84A2D10F}" type="datetimeFigureOut">
              <a:rPr lang="en-ZA" smtClean="0"/>
              <a:t>2018/02/20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D6299-DBBE-4897-BFB1-8741C91E3AFE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877207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9827F4-41DA-454C-8A66-4FBA84A2D10F}" type="datetimeFigureOut">
              <a:rPr lang="en-ZA" smtClean="0"/>
              <a:t>2018/02/20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5D6299-DBBE-4897-BFB1-8741C91E3AFE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326013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1124744"/>
            <a:ext cx="7772400" cy="2088232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ZA" dirty="0" smtClean="0"/>
              <a:t>Proposed minimum set of road safety indicators for data collection, analysis and reporting.</a:t>
            </a:r>
            <a:endParaRPr lang="en-Z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79712" y="3861048"/>
            <a:ext cx="5144616" cy="550912"/>
          </a:xfrm>
        </p:spPr>
        <p:txBody>
          <a:bodyPr>
            <a:normAutofit/>
          </a:bodyPr>
          <a:lstStyle/>
          <a:p>
            <a:r>
              <a:rPr lang="en-ZA" sz="2000" dirty="0" smtClean="0">
                <a:latin typeface="Arial" pitchFamily="34" charset="0"/>
                <a:cs typeface="Arial" pitchFamily="34" charset="0"/>
              </a:rPr>
              <a:t>Presented by Dr Pieter Venter</a:t>
            </a:r>
            <a:endParaRPr lang="en-ZA" sz="2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39414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744" y="260648"/>
            <a:ext cx="4032448" cy="634082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ZA" sz="2800" dirty="0" smtClean="0">
                <a:latin typeface="Arial" pitchFamily="34" charset="0"/>
                <a:cs typeface="Arial" pitchFamily="34" charset="0"/>
              </a:rPr>
              <a:t>BACKGROUND</a:t>
            </a:r>
            <a:endParaRPr lang="en-ZA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n-ZA" sz="2800" dirty="0" smtClean="0">
                <a:latin typeface="Arial" pitchFamily="34" charset="0"/>
                <a:cs typeface="Arial" pitchFamily="34" charset="0"/>
              </a:rPr>
              <a:t>A minimum set of standardised data elements for comparable road accident data to be available nationally, regionally and internationally.</a:t>
            </a:r>
          </a:p>
          <a:p>
            <a:pPr algn="just"/>
            <a:r>
              <a:rPr lang="en-ZA" sz="2800" dirty="0" smtClean="0">
                <a:latin typeface="Arial" pitchFamily="34" charset="0"/>
                <a:cs typeface="Arial" pitchFamily="34" charset="0"/>
              </a:rPr>
              <a:t>The indicators are based on the analysis of the currently available national crash data collection systems in Europe. </a:t>
            </a:r>
          </a:p>
          <a:p>
            <a:pPr algn="just"/>
            <a:r>
              <a:rPr lang="en-ZA" sz="2800" dirty="0" smtClean="0">
                <a:latin typeface="Arial" pitchFamily="34" charset="0"/>
                <a:cs typeface="Arial" pitchFamily="34" charset="0"/>
              </a:rPr>
              <a:t>The set of proposed road safety indicators was sent to 30 countries</a:t>
            </a:r>
          </a:p>
          <a:p>
            <a:pPr algn="just"/>
            <a:r>
              <a:rPr lang="en-ZA" sz="2800" dirty="0" smtClean="0">
                <a:latin typeface="Arial" pitchFamily="34" charset="0"/>
                <a:cs typeface="Arial" pitchFamily="34" charset="0"/>
              </a:rPr>
              <a:t>Countries that responded: Botswana, Ethiopia, Gambia, Ghana, Malawi, Mauritius, South Africa, Sierra Leone, South Sudan, Tanzania.</a:t>
            </a:r>
          </a:p>
          <a:p>
            <a:pPr algn="just"/>
            <a:r>
              <a:rPr lang="en-ZA" sz="2800" dirty="0" smtClean="0">
                <a:latin typeface="Arial" pitchFamily="34" charset="0"/>
                <a:cs typeface="Arial" pitchFamily="34" charset="0"/>
              </a:rPr>
              <a:t>Countries interviewed: Togo, Benin, Cameroon, Kenya.</a:t>
            </a:r>
            <a:endParaRPr lang="en-ZA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97677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3728" y="274638"/>
            <a:ext cx="3744416" cy="634082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ZA" sz="2800" b="1" dirty="0" smtClean="0">
                <a:latin typeface="Arial" pitchFamily="34" charset="0"/>
                <a:cs typeface="Arial" pitchFamily="34" charset="0"/>
              </a:rPr>
              <a:t>EXAMPLE</a:t>
            </a:r>
            <a:endParaRPr lang="en-ZA" sz="2800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57180456"/>
              </p:ext>
            </p:extLst>
          </p:nvPr>
        </p:nvGraphicFramePr>
        <p:xfrm>
          <a:off x="323528" y="1340768"/>
          <a:ext cx="8280920" cy="462686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97176"/>
                <a:gridCol w="2584685"/>
                <a:gridCol w="5299059"/>
              </a:tblGrid>
              <a:tr h="439248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900" dirty="0">
                          <a:effectLst/>
                        </a:rPr>
                        <a:t>1</a:t>
                      </a:r>
                      <a:endParaRPr lang="en-ZA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400" dirty="0">
                          <a:effectLst/>
                        </a:rPr>
                        <a:t>Crash identification number</a:t>
                      </a:r>
                      <a:endParaRPr lang="en-ZA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400" u="sng" dirty="0">
                          <a:effectLst/>
                        </a:rPr>
                        <a:t>Definition:</a:t>
                      </a:r>
                      <a:r>
                        <a:rPr lang="en-ZA" sz="2400" dirty="0">
                          <a:effectLst/>
                        </a:rPr>
                        <a:t> The unique identifier (e.g. a 10-digit number) within a given year that identifies a particular crash.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400" u="sng" dirty="0">
                          <a:effectLst/>
                        </a:rPr>
                        <a:t>Obligation:</a:t>
                      </a:r>
                      <a:r>
                        <a:rPr lang="en-ZA" sz="2400" dirty="0">
                          <a:effectLst/>
                        </a:rPr>
                        <a:t> Mandatory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400" u="sng" dirty="0">
                          <a:effectLst/>
                        </a:rPr>
                        <a:t>Data type: </a:t>
                      </a:r>
                      <a:r>
                        <a:rPr lang="en-ZA" sz="2400" dirty="0">
                          <a:effectLst/>
                        </a:rPr>
                        <a:t>Numeric or character string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400" u="sng" dirty="0">
                          <a:effectLst/>
                        </a:rPr>
                        <a:t>Comments: </a:t>
                      </a:r>
                      <a:r>
                        <a:rPr lang="en-ZA" sz="2400" dirty="0">
                          <a:effectLst/>
                        </a:rPr>
                        <a:t>This value is usually assigned by the police as they are responsible at the crash scene. Other systems may reference the incident using this number.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400" dirty="0">
                          <a:effectLst/>
                        </a:rPr>
                        <a:t> </a:t>
                      </a:r>
                      <a:endParaRPr lang="en-ZA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82830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57726435"/>
              </p:ext>
            </p:extLst>
          </p:nvPr>
        </p:nvGraphicFramePr>
        <p:xfrm>
          <a:off x="251520" y="116632"/>
          <a:ext cx="8424936" cy="660628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04084"/>
                <a:gridCol w="2629636"/>
                <a:gridCol w="5391216"/>
              </a:tblGrid>
              <a:tr h="56886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900" dirty="0">
                          <a:effectLst/>
                        </a:rPr>
                        <a:t>12</a:t>
                      </a:r>
                      <a:endParaRPr lang="en-ZA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400" dirty="0">
                          <a:effectLst/>
                        </a:rPr>
                        <a:t>Surface conditions</a:t>
                      </a:r>
                      <a:endParaRPr lang="en-ZA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800" u="sng" dirty="0" smtClean="0">
                          <a:effectLst/>
                        </a:rPr>
                        <a:t>Definition</a:t>
                      </a:r>
                      <a:r>
                        <a:rPr lang="en-ZA" sz="1800" u="sng" dirty="0">
                          <a:effectLst/>
                        </a:rPr>
                        <a:t>: </a:t>
                      </a:r>
                      <a:r>
                        <a:rPr lang="en-ZA" sz="1800" dirty="0">
                          <a:effectLst/>
                        </a:rPr>
                        <a:t>The condition of the road surface at the time and place of the crash.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800" u="sng" dirty="0">
                          <a:effectLst/>
                        </a:rPr>
                        <a:t>Obligation: </a:t>
                      </a:r>
                      <a:r>
                        <a:rPr lang="en-ZA" sz="1800" dirty="0">
                          <a:effectLst/>
                        </a:rPr>
                        <a:t>Mandatory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800" u="sng" dirty="0">
                          <a:effectLst/>
                        </a:rPr>
                        <a:t>Data type: </a:t>
                      </a:r>
                      <a:r>
                        <a:rPr lang="en-ZA" sz="1800" dirty="0">
                          <a:effectLst/>
                        </a:rPr>
                        <a:t>Numeric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800" u="sng" dirty="0">
                          <a:effectLst/>
                        </a:rPr>
                        <a:t>Data values: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800" dirty="0">
                          <a:effectLst/>
                        </a:rPr>
                        <a:t>1 </a:t>
                      </a:r>
                      <a:r>
                        <a:rPr lang="en-ZA" sz="1800" u="sng" dirty="0">
                          <a:effectLst/>
                        </a:rPr>
                        <a:t>Dry:</a:t>
                      </a:r>
                      <a:r>
                        <a:rPr lang="en-ZA" sz="1800" dirty="0">
                          <a:effectLst/>
                        </a:rPr>
                        <a:t> Dry and clean road surface.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800" dirty="0">
                          <a:effectLst/>
                        </a:rPr>
                        <a:t>2 </a:t>
                      </a:r>
                      <a:r>
                        <a:rPr lang="en-ZA" sz="1800" u="sng" dirty="0">
                          <a:effectLst/>
                        </a:rPr>
                        <a:t>Snow, frost, ice</a:t>
                      </a:r>
                      <a:r>
                        <a:rPr lang="en-ZA" sz="1800" dirty="0">
                          <a:effectLst/>
                        </a:rPr>
                        <a:t>: Snow, frost or ice on the road.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800" dirty="0">
                          <a:effectLst/>
                        </a:rPr>
                        <a:t>3 </a:t>
                      </a:r>
                      <a:r>
                        <a:rPr lang="en-ZA" sz="1800" u="sng" dirty="0">
                          <a:effectLst/>
                        </a:rPr>
                        <a:t>Slippery: </a:t>
                      </a:r>
                      <a:r>
                        <a:rPr lang="en-ZA" sz="1800" dirty="0">
                          <a:effectLst/>
                        </a:rPr>
                        <a:t>Slippery road surface due to existence of sand, gravel, mud, leaves, oil on the road. Does not include snow, frost, ice or wet road surface.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800" dirty="0">
                          <a:effectLst/>
                        </a:rPr>
                        <a:t>4 </a:t>
                      </a:r>
                      <a:r>
                        <a:rPr lang="en-ZA" sz="1800" u="sng" dirty="0">
                          <a:effectLst/>
                        </a:rPr>
                        <a:t>Wet, damp: </a:t>
                      </a:r>
                      <a:r>
                        <a:rPr lang="en-ZA" sz="1800" dirty="0">
                          <a:effectLst/>
                        </a:rPr>
                        <a:t>Wet road surface. Does not include flooding.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800" dirty="0">
                          <a:effectLst/>
                        </a:rPr>
                        <a:t>5 </a:t>
                      </a:r>
                      <a:r>
                        <a:rPr lang="en-ZA" sz="1800" u="sng" dirty="0">
                          <a:effectLst/>
                        </a:rPr>
                        <a:t>Flood: </a:t>
                      </a:r>
                      <a:r>
                        <a:rPr lang="en-ZA" sz="1800" dirty="0">
                          <a:effectLst/>
                        </a:rPr>
                        <a:t>Still or moving water on the road.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800" dirty="0">
                          <a:effectLst/>
                        </a:rPr>
                        <a:t>6 </a:t>
                      </a:r>
                      <a:r>
                        <a:rPr lang="en-ZA" sz="1800" u="sng" dirty="0">
                          <a:effectLst/>
                        </a:rPr>
                        <a:t>Other: </a:t>
                      </a:r>
                      <a:r>
                        <a:rPr lang="en-ZA" sz="1800" dirty="0">
                          <a:effectLst/>
                        </a:rPr>
                        <a:t>Other road surface conditions not mentioned above.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800" dirty="0">
                          <a:effectLst/>
                        </a:rPr>
                        <a:t>9 </a:t>
                      </a:r>
                      <a:r>
                        <a:rPr lang="en-ZA" sz="1800" u="sng" dirty="0">
                          <a:effectLst/>
                        </a:rPr>
                        <a:t>Unknown: </a:t>
                      </a:r>
                      <a:r>
                        <a:rPr lang="en-ZA" sz="1800" dirty="0">
                          <a:effectLst/>
                        </a:rPr>
                        <a:t>The road surface conditions were unknown.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800" u="sng" dirty="0">
                          <a:effectLst/>
                        </a:rPr>
                        <a:t>Comments: </a:t>
                      </a:r>
                      <a:r>
                        <a:rPr lang="en-ZA" sz="1800" dirty="0">
                          <a:effectLst/>
                        </a:rPr>
                        <a:t>Important for identification of high wet-surface crash locations, for engineering evaluation and prevention measures.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800" dirty="0">
                          <a:effectLst/>
                        </a:rPr>
                        <a:t> </a:t>
                      </a:r>
                      <a:endParaRPr lang="en-ZA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40796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616" y="332656"/>
            <a:ext cx="7128792" cy="850106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ZA" sz="4000" b="1" dirty="0" smtClean="0"/>
              <a:t>CRASH RELATED INDICATORS</a:t>
            </a:r>
            <a:endParaRPr lang="en-ZA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ZA" dirty="0" smtClean="0"/>
              <a:t>Crash identification number</a:t>
            </a:r>
          </a:p>
          <a:p>
            <a:pPr marL="514350" indent="-514350">
              <a:buFont typeface="+mj-lt"/>
              <a:buAutoNum type="arabicPeriod"/>
            </a:pPr>
            <a:r>
              <a:rPr lang="en-ZA" dirty="0" smtClean="0"/>
              <a:t>Crash date</a:t>
            </a:r>
          </a:p>
          <a:p>
            <a:pPr marL="514350" indent="-514350">
              <a:buFont typeface="+mj-lt"/>
              <a:buAutoNum type="arabicPeriod"/>
            </a:pPr>
            <a:r>
              <a:rPr lang="en-ZA" dirty="0" smtClean="0"/>
              <a:t>Crash time</a:t>
            </a:r>
          </a:p>
          <a:p>
            <a:pPr marL="514350" indent="-514350">
              <a:buFont typeface="+mj-lt"/>
              <a:buAutoNum type="arabicPeriod"/>
            </a:pPr>
            <a:r>
              <a:rPr lang="en-ZA" dirty="0" smtClean="0"/>
              <a:t>Crash location</a:t>
            </a:r>
          </a:p>
          <a:p>
            <a:pPr marL="514350" indent="-514350">
              <a:buFont typeface="+mj-lt"/>
              <a:buAutoNum type="arabicPeriod"/>
            </a:pPr>
            <a:r>
              <a:rPr lang="en-ZA" dirty="0" smtClean="0"/>
              <a:t>Crash type</a:t>
            </a:r>
          </a:p>
          <a:p>
            <a:pPr marL="514350" indent="-514350">
              <a:buFont typeface="+mj-lt"/>
              <a:buAutoNum type="arabicPeriod"/>
            </a:pPr>
            <a:r>
              <a:rPr lang="en-ZA" dirty="0" smtClean="0"/>
              <a:t>Impact type</a:t>
            </a:r>
          </a:p>
          <a:p>
            <a:pPr marL="514350" indent="-514350">
              <a:buFont typeface="+mj-lt"/>
              <a:buAutoNum type="arabicPeriod"/>
            </a:pPr>
            <a:r>
              <a:rPr lang="en-ZA" dirty="0" smtClean="0"/>
              <a:t>Weather conditions</a:t>
            </a:r>
          </a:p>
          <a:p>
            <a:pPr marL="514350" indent="-514350">
              <a:buFont typeface="+mj-lt"/>
              <a:buAutoNum type="arabicPeriod"/>
            </a:pPr>
            <a:r>
              <a:rPr lang="en-ZA" dirty="0" smtClean="0"/>
              <a:t>Light conditions</a:t>
            </a:r>
          </a:p>
          <a:p>
            <a:pPr marL="514350" indent="-514350">
              <a:buFont typeface="+mj-lt"/>
              <a:buAutoNum type="arabicPeriod"/>
            </a:pPr>
            <a:r>
              <a:rPr lang="en-ZA" dirty="0" smtClean="0"/>
              <a:t>Crash severity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4755417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3648" y="260648"/>
            <a:ext cx="6120680" cy="778098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ZA" sz="2800" b="1" dirty="0" smtClean="0">
                <a:latin typeface="Arial" pitchFamily="34" charset="0"/>
                <a:cs typeface="Arial" pitchFamily="34" charset="0"/>
              </a:rPr>
              <a:t>ROAD RELATED INDICATORS</a:t>
            </a:r>
            <a:endParaRPr lang="en-ZA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985838" indent="-985838">
              <a:buAutoNum type="arabicPeriod" startAt="10"/>
              <a:tabLst>
                <a:tab pos="719138" algn="l"/>
                <a:tab pos="801688" algn="l"/>
              </a:tabLst>
            </a:pPr>
            <a:r>
              <a:rPr lang="en-ZA" dirty="0" smtClean="0"/>
              <a:t>Type of road way</a:t>
            </a:r>
          </a:p>
          <a:p>
            <a:pPr marL="985838" indent="-985838">
              <a:buAutoNum type="arabicPeriod" startAt="10"/>
              <a:tabLst>
                <a:tab pos="719138" algn="l"/>
                <a:tab pos="801688" algn="l"/>
              </a:tabLst>
            </a:pPr>
            <a:r>
              <a:rPr lang="en-ZA" dirty="0" smtClean="0"/>
              <a:t>Road functional class</a:t>
            </a:r>
          </a:p>
          <a:p>
            <a:pPr marL="985838" indent="-985838">
              <a:buAutoNum type="arabicPeriod" startAt="10"/>
              <a:tabLst>
                <a:tab pos="719138" algn="l"/>
                <a:tab pos="801688" algn="l"/>
              </a:tabLst>
            </a:pPr>
            <a:r>
              <a:rPr lang="en-ZA" dirty="0" smtClean="0"/>
              <a:t>Surface conditions</a:t>
            </a:r>
          </a:p>
          <a:p>
            <a:pPr marL="985838" indent="-985838">
              <a:buAutoNum type="arabicPeriod" startAt="10"/>
              <a:tabLst>
                <a:tab pos="719138" algn="l"/>
                <a:tab pos="801688" algn="l"/>
              </a:tabLst>
            </a:pPr>
            <a:r>
              <a:rPr lang="en-ZA" dirty="0" smtClean="0"/>
              <a:t>Speed limit</a:t>
            </a:r>
          </a:p>
          <a:p>
            <a:pPr marL="985838" indent="-985838">
              <a:buAutoNum type="arabicPeriod" startAt="10"/>
              <a:tabLst>
                <a:tab pos="719138" algn="l"/>
                <a:tab pos="801688" algn="l"/>
              </a:tabLst>
            </a:pPr>
            <a:r>
              <a:rPr lang="en-ZA" dirty="0" smtClean="0"/>
              <a:t>Road obstacles</a:t>
            </a:r>
          </a:p>
          <a:p>
            <a:pPr marL="985838" indent="-985838">
              <a:buAutoNum type="arabicPeriod" startAt="10"/>
              <a:tabLst>
                <a:tab pos="719138" algn="l"/>
                <a:tab pos="801688" algn="l"/>
              </a:tabLst>
            </a:pPr>
            <a:r>
              <a:rPr lang="en-ZA" dirty="0" smtClean="0"/>
              <a:t>Junction</a:t>
            </a:r>
          </a:p>
          <a:p>
            <a:pPr marL="985838" indent="-985838">
              <a:buAutoNum type="arabicPeriod" startAt="10"/>
              <a:tabLst>
                <a:tab pos="719138" algn="l"/>
                <a:tab pos="801688" algn="l"/>
              </a:tabLst>
            </a:pPr>
            <a:r>
              <a:rPr lang="en-ZA" dirty="0" smtClean="0"/>
              <a:t>Traffic control at junction</a:t>
            </a:r>
          </a:p>
          <a:p>
            <a:pPr marL="985838" indent="-985838">
              <a:buAutoNum type="arabicPeriod" startAt="10"/>
              <a:tabLst>
                <a:tab pos="719138" algn="l"/>
                <a:tab pos="801688" algn="l"/>
              </a:tabLst>
            </a:pPr>
            <a:r>
              <a:rPr lang="en-ZA" dirty="0" smtClean="0"/>
              <a:t>Road Curve</a:t>
            </a:r>
          </a:p>
          <a:p>
            <a:pPr marL="985838" indent="-985838">
              <a:buAutoNum type="arabicPeriod" startAt="10"/>
              <a:tabLst>
                <a:tab pos="719138" algn="l"/>
                <a:tab pos="801688" algn="l"/>
              </a:tabLst>
            </a:pPr>
            <a:r>
              <a:rPr lang="en-ZA" dirty="0" smtClean="0"/>
              <a:t>Road segment grade</a:t>
            </a: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521294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616" y="274638"/>
            <a:ext cx="6336704" cy="850106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ZA" sz="2800" b="1" dirty="0" smtClean="0">
                <a:latin typeface="Arial" pitchFamily="34" charset="0"/>
                <a:cs typeface="Arial" pitchFamily="34" charset="0"/>
              </a:rPr>
              <a:t>VEHICLE RELATED INDICATORS</a:t>
            </a:r>
            <a:endParaRPr lang="en-ZA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147248" cy="4525963"/>
          </a:xfrm>
        </p:spPr>
        <p:txBody>
          <a:bodyPr>
            <a:normAutofit fontScale="77500" lnSpcReduction="20000"/>
          </a:bodyPr>
          <a:lstStyle/>
          <a:p>
            <a:pPr marL="893763" indent="-893763">
              <a:buAutoNum type="arabicPeriod" startAt="19"/>
            </a:pPr>
            <a:r>
              <a:rPr lang="en-ZA" dirty="0" smtClean="0"/>
              <a:t>Vehicle number</a:t>
            </a:r>
          </a:p>
          <a:p>
            <a:pPr marL="893763" indent="-893763">
              <a:buAutoNum type="arabicPeriod" startAt="19"/>
            </a:pPr>
            <a:r>
              <a:rPr lang="en-ZA" dirty="0" smtClean="0"/>
              <a:t>Vehicle identification number (VIN, issued by manufacturer)</a:t>
            </a:r>
          </a:p>
          <a:p>
            <a:pPr marL="893763" indent="-893763">
              <a:buAutoNum type="arabicPeriod" startAt="19"/>
            </a:pPr>
            <a:r>
              <a:rPr lang="en-ZA" dirty="0" smtClean="0"/>
              <a:t>Vehicle registration number</a:t>
            </a:r>
          </a:p>
          <a:p>
            <a:pPr marL="893763" indent="-893763">
              <a:buAutoNum type="arabicPeriod" startAt="19"/>
            </a:pPr>
            <a:r>
              <a:rPr lang="en-ZA" dirty="0" smtClean="0"/>
              <a:t>Vehicle type</a:t>
            </a:r>
          </a:p>
          <a:p>
            <a:pPr marL="893763" indent="-893763">
              <a:buAutoNum type="arabicPeriod" startAt="19"/>
            </a:pPr>
            <a:r>
              <a:rPr lang="en-ZA" dirty="0" smtClean="0"/>
              <a:t>Vehicle make</a:t>
            </a:r>
          </a:p>
          <a:p>
            <a:pPr marL="893763" indent="-893763">
              <a:buAutoNum type="arabicPeriod" startAt="19"/>
            </a:pPr>
            <a:r>
              <a:rPr lang="en-ZA" dirty="0" smtClean="0"/>
              <a:t>Vehicle model</a:t>
            </a:r>
          </a:p>
          <a:p>
            <a:pPr marL="893763" indent="-893763">
              <a:buAutoNum type="arabicPeriod" startAt="19"/>
            </a:pPr>
            <a:r>
              <a:rPr lang="en-ZA" dirty="0" smtClean="0"/>
              <a:t>Vehicle year of manufacture</a:t>
            </a:r>
          </a:p>
          <a:p>
            <a:pPr marL="893763" indent="-893763">
              <a:buAutoNum type="arabicPeriod" startAt="19"/>
            </a:pPr>
            <a:r>
              <a:rPr lang="en-ZA" dirty="0" smtClean="0"/>
              <a:t>Engine size</a:t>
            </a:r>
          </a:p>
          <a:p>
            <a:pPr marL="893763" indent="-893763">
              <a:buAutoNum type="arabicPeriod" startAt="19"/>
            </a:pPr>
            <a:r>
              <a:rPr lang="en-ZA" dirty="0" smtClean="0"/>
              <a:t>Vehicle special function</a:t>
            </a:r>
          </a:p>
          <a:p>
            <a:pPr marL="893763" indent="-893763">
              <a:buAutoNum type="arabicPeriod" startAt="19"/>
            </a:pPr>
            <a:r>
              <a:rPr lang="en-ZA" dirty="0" smtClean="0"/>
              <a:t>Vehicle manoeuvre (what the vehicle was doing at the time of the crash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5571740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91680" y="274638"/>
            <a:ext cx="6336704" cy="922114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ZA" sz="2800" b="1" dirty="0" smtClean="0">
                <a:latin typeface="Arial" pitchFamily="34" charset="0"/>
                <a:cs typeface="Arial" pitchFamily="34" charset="0"/>
              </a:rPr>
              <a:t>PERSON RELATED INDICATORS</a:t>
            </a:r>
            <a:endParaRPr lang="en-ZA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893763" indent="-893763">
              <a:buAutoNum type="arabicPeriod" startAt="29"/>
            </a:pPr>
            <a:r>
              <a:rPr lang="en-ZA" dirty="0" smtClean="0"/>
              <a:t>Person ID</a:t>
            </a:r>
          </a:p>
          <a:p>
            <a:pPr marL="893763" indent="-893763">
              <a:buAutoNum type="arabicPeriod" startAt="29"/>
            </a:pPr>
            <a:r>
              <a:rPr lang="en-ZA" dirty="0" smtClean="0"/>
              <a:t>Occupant’s vehicle number</a:t>
            </a:r>
          </a:p>
          <a:p>
            <a:pPr marL="893763" indent="-893763">
              <a:buAutoNum type="arabicPeriod" startAt="29"/>
            </a:pPr>
            <a:r>
              <a:rPr lang="en-ZA" dirty="0" smtClean="0"/>
              <a:t>Pedestrian’s linked vehicle number</a:t>
            </a:r>
          </a:p>
          <a:p>
            <a:pPr marL="893763" indent="-893763">
              <a:buAutoNum type="arabicPeriod" startAt="29"/>
            </a:pPr>
            <a:r>
              <a:rPr lang="en-ZA" dirty="0" smtClean="0"/>
              <a:t>Date of birth</a:t>
            </a:r>
          </a:p>
          <a:p>
            <a:pPr marL="893763" indent="-893763">
              <a:buAutoNum type="arabicPeriod" startAt="29"/>
            </a:pPr>
            <a:r>
              <a:rPr lang="en-ZA" dirty="0" smtClean="0"/>
              <a:t>Sex</a:t>
            </a:r>
          </a:p>
          <a:p>
            <a:pPr marL="893763" indent="-893763">
              <a:buAutoNum type="arabicPeriod" startAt="29"/>
            </a:pPr>
            <a:r>
              <a:rPr lang="en-ZA" dirty="0" smtClean="0"/>
              <a:t>Type of road user</a:t>
            </a:r>
          </a:p>
          <a:p>
            <a:pPr marL="893763" indent="-893763">
              <a:buAutoNum type="arabicPeriod" startAt="29"/>
            </a:pPr>
            <a:r>
              <a:rPr lang="en-ZA" dirty="0" smtClean="0"/>
              <a:t>Seating position</a:t>
            </a:r>
          </a:p>
          <a:p>
            <a:pPr marL="893763" indent="-893763">
              <a:buAutoNum type="arabicPeriod" startAt="29"/>
            </a:pPr>
            <a:r>
              <a:rPr lang="en-ZA" dirty="0" smtClean="0"/>
              <a:t>Injury severity</a:t>
            </a:r>
          </a:p>
        </p:txBody>
      </p:sp>
    </p:spTree>
    <p:extLst>
      <p:ext uri="{BB962C8B-B14F-4D97-AF65-F5344CB8AC3E}">
        <p14:creationId xmlns:p14="http://schemas.microsoft.com/office/powerpoint/2010/main" val="38018097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5656" y="332656"/>
            <a:ext cx="6336704" cy="778098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ZA" sz="2800" b="1" dirty="0" smtClean="0">
                <a:latin typeface="Arial" pitchFamily="34" charset="0"/>
                <a:cs typeface="Arial" pitchFamily="34" charset="0"/>
              </a:rPr>
              <a:t>PERSON RELATED INDICATORS</a:t>
            </a:r>
            <a:endParaRPr lang="en-ZA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893763" indent="-893763">
              <a:buAutoNum type="arabicPeriod" startAt="37"/>
            </a:pPr>
            <a:r>
              <a:rPr lang="en-ZA" dirty="0" smtClean="0"/>
              <a:t>Safety equipment</a:t>
            </a:r>
          </a:p>
          <a:p>
            <a:pPr marL="893763" indent="-893763">
              <a:buAutoNum type="arabicPeriod" startAt="37"/>
            </a:pPr>
            <a:r>
              <a:rPr lang="en-ZA" dirty="0" smtClean="0"/>
              <a:t>Pedestrian manoeuvre</a:t>
            </a:r>
          </a:p>
          <a:p>
            <a:pPr marL="893763" indent="-893763">
              <a:buAutoNum type="arabicPeriod" startAt="37"/>
            </a:pPr>
            <a:r>
              <a:rPr lang="en-ZA" dirty="0" smtClean="0"/>
              <a:t>Alcohol use suspected</a:t>
            </a:r>
          </a:p>
          <a:p>
            <a:pPr marL="893763" indent="-893763">
              <a:buAutoNum type="arabicPeriod" startAt="37"/>
            </a:pPr>
            <a:r>
              <a:rPr lang="en-ZA" dirty="0" smtClean="0"/>
              <a:t>Alcohol test</a:t>
            </a:r>
          </a:p>
          <a:p>
            <a:pPr marL="893763" indent="-893763">
              <a:buAutoNum type="arabicPeriod" startAt="37"/>
            </a:pPr>
            <a:r>
              <a:rPr lang="en-ZA" dirty="0" smtClean="0"/>
              <a:t>Drug use</a:t>
            </a:r>
          </a:p>
          <a:p>
            <a:pPr marL="893763" indent="-893763">
              <a:buAutoNum type="arabicPeriod" startAt="37"/>
            </a:pPr>
            <a:r>
              <a:rPr lang="en-ZA" dirty="0" smtClean="0"/>
              <a:t>Driving licence issue date</a:t>
            </a:r>
          </a:p>
          <a:p>
            <a:pPr marL="893763" indent="-893763">
              <a:buAutoNum type="arabicPeriod" startAt="37"/>
            </a:pPr>
            <a:r>
              <a:rPr lang="en-ZA" dirty="0" smtClean="0"/>
              <a:t>Age</a:t>
            </a:r>
            <a:endParaRPr lang="en-ZA" dirty="0"/>
          </a:p>
          <a:p>
            <a:pPr marL="893763" indent="-893763">
              <a:buAutoNum type="arabicPeriod" startAt="37"/>
            </a:pPr>
            <a:r>
              <a:rPr lang="en-ZA" dirty="0" smtClean="0"/>
              <a:t>Hit and run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2244984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473</Words>
  <Application>Microsoft Office PowerPoint</Application>
  <PresentationFormat>On-screen Show (4:3)</PresentationFormat>
  <Paragraphs>80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Proposed minimum set of road safety indicators for data collection, analysis and reporting.</vt:lpstr>
      <vt:lpstr>BACKGROUND</vt:lpstr>
      <vt:lpstr>EXAMPLE</vt:lpstr>
      <vt:lpstr>PowerPoint Presentation</vt:lpstr>
      <vt:lpstr>CRASH RELATED INDICATORS</vt:lpstr>
      <vt:lpstr>ROAD RELATED INDICATORS</vt:lpstr>
      <vt:lpstr>VEHICLE RELATED INDICATORS</vt:lpstr>
      <vt:lpstr>PERSON RELATED INDICATORS</vt:lpstr>
      <vt:lpstr>PERSON RELATED INDICATORS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Pieter Venter</dc:creator>
  <cp:lastModifiedBy>Pieter Venter</cp:lastModifiedBy>
  <cp:revision>8</cp:revision>
  <dcterms:created xsi:type="dcterms:W3CDTF">2018-02-20T21:42:40Z</dcterms:created>
  <dcterms:modified xsi:type="dcterms:W3CDTF">2018-02-20T22:59:32Z</dcterms:modified>
</cp:coreProperties>
</file>