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5" r:id="rId1"/>
  </p:sldMasterIdLst>
  <p:notesMasterIdLst>
    <p:notesMasterId r:id="rId14"/>
  </p:notesMasterIdLst>
  <p:handoutMasterIdLst>
    <p:handoutMasterId r:id="rId15"/>
  </p:handoutMasterIdLst>
  <p:sldIdLst>
    <p:sldId id="256" r:id="rId2"/>
    <p:sldId id="337" r:id="rId3"/>
    <p:sldId id="336" r:id="rId4"/>
    <p:sldId id="339" r:id="rId5"/>
    <p:sldId id="338" r:id="rId6"/>
    <p:sldId id="341" r:id="rId7"/>
    <p:sldId id="342" r:id="rId8"/>
    <p:sldId id="343" r:id="rId9"/>
    <p:sldId id="344" r:id="rId10"/>
    <p:sldId id="347" r:id="rId11"/>
    <p:sldId id="346" r:id="rId12"/>
    <p:sldId id="345" r:id="rId1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00"/>
    <a:srgbClr val="990000"/>
    <a:srgbClr val="B85C00"/>
    <a:srgbClr val="C06000"/>
    <a:srgbClr val="CC6600"/>
    <a:srgbClr val="008000"/>
    <a:srgbClr val="0000FF"/>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99" autoAdjust="0"/>
    <p:restoredTop sz="94672" autoAdjust="0"/>
  </p:normalViewPr>
  <p:slideViewPr>
    <p:cSldViewPr>
      <p:cViewPr>
        <p:scale>
          <a:sx n="67" d="100"/>
          <a:sy n="67" d="100"/>
        </p:scale>
        <p:origin x="-894" y="-8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63">
              <a:defRPr sz="1300"/>
            </a:lvl1pPr>
          </a:lstStyle>
          <a:p>
            <a:endParaRPr lang="fr-FR"/>
          </a:p>
        </p:txBody>
      </p:sp>
      <p:sp>
        <p:nvSpPr>
          <p:cNvPr id="57347" name="Rectangle 3"/>
          <p:cNvSpPr>
            <a:spLocks noGrp="1" noChangeArrowheads="1"/>
          </p:cNvSpPr>
          <p:nvPr>
            <p:ph type="dt" sz="quarter" idx="1"/>
          </p:nvPr>
        </p:nvSpPr>
        <p:spPr bwMode="auto">
          <a:xfrm>
            <a:off x="3970338" y="0"/>
            <a:ext cx="3038475" cy="46355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63">
              <a:defRPr sz="1300"/>
            </a:lvl1pPr>
          </a:lstStyle>
          <a:p>
            <a:endParaRPr lang="fr-FR"/>
          </a:p>
        </p:txBody>
      </p:sp>
      <p:sp>
        <p:nvSpPr>
          <p:cNvPr id="57348"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63">
              <a:defRPr sz="1300"/>
            </a:lvl1pPr>
          </a:lstStyle>
          <a:p>
            <a:endParaRPr lang="fr-FR"/>
          </a:p>
        </p:txBody>
      </p:sp>
      <p:sp>
        <p:nvSpPr>
          <p:cNvPr id="57349" name="Rectangle 5"/>
          <p:cNvSpPr>
            <a:spLocks noGrp="1" noChangeArrowheads="1"/>
          </p:cNvSpPr>
          <p:nvPr>
            <p:ph type="sldNum" sz="quarter" idx="3"/>
          </p:nvPr>
        </p:nvSpPr>
        <p:spPr bwMode="auto">
          <a:xfrm>
            <a:off x="3970338" y="8831263"/>
            <a:ext cx="3038475" cy="46355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63">
              <a:defRPr sz="1300"/>
            </a:lvl1pPr>
          </a:lstStyle>
          <a:p>
            <a:fld id="{3FA4DF1E-C0D8-4F69-9CBE-1FC06FDBD6B9}" type="slidenum">
              <a:rPr lang="fr-FR"/>
              <a:pPr/>
              <a:t>‹#›</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63">
              <a:defRPr sz="1300"/>
            </a:lvl1pPr>
          </a:lstStyle>
          <a:p>
            <a:endParaRPr lang="fr-FR"/>
          </a:p>
        </p:txBody>
      </p:sp>
      <p:sp>
        <p:nvSpPr>
          <p:cNvPr id="58371" name="Rectangle 3"/>
          <p:cNvSpPr>
            <a:spLocks noGrp="1" noChangeArrowheads="1"/>
          </p:cNvSpPr>
          <p:nvPr>
            <p:ph type="dt" idx="1"/>
          </p:nvPr>
        </p:nvSpPr>
        <p:spPr bwMode="auto">
          <a:xfrm>
            <a:off x="3970338" y="0"/>
            <a:ext cx="3038475" cy="46355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63">
              <a:defRPr sz="1300"/>
            </a:lvl1pPr>
          </a:lstStyle>
          <a:p>
            <a:endParaRPr lang="fr-FR"/>
          </a:p>
        </p:txBody>
      </p:sp>
      <p:sp>
        <p:nvSpPr>
          <p:cNvPr id="5837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ffectLst/>
        </p:spPr>
      </p:sp>
      <p:sp>
        <p:nvSpPr>
          <p:cNvPr id="58373"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p>
        </p:txBody>
      </p:sp>
      <p:sp>
        <p:nvSpPr>
          <p:cNvPr id="58374" name="Rectangle 6"/>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63">
              <a:defRPr sz="1300"/>
            </a:lvl1pPr>
          </a:lstStyle>
          <a:p>
            <a:endParaRPr lang="fr-FR"/>
          </a:p>
        </p:txBody>
      </p:sp>
      <p:sp>
        <p:nvSpPr>
          <p:cNvPr id="58375" name="Rectangle 7"/>
          <p:cNvSpPr>
            <a:spLocks noGrp="1" noChangeArrowheads="1"/>
          </p:cNvSpPr>
          <p:nvPr>
            <p:ph type="sldNum" sz="quarter" idx="5"/>
          </p:nvPr>
        </p:nvSpPr>
        <p:spPr bwMode="auto">
          <a:xfrm>
            <a:off x="3970338" y="8831263"/>
            <a:ext cx="3038475" cy="46355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63">
              <a:defRPr sz="1300"/>
            </a:lvl1pPr>
          </a:lstStyle>
          <a:p>
            <a:fld id="{FCB7E56C-FE31-46BB-A715-6DE73E865D9D}" type="slidenum">
              <a:rPr lang="fr-FR"/>
              <a:pPr/>
              <a:t>‹#›</a:t>
            </a:fld>
            <a:endParaRPr 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1</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10</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11</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12</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2</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3</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4</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5</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6</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7</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8</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9</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8546" name="Rectangle 2"/>
          <p:cNvSpPr>
            <a:spLocks noGrp="1" noChangeArrowheads="1"/>
          </p:cNvSpPr>
          <p:nvPr>
            <p:ph type="ctrTitle"/>
          </p:nvPr>
        </p:nvSpPr>
        <p:spPr>
          <a:xfrm>
            <a:off x="2133600" y="1371600"/>
            <a:ext cx="6477000" cy="1752600"/>
          </a:xfrm>
        </p:spPr>
        <p:txBody>
          <a:bodyPr/>
          <a:lstStyle>
            <a:lvl1pPr>
              <a:defRPr sz="4100"/>
            </a:lvl1pPr>
          </a:lstStyle>
          <a:p>
            <a:r>
              <a:rPr lang="fr-FR"/>
              <a:t>Click to edit Master title style</a:t>
            </a:r>
          </a:p>
        </p:txBody>
      </p:sp>
      <p:sp>
        <p:nvSpPr>
          <p:cNvPr id="108547" name="Rectangle 3"/>
          <p:cNvSpPr>
            <a:spLocks noGrp="1" noChangeArrowheads="1"/>
          </p:cNvSpPr>
          <p:nvPr>
            <p:ph type="subTitle" idx="1"/>
          </p:nvPr>
        </p:nvSpPr>
        <p:spPr>
          <a:xfrm>
            <a:off x="2133600" y="3733800"/>
            <a:ext cx="6477000" cy="1981200"/>
          </a:xfrm>
        </p:spPr>
        <p:txBody>
          <a:bodyPr/>
          <a:lstStyle>
            <a:lvl1pPr marL="0" indent="0">
              <a:buFont typeface="Wingdings" pitchFamily="2" charset="2"/>
              <a:buNone/>
              <a:defRPr/>
            </a:lvl1pPr>
          </a:lstStyle>
          <a:p>
            <a:r>
              <a:rPr lang="fr-FR"/>
              <a:t>Click to edit Master subtitle style</a:t>
            </a:r>
          </a:p>
        </p:txBody>
      </p:sp>
      <p:sp>
        <p:nvSpPr>
          <p:cNvPr id="108548" name="Rectangle 4"/>
          <p:cNvSpPr>
            <a:spLocks noGrp="1" noChangeArrowheads="1"/>
          </p:cNvSpPr>
          <p:nvPr>
            <p:ph type="dt" sz="half" idx="2"/>
          </p:nvPr>
        </p:nvSpPr>
        <p:spPr>
          <a:xfrm>
            <a:off x="7086600" y="6248400"/>
            <a:ext cx="1524000" cy="457200"/>
          </a:xfrm>
        </p:spPr>
        <p:txBody>
          <a:bodyPr/>
          <a:lstStyle>
            <a:lvl1pPr>
              <a:defRPr>
                <a:solidFill>
                  <a:schemeClr val="tx1"/>
                </a:solidFill>
              </a:defRPr>
            </a:lvl1pPr>
          </a:lstStyle>
          <a:p>
            <a:endParaRPr lang="fr-FR"/>
          </a:p>
        </p:txBody>
      </p:sp>
      <p:sp>
        <p:nvSpPr>
          <p:cNvPr id="108549" name="Rectangle 5"/>
          <p:cNvSpPr>
            <a:spLocks noGrp="1" noChangeArrowheads="1"/>
          </p:cNvSpPr>
          <p:nvPr>
            <p:ph type="ftr" sz="quarter" idx="3"/>
          </p:nvPr>
        </p:nvSpPr>
        <p:spPr>
          <a:xfrm>
            <a:off x="3810000" y="6248400"/>
            <a:ext cx="2895600" cy="457200"/>
          </a:xfrm>
        </p:spPr>
        <p:txBody>
          <a:bodyPr/>
          <a:lstStyle>
            <a:lvl1pPr>
              <a:defRPr/>
            </a:lvl1pPr>
          </a:lstStyle>
          <a:p>
            <a:endParaRPr lang="fr-FR"/>
          </a:p>
        </p:txBody>
      </p:sp>
      <p:sp>
        <p:nvSpPr>
          <p:cNvPr id="108550" name="Rectangle 6"/>
          <p:cNvSpPr>
            <a:spLocks noGrp="1" noChangeArrowheads="1"/>
          </p:cNvSpPr>
          <p:nvPr>
            <p:ph type="sldNum" sz="quarter" idx="4"/>
          </p:nvPr>
        </p:nvSpPr>
        <p:spPr>
          <a:xfrm>
            <a:off x="2209800" y="6248400"/>
            <a:ext cx="1219200" cy="457200"/>
          </a:xfrm>
        </p:spPr>
        <p:txBody>
          <a:bodyPr/>
          <a:lstStyle>
            <a:lvl1pPr algn="l">
              <a:defRPr sz="1400">
                <a:solidFill>
                  <a:schemeClr val="tx1"/>
                </a:solidFill>
              </a:defRPr>
            </a:lvl1pPr>
          </a:lstStyle>
          <a:p>
            <a:fld id="{6DBA15FD-8FC6-4A78-8530-C4E2490E4127}" type="slidenum">
              <a:rPr lang="fr-FR"/>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fr-FR"/>
          </a:p>
        </p:txBody>
      </p:sp>
      <p:sp>
        <p:nvSpPr>
          <p:cNvPr id="5" name="Footer Placeholder 4"/>
          <p:cNvSpPr>
            <a:spLocks noGrp="1"/>
          </p:cNvSpPr>
          <p:nvPr>
            <p:ph type="ftr" sz="quarter" idx="11"/>
          </p:nvPr>
        </p:nvSpPr>
        <p:spPr/>
        <p:txBody>
          <a:bodyPr/>
          <a:lstStyle>
            <a:lvl1pPr>
              <a:defRPr/>
            </a:lvl1pPr>
          </a:lstStyle>
          <a:p>
            <a:endParaRPr lang="fr-FR"/>
          </a:p>
        </p:txBody>
      </p:sp>
      <p:sp>
        <p:nvSpPr>
          <p:cNvPr id="6" name="Slide Number Placeholder 5"/>
          <p:cNvSpPr>
            <a:spLocks noGrp="1"/>
          </p:cNvSpPr>
          <p:nvPr>
            <p:ph type="sldNum" sz="quarter" idx="12"/>
          </p:nvPr>
        </p:nvSpPr>
        <p:spPr/>
        <p:txBody>
          <a:bodyPr/>
          <a:lstStyle>
            <a:lvl1pPr>
              <a:defRPr/>
            </a:lvl1pPr>
          </a:lstStyle>
          <a:p>
            <a:fld id="{04B67FD0-7716-437D-8161-70C8209D2CE5}" type="slidenum">
              <a:rPr lang="fr-FR"/>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454025"/>
            <a:ext cx="1752600" cy="55657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454025"/>
            <a:ext cx="5105400" cy="55657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fr-FR"/>
          </a:p>
        </p:txBody>
      </p:sp>
      <p:sp>
        <p:nvSpPr>
          <p:cNvPr id="5" name="Footer Placeholder 4"/>
          <p:cNvSpPr>
            <a:spLocks noGrp="1"/>
          </p:cNvSpPr>
          <p:nvPr>
            <p:ph type="ftr" sz="quarter" idx="11"/>
          </p:nvPr>
        </p:nvSpPr>
        <p:spPr/>
        <p:txBody>
          <a:bodyPr/>
          <a:lstStyle>
            <a:lvl1pPr>
              <a:defRPr/>
            </a:lvl1pPr>
          </a:lstStyle>
          <a:p>
            <a:endParaRPr lang="fr-FR"/>
          </a:p>
        </p:txBody>
      </p:sp>
      <p:sp>
        <p:nvSpPr>
          <p:cNvPr id="6" name="Slide Number Placeholder 5"/>
          <p:cNvSpPr>
            <a:spLocks noGrp="1"/>
          </p:cNvSpPr>
          <p:nvPr>
            <p:ph type="sldNum" sz="quarter" idx="12"/>
          </p:nvPr>
        </p:nvSpPr>
        <p:spPr/>
        <p:txBody>
          <a:bodyPr/>
          <a:lstStyle>
            <a:lvl1pPr>
              <a:defRPr/>
            </a:lvl1pPr>
          </a:lstStyle>
          <a:p>
            <a:fld id="{DEE4E355-ED5B-4F65-997B-D5CE4EB931B5}" type="slidenum">
              <a:rPr lang="fr-FR"/>
              <a:pPr/>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0" y="454025"/>
            <a:ext cx="7010400" cy="152717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524000" y="1905000"/>
            <a:ext cx="7010400" cy="4114800"/>
          </a:xfrm>
        </p:spPr>
        <p:txBody>
          <a:bodyPr/>
          <a:lstStyle/>
          <a:p>
            <a:endParaRPr lang="en-US"/>
          </a:p>
        </p:txBody>
      </p:sp>
      <p:sp>
        <p:nvSpPr>
          <p:cNvPr id="4" name="Date Placeholder 3"/>
          <p:cNvSpPr>
            <a:spLocks noGrp="1"/>
          </p:cNvSpPr>
          <p:nvPr>
            <p:ph type="dt" sz="half" idx="10"/>
          </p:nvPr>
        </p:nvSpPr>
        <p:spPr>
          <a:xfrm>
            <a:off x="762000" y="6248400"/>
            <a:ext cx="1905000" cy="457200"/>
          </a:xfrm>
        </p:spPr>
        <p:txBody>
          <a:bodyPr/>
          <a:lstStyle>
            <a:lvl1pPr>
              <a:defRPr/>
            </a:lvl1pPr>
          </a:lstStyle>
          <a:p>
            <a:endParaRPr lang="fr-FR"/>
          </a:p>
        </p:txBody>
      </p:sp>
      <p:sp>
        <p:nvSpPr>
          <p:cNvPr id="5" name="Footer Placeholder 4"/>
          <p:cNvSpPr>
            <a:spLocks noGrp="1"/>
          </p:cNvSpPr>
          <p:nvPr>
            <p:ph type="ftr" sz="quarter" idx="11"/>
          </p:nvPr>
        </p:nvSpPr>
        <p:spPr>
          <a:xfrm>
            <a:off x="3276600" y="6248400"/>
            <a:ext cx="2895600" cy="457200"/>
          </a:xfrm>
        </p:spPr>
        <p:txBody>
          <a:bodyPr/>
          <a:lstStyle>
            <a:lvl1pPr>
              <a:defRPr/>
            </a:lvl1pPr>
          </a:lstStyle>
          <a:p>
            <a:endParaRPr lang="fr-FR"/>
          </a:p>
        </p:txBody>
      </p:sp>
      <p:sp>
        <p:nvSpPr>
          <p:cNvPr id="6" name="Slide Number Placeholder 5"/>
          <p:cNvSpPr>
            <a:spLocks noGrp="1"/>
          </p:cNvSpPr>
          <p:nvPr>
            <p:ph type="sldNum" sz="quarter" idx="12"/>
          </p:nvPr>
        </p:nvSpPr>
        <p:spPr>
          <a:xfrm>
            <a:off x="7239000" y="6248400"/>
            <a:ext cx="1295400" cy="457200"/>
          </a:xfrm>
        </p:spPr>
        <p:txBody>
          <a:bodyPr/>
          <a:lstStyle>
            <a:lvl1pPr>
              <a:defRPr/>
            </a:lvl1pPr>
          </a:lstStyle>
          <a:p>
            <a:fld id="{30FAE5CA-43E7-43C5-B684-70C9EBC42A4A}" type="slidenum">
              <a:rPr lang="fr-FR"/>
              <a:pPr/>
              <a:t>‹#›</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454025"/>
            <a:ext cx="7010400" cy="15271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524000" y="1905000"/>
            <a:ext cx="3429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905000"/>
            <a:ext cx="3429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762000" y="6248400"/>
            <a:ext cx="1905000" cy="457200"/>
          </a:xfrm>
        </p:spPr>
        <p:txBody>
          <a:bodyPr/>
          <a:lstStyle>
            <a:lvl1pPr>
              <a:defRPr/>
            </a:lvl1pPr>
          </a:lstStyle>
          <a:p>
            <a:endParaRPr lang="fr-FR"/>
          </a:p>
        </p:txBody>
      </p:sp>
      <p:sp>
        <p:nvSpPr>
          <p:cNvPr id="6" name="Footer Placeholder 5"/>
          <p:cNvSpPr>
            <a:spLocks noGrp="1"/>
          </p:cNvSpPr>
          <p:nvPr>
            <p:ph type="ftr" sz="quarter" idx="11"/>
          </p:nvPr>
        </p:nvSpPr>
        <p:spPr>
          <a:xfrm>
            <a:off x="3276600" y="6248400"/>
            <a:ext cx="2895600" cy="457200"/>
          </a:xfrm>
        </p:spPr>
        <p:txBody>
          <a:bodyPr/>
          <a:lstStyle>
            <a:lvl1pPr>
              <a:defRPr/>
            </a:lvl1pPr>
          </a:lstStyle>
          <a:p>
            <a:endParaRPr lang="fr-FR"/>
          </a:p>
        </p:txBody>
      </p:sp>
      <p:sp>
        <p:nvSpPr>
          <p:cNvPr id="7" name="Slide Number Placeholder 6"/>
          <p:cNvSpPr>
            <a:spLocks noGrp="1"/>
          </p:cNvSpPr>
          <p:nvPr>
            <p:ph type="sldNum" sz="quarter" idx="12"/>
          </p:nvPr>
        </p:nvSpPr>
        <p:spPr>
          <a:xfrm>
            <a:off x="7239000" y="6248400"/>
            <a:ext cx="1295400" cy="457200"/>
          </a:xfrm>
        </p:spPr>
        <p:txBody>
          <a:bodyPr/>
          <a:lstStyle>
            <a:lvl1pPr>
              <a:defRPr/>
            </a:lvl1pPr>
          </a:lstStyle>
          <a:p>
            <a:fld id="{9E6FB8D7-7EFF-4800-9B27-1693D4E8A00E}" type="slidenum">
              <a:rPr lang="fr-FR"/>
              <a:pPr/>
              <a:t>‹#›</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454025"/>
            <a:ext cx="7010400" cy="15271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524000" y="1905000"/>
            <a:ext cx="3429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105400" y="1905000"/>
            <a:ext cx="3429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105400" y="4038600"/>
            <a:ext cx="3429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762000" y="6248400"/>
            <a:ext cx="1905000" cy="457200"/>
          </a:xfrm>
        </p:spPr>
        <p:txBody>
          <a:bodyPr/>
          <a:lstStyle>
            <a:lvl1pPr>
              <a:defRPr/>
            </a:lvl1pPr>
          </a:lstStyle>
          <a:p>
            <a:endParaRPr lang="fr-FR"/>
          </a:p>
        </p:txBody>
      </p:sp>
      <p:sp>
        <p:nvSpPr>
          <p:cNvPr id="7" name="Footer Placeholder 6"/>
          <p:cNvSpPr>
            <a:spLocks noGrp="1"/>
          </p:cNvSpPr>
          <p:nvPr>
            <p:ph type="ftr" sz="quarter" idx="11"/>
          </p:nvPr>
        </p:nvSpPr>
        <p:spPr>
          <a:xfrm>
            <a:off x="3276600" y="6248400"/>
            <a:ext cx="2895600" cy="457200"/>
          </a:xfrm>
        </p:spPr>
        <p:txBody>
          <a:bodyPr/>
          <a:lstStyle>
            <a:lvl1pPr>
              <a:defRPr/>
            </a:lvl1pPr>
          </a:lstStyle>
          <a:p>
            <a:endParaRPr lang="fr-FR"/>
          </a:p>
        </p:txBody>
      </p:sp>
      <p:sp>
        <p:nvSpPr>
          <p:cNvPr id="8" name="Slide Number Placeholder 7"/>
          <p:cNvSpPr>
            <a:spLocks noGrp="1"/>
          </p:cNvSpPr>
          <p:nvPr>
            <p:ph type="sldNum" sz="quarter" idx="12"/>
          </p:nvPr>
        </p:nvSpPr>
        <p:spPr>
          <a:xfrm>
            <a:off x="7239000" y="6248400"/>
            <a:ext cx="1295400" cy="457200"/>
          </a:xfrm>
        </p:spPr>
        <p:txBody>
          <a:bodyPr/>
          <a:lstStyle>
            <a:lvl1pPr>
              <a:defRPr/>
            </a:lvl1pPr>
          </a:lstStyle>
          <a:p>
            <a:fld id="{9B145AC3-2D6A-4B99-A7F9-E41FF3796D2C}" type="slidenum">
              <a:rPr lang="fr-FR"/>
              <a:pPr/>
              <a:t>‹#›</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454025"/>
            <a:ext cx="7010400" cy="15271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05000"/>
            <a:ext cx="3429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105400" y="1905000"/>
            <a:ext cx="3429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105400" y="4038600"/>
            <a:ext cx="3429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762000" y="6248400"/>
            <a:ext cx="1905000" cy="457200"/>
          </a:xfrm>
        </p:spPr>
        <p:txBody>
          <a:bodyPr/>
          <a:lstStyle>
            <a:lvl1pPr>
              <a:defRPr/>
            </a:lvl1pPr>
          </a:lstStyle>
          <a:p>
            <a:endParaRPr lang="fr-FR"/>
          </a:p>
        </p:txBody>
      </p:sp>
      <p:sp>
        <p:nvSpPr>
          <p:cNvPr id="7" name="Footer Placeholder 6"/>
          <p:cNvSpPr>
            <a:spLocks noGrp="1"/>
          </p:cNvSpPr>
          <p:nvPr>
            <p:ph type="ftr" sz="quarter" idx="11"/>
          </p:nvPr>
        </p:nvSpPr>
        <p:spPr>
          <a:xfrm>
            <a:off x="3276600" y="6248400"/>
            <a:ext cx="2895600" cy="457200"/>
          </a:xfrm>
        </p:spPr>
        <p:txBody>
          <a:bodyPr/>
          <a:lstStyle>
            <a:lvl1pPr>
              <a:defRPr/>
            </a:lvl1pPr>
          </a:lstStyle>
          <a:p>
            <a:endParaRPr lang="fr-FR"/>
          </a:p>
        </p:txBody>
      </p:sp>
      <p:sp>
        <p:nvSpPr>
          <p:cNvPr id="8" name="Slide Number Placeholder 7"/>
          <p:cNvSpPr>
            <a:spLocks noGrp="1"/>
          </p:cNvSpPr>
          <p:nvPr>
            <p:ph type="sldNum" sz="quarter" idx="12"/>
          </p:nvPr>
        </p:nvSpPr>
        <p:spPr>
          <a:xfrm>
            <a:off x="7239000" y="6248400"/>
            <a:ext cx="1295400" cy="457200"/>
          </a:xfrm>
        </p:spPr>
        <p:txBody>
          <a:bodyPr/>
          <a:lstStyle>
            <a:lvl1pPr>
              <a:defRPr/>
            </a:lvl1pPr>
          </a:lstStyle>
          <a:p>
            <a:fld id="{1163ED90-BE21-456F-B82F-ED9A9505386C}" type="slidenum">
              <a:rPr lang="fr-FR"/>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fr-FR"/>
          </a:p>
        </p:txBody>
      </p:sp>
      <p:sp>
        <p:nvSpPr>
          <p:cNvPr id="5" name="Footer Placeholder 4"/>
          <p:cNvSpPr>
            <a:spLocks noGrp="1"/>
          </p:cNvSpPr>
          <p:nvPr>
            <p:ph type="ftr" sz="quarter" idx="11"/>
          </p:nvPr>
        </p:nvSpPr>
        <p:spPr/>
        <p:txBody>
          <a:bodyPr/>
          <a:lstStyle>
            <a:lvl1pPr>
              <a:defRPr/>
            </a:lvl1pPr>
          </a:lstStyle>
          <a:p>
            <a:endParaRPr lang="fr-FR"/>
          </a:p>
        </p:txBody>
      </p:sp>
      <p:sp>
        <p:nvSpPr>
          <p:cNvPr id="6" name="Slide Number Placeholder 5"/>
          <p:cNvSpPr>
            <a:spLocks noGrp="1"/>
          </p:cNvSpPr>
          <p:nvPr>
            <p:ph type="sldNum" sz="quarter" idx="12"/>
          </p:nvPr>
        </p:nvSpPr>
        <p:spPr/>
        <p:txBody>
          <a:bodyPr/>
          <a:lstStyle>
            <a:lvl1pPr>
              <a:defRPr/>
            </a:lvl1pPr>
          </a:lstStyle>
          <a:p>
            <a:fld id="{3A0BC8BF-8F54-4241-A3C3-8281C2F121C1}" type="slidenum">
              <a:rPr lang="fr-FR"/>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fr-FR"/>
          </a:p>
        </p:txBody>
      </p:sp>
      <p:sp>
        <p:nvSpPr>
          <p:cNvPr id="5" name="Footer Placeholder 4"/>
          <p:cNvSpPr>
            <a:spLocks noGrp="1"/>
          </p:cNvSpPr>
          <p:nvPr>
            <p:ph type="ftr" sz="quarter" idx="11"/>
          </p:nvPr>
        </p:nvSpPr>
        <p:spPr/>
        <p:txBody>
          <a:bodyPr/>
          <a:lstStyle>
            <a:lvl1pPr>
              <a:defRPr/>
            </a:lvl1pPr>
          </a:lstStyle>
          <a:p>
            <a:endParaRPr lang="fr-FR"/>
          </a:p>
        </p:txBody>
      </p:sp>
      <p:sp>
        <p:nvSpPr>
          <p:cNvPr id="6" name="Slide Number Placeholder 5"/>
          <p:cNvSpPr>
            <a:spLocks noGrp="1"/>
          </p:cNvSpPr>
          <p:nvPr>
            <p:ph type="sldNum" sz="quarter" idx="12"/>
          </p:nvPr>
        </p:nvSpPr>
        <p:spPr/>
        <p:txBody>
          <a:bodyPr/>
          <a:lstStyle>
            <a:lvl1pPr>
              <a:defRPr/>
            </a:lvl1pPr>
          </a:lstStyle>
          <a:p>
            <a:fld id="{33053028-5583-49E5-ABBA-81FAAA2E022C}" type="slidenum">
              <a:rPr lang="fr-FR"/>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fr-FR"/>
          </a:p>
        </p:txBody>
      </p:sp>
      <p:sp>
        <p:nvSpPr>
          <p:cNvPr id="6" name="Footer Placeholder 5"/>
          <p:cNvSpPr>
            <a:spLocks noGrp="1"/>
          </p:cNvSpPr>
          <p:nvPr>
            <p:ph type="ftr" sz="quarter" idx="11"/>
          </p:nvPr>
        </p:nvSpPr>
        <p:spPr/>
        <p:txBody>
          <a:bodyPr/>
          <a:lstStyle>
            <a:lvl1pPr>
              <a:defRPr/>
            </a:lvl1pPr>
          </a:lstStyle>
          <a:p>
            <a:endParaRPr lang="fr-FR"/>
          </a:p>
        </p:txBody>
      </p:sp>
      <p:sp>
        <p:nvSpPr>
          <p:cNvPr id="7" name="Slide Number Placeholder 6"/>
          <p:cNvSpPr>
            <a:spLocks noGrp="1"/>
          </p:cNvSpPr>
          <p:nvPr>
            <p:ph type="sldNum" sz="quarter" idx="12"/>
          </p:nvPr>
        </p:nvSpPr>
        <p:spPr/>
        <p:txBody>
          <a:bodyPr/>
          <a:lstStyle>
            <a:lvl1pPr>
              <a:defRPr/>
            </a:lvl1pPr>
          </a:lstStyle>
          <a:p>
            <a:fld id="{7256CEC5-F2FD-4A8D-8671-D28104C8EF93}" type="slidenum">
              <a:rPr lang="fr-FR"/>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fr-FR"/>
          </a:p>
        </p:txBody>
      </p:sp>
      <p:sp>
        <p:nvSpPr>
          <p:cNvPr id="8" name="Footer Placeholder 7"/>
          <p:cNvSpPr>
            <a:spLocks noGrp="1"/>
          </p:cNvSpPr>
          <p:nvPr>
            <p:ph type="ftr" sz="quarter" idx="11"/>
          </p:nvPr>
        </p:nvSpPr>
        <p:spPr/>
        <p:txBody>
          <a:bodyPr/>
          <a:lstStyle>
            <a:lvl1pPr>
              <a:defRPr/>
            </a:lvl1pPr>
          </a:lstStyle>
          <a:p>
            <a:endParaRPr lang="fr-FR"/>
          </a:p>
        </p:txBody>
      </p:sp>
      <p:sp>
        <p:nvSpPr>
          <p:cNvPr id="9" name="Slide Number Placeholder 8"/>
          <p:cNvSpPr>
            <a:spLocks noGrp="1"/>
          </p:cNvSpPr>
          <p:nvPr>
            <p:ph type="sldNum" sz="quarter" idx="12"/>
          </p:nvPr>
        </p:nvSpPr>
        <p:spPr/>
        <p:txBody>
          <a:bodyPr/>
          <a:lstStyle>
            <a:lvl1pPr>
              <a:defRPr/>
            </a:lvl1pPr>
          </a:lstStyle>
          <a:p>
            <a:fld id="{A1EACC67-ECAD-4A54-8784-B90EAC6173D2}" type="slidenum">
              <a:rPr lang="fr-FR"/>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fr-FR"/>
          </a:p>
        </p:txBody>
      </p:sp>
      <p:sp>
        <p:nvSpPr>
          <p:cNvPr id="4" name="Footer Placeholder 3"/>
          <p:cNvSpPr>
            <a:spLocks noGrp="1"/>
          </p:cNvSpPr>
          <p:nvPr>
            <p:ph type="ftr" sz="quarter" idx="11"/>
          </p:nvPr>
        </p:nvSpPr>
        <p:spPr/>
        <p:txBody>
          <a:bodyPr/>
          <a:lstStyle>
            <a:lvl1pPr>
              <a:defRPr/>
            </a:lvl1pPr>
          </a:lstStyle>
          <a:p>
            <a:endParaRPr lang="fr-FR"/>
          </a:p>
        </p:txBody>
      </p:sp>
      <p:sp>
        <p:nvSpPr>
          <p:cNvPr id="5" name="Slide Number Placeholder 4"/>
          <p:cNvSpPr>
            <a:spLocks noGrp="1"/>
          </p:cNvSpPr>
          <p:nvPr>
            <p:ph type="sldNum" sz="quarter" idx="12"/>
          </p:nvPr>
        </p:nvSpPr>
        <p:spPr/>
        <p:txBody>
          <a:bodyPr/>
          <a:lstStyle>
            <a:lvl1pPr>
              <a:defRPr/>
            </a:lvl1pPr>
          </a:lstStyle>
          <a:p>
            <a:fld id="{397B22B7-E3A5-422D-BB0A-30E714218A94}" type="slidenum">
              <a:rPr lang="fr-FR"/>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fr-FR"/>
          </a:p>
        </p:txBody>
      </p:sp>
      <p:sp>
        <p:nvSpPr>
          <p:cNvPr id="3" name="Footer Placeholder 2"/>
          <p:cNvSpPr>
            <a:spLocks noGrp="1"/>
          </p:cNvSpPr>
          <p:nvPr>
            <p:ph type="ftr" sz="quarter" idx="11"/>
          </p:nvPr>
        </p:nvSpPr>
        <p:spPr/>
        <p:txBody>
          <a:bodyPr/>
          <a:lstStyle>
            <a:lvl1pPr>
              <a:defRPr/>
            </a:lvl1pPr>
          </a:lstStyle>
          <a:p>
            <a:endParaRPr lang="fr-FR"/>
          </a:p>
        </p:txBody>
      </p:sp>
      <p:sp>
        <p:nvSpPr>
          <p:cNvPr id="4" name="Slide Number Placeholder 3"/>
          <p:cNvSpPr>
            <a:spLocks noGrp="1"/>
          </p:cNvSpPr>
          <p:nvPr>
            <p:ph type="sldNum" sz="quarter" idx="12"/>
          </p:nvPr>
        </p:nvSpPr>
        <p:spPr/>
        <p:txBody>
          <a:bodyPr/>
          <a:lstStyle>
            <a:lvl1pPr>
              <a:defRPr/>
            </a:lvl1pPr>
          </a:lstStyle>
          <a:p>
            <a:fld id="{7959473A-A263-4C2C-9B7B-CE57FDB6120C}" type="slidenum">
              <a:rPr lang="fr-FR"/>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fr-FR"/>
          </a:p>
        </p:txBody>
      </p:sp>
      <p:sp>
        <p:nvSpPr>
          <p:cNvPr id="6" name="Footer Placeholder 5"/>
          <p:cNvSpPr>
            <a:spLocks noGrp="1"/>
          </p:cNvSpPr>
          <p:nvPr>
            <p:ph type="ftr" sz="quarter" idx="11"/>
          </p:nvPr>
        </p:nvSpPr>
        <p:spPr/>
        <p:txBody>
          <a:bodyPr/>
          <a:lstStyle>
            <a:lvl1pPr>
              <a:defRPr/>
            </a:lvl1pPr>
          </a:lstStyle>
          <a:p>
            <a:endParaRPr lang="fr-FR"/>
          </a:p>
        </p:txBody>
      </p:sp>
      <p:sp>
        <p:nvSpPr>
          <p:cNvPr id="7" name="Slide Number Placeholder 6"/>
          <p:cNvSpPr>
            <a:spLocks noGrp="1"/>
          </p:cNvSpPr>
          <p:nvPr>
            <p:ph type="sldNum" sz="quarter" idx="12"/>
          </p:nvPr>
        </p:nvSpPr>
        <p:spPr/>
        <p:txBody>
          <a:bodyPr/>
          <a:lstStyle>
            <a:lvl1pPr>
              <a:defRPr/>
            </a:lvl1pPr>
          </a:lstStyle>
          <a:p>
            <a:fld id="{90E1DCC2-170B-4C83-84BE-085E631516F9}" type="slidenum">
              <a:rPr lang="fr-FR"/>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fr-FR"/>
          </a:p>
        </p:txBody>
      </p:sp>
      <p:sp>
        <p:nvSpPr>
          <p:cNvPr id="6" name="Footer Placeholder 5"/>
          <p:cNvSpPr>
            <a:spLocks noGrp="1"/>
          </p:cNvSpPr>
          <p:nvPr>
            <p:ph type="ftr" sz="quarter" idx="11"/>
          </p:nvPr>
        </p:nvSpPr>
        <p:spPr/>
        <p:txBody>
          <a:bodyPr/>
          <a:lstStyle>
            <a:lvl1pPr>
              <a:defRPr/>
            </a:lvl1pPr>
          </a:lstStyle>
          <a:p>
            <a:endParaRPr lang="fr-FR"/>
          </a:p>
        </p:txBody>
      </p:sp>
      <p:sp>
        <p:nvSpPr>
          <p:cNvPr id="7" name="Slide Number Placeholder 6"/>
          <p:cNvSpPr>
            <a:spLocks noGrp="1"/>
          </p:cNvSpPr>
          <p:nvPr>
            <p:ph type="sldNum" sz="quarter" idx="12"/>
          </p:nvPr>
        </p:nvSpPr>
        <p:spPr/>
        <p:txBody>
          <a:bodyPr/>
          <a:lstStyle>
            <a:lvl1pPr>
              <a:defRPr/>
            </a:lvl1pPr>
          </a:lstStyle>
          <a:p>
            <a:fld id="{7C35A911-2BEF-4D2E-9143-3DDE37771D5F}" type="slidenum">
              <a:rPr lang="fr-FR"/>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bwMode="auto">
          <a:xfrm>
            <a:off x="1524000" y="454025"/>
            <a:ext cx="7010400" cy="15271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Click to edit Master title style</a:t>
            </a:r>
          </a:p>
        </p:txBody>
      </p:sp>
      <p:sp>
        <p:nvSpPr>
          <p:cNvPr id="107523" name="Rectangle 3"/>
          <p:cNvSpPr>
            <a:spLocks noGrp="1" noChangeArrowheads="1"/>
          </p:cNvSpPr>
          <p:nvPr>
            <p:ph type="body" idx="1"/>
          </p:nvPr>
        </p:nvSpPr>
        <p:spPr bwMode="auto">
          <a:xfrm>
            <a:off x="1524000" y="1905000"/>
            <a:ext cx="7010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p>
        </p:txBody>
      </p:sp>
      <p:sp>
        <p:nvSpPr>
          <p:cNvPr id="107524" name="Rectangle 4"/>
          <p:cNvSpPr>
            <a:spLocks noGrp="1" noChangeArrowheads="1"/>
          </p:cNvSpPr>
          <p:nvPr>
            <p:ph type="dt" sz="half" idx="2"/>
          </p:nvPr>
        </p:nvSpPr>
        <p:spPr bwMode="auto">
          <a:xfrm>
            <a:off x="7620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tx2"/>
                </a:solidFill>
              </a:defRPr>
            </a:lvl1pPr>
          </a:lstStyle>
          <a:p>
            <a:endParaRPr lang="fr-FR"/>
          </a:p>
        </p:txBody>
      </p:sp>
      <p:sp>
        <p:nvSpPr>
          <p:cNvPr id="107525" name="Rectangle 5"/>
          <p:cNvSpPr>
            <a:spLocks noGrp="1" noChangeArrowheads="1"/>
          </p:cNvSpPr>
          <p:nvPr>
            <p:ph type="ftr" sz="quarter" idx="3"/>
          </p:nvPr>
        </p:nvSpPr>
        <p:spPr bwMode="auto">
          <a:xfrm>
            <a:off x="32766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fr-FR"/>
          </a:p>
        </p:txBody>
      </p:sp>
      <p:sp>
        <p:nvSpPr>
          <p:cNvPr id="107526" name="Rectangle 6"/>
          <p:cNvSpPr>
            <a:spLocks noGrp="1" noChangeArrowheads="1"/>
          </p:cNvSpPr>
          <p:nvPr>
            <p:ph type="sldNum" sz="quarter" idx="4"/>
          </p:nvPr>
        </p:nvSpPr>
        <p:spPr bwMode="auto">
          <a:xfrm>
            <a:off x="7239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2"/>
                </a:solidFill>
              </a:defRPr>
            </a:lvl1pPr>
          </a:lstStyle>
          <a:p>
            <a:fld id="{BAC8737A-2A71-4F9E-A364-D2D2AB7E9DC0}" type="slidenum">
              <a:rPr lang="fr-FR"/>
              <a:pPr/>
              <a:t>‹#›</a:t>
            </a:fld>
            <a:endParaRPr lang="fr-FR"/>
          </a:p>
        </p:txBody>
      </p:sp>
      <p:pic>
        <p:nvPicPr>
          <p:cNvPr id="107531" name="Picture 1"/>
          <p:cNvPicPr>
            <a:picLocks noChangeAspect="1" noChangeArrowheads="1"/>
          </p:cNvPicPr>
          <p:nvPr userDrawn="1"/>
        </p:nvPicPr>
        <p:blipFill>
          <a:blip r:embed="rId17"/>
          <a:srcRect/>
          <a:stretch>
            <a:fillRect/>
          </a:stretch>
        </p:blipFill>
        <p:spPr bwMode="auto">
          <a:xfrm>
            <a:off x="0" y="0"/>
            <a:ext cx="2438400" cy="676275"/>
          </a:xfrm>
          <a:prstGeom prst="rect">
            <a:avLst/>
          </a:prstGeom>
          <a:noFill/>
          <a:ln w="9525">
            <a:noFill/>
            <a:miter lim="800000"/>
            <a:headEnd/>
            <a:tailEnd/>
          </a:ln>
        </p:spPr>
      </p:pic>
      <p:sp>
        <p:nvSpPr>
          <p:cNvPr id="1026" name="Text Box 2"/>
          <p:cNvSpPr txBox="1">
            <a:spLocks noChangeArrowheads="1"/>
          </p:cNvSpPr>
          <p:nvPr userDrawn="1"/>
        </p:nvSpPr>
        <p:spPr bwMode="auto">
          <a:xfrm>
            <a:off x="9525" y="714375"/>
            <a:ext cx="2333625" cy="200025"/>
          </a:xfrm>
          <a:prstGeom prst="rect">
            <a:avLst/>
          </a:prstGeom>
          <a:noFill/>
          <a:ln w="9525">
            <a:noFill/>
            <a:miter lim="800000"/>
            <a:headEnd/>
            <a:tailEnd/>
          </a:ln>
        </p:spPr>
        <p:txBody>
          <a:bodyPr lIns="27432" tIns="22860" rIns="0" bIns="0"/>
          <a:lstStyle/>
          <a:p>
            <a:r>
              <a:rPr lang="en-US" sz="800">
                <a:solidFill>
                  <a:schemeClr val="tx2"/>
                </a:solidFill>
              </a:rPr>
              <a:t>Africa Technical Transport Sector Unit (AFTTR) </a:t>
            </a: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 id="2147483728" r:id="rId13"/>
    <p:sldLayoutId id="2147483729" r:id="rId14"/>
    <p:sldLayoutId id="2147483730" r:id="rId15"/>
  </p:sldLayoutIdLst>
  <p:timing>
    <p:tnLst>
      <p:par>
        <p:cTn id="1" dur="indefinite" restart="never" nodeType="tmRoot"/>
      </p:par>
    </p:tnLst>
  </p:timing>
  <p:hf hdr="0" ftr="0" dt="0"/>
  <p:txStyles>
    <p:titleStyle>
      <a:lvl1pPr algn="l" rtl="0" fontAlgn="base">
        <a:spcBef>
          <a:spcPct val="0"/>
        </a:spcBef>
        <a:spcAft>
          <a:spcPct val="0"/>
        </a:spcAft>
        <a:defRPr sz="3000">
          <a:solidFill>
            <a:schemeClr val="tx2"/>
          </a:solidFill>
          <a:latin typeface="+mj-lt"/>
          <a:ea typeface="+mj-ea"/>
          <a:cs typeface="+mj-cs"/>
        </a:defRPr>
      </a:lvl1pPr>
      <a:lvl2pPr algn="l" rtl="0" fontAlgn="base">
        <a:spcBef>
          <a:spcPct val="0"/>
        </a:spcBef>
        <a:spcAft>
          <a:spcPct val="0"/>
        </a:spcAft>
        <a:defRPr sz="3000">
          <a:solidFill>
            <a:schemeClr val="tx2"/>
          </a:solidFill>
          <a:latin typeface="Arial" charset="0"/>
          <a:cs typeface="Arial" charset="0"/>
        </a:defRPr>
      </a:lvl2pPr>
      <a:lvl3pPr algn="l" rtl="0" fontAlgn="base">
        <a:spcBef>
          <a:spcPct val="0"/>
        </a:spcBef>
        <a:spcAft>
          <a:spcPct val="0"/>
        </a:spcAft>
        <a:defRPr sz="3000">
          <a:solidFill>
            <a:schemeClr val="tx2"/>
          </a:solidFill>
          <a:latin typeface="Arial" charset="0"/>
          <a:cs typeface="Arial" charset="0"/>
        </a:defRPr>
      </a:lvl3pPr>
      <a:lvl4pPr algn="l" rtl="0" fontAlgn="base">
        <a:spcBef>
          <a:spcPct val="0"/>
        </a:spcBef>
        <a:spcAft>
          <a:spcPct val="0"/>
        </a:spcAft>
        <a:defRPr sz="3000">
          <a:solidFill>
            <a:schemeClr val="tx2"/>
          </a:solidFill>
          <a:latin typeface="Arial" charset="0"/>
          <a:cs typeface="Arial" charset="0"/>
        </a:defRPr>
      </a:lvl4pPr>
      <a:lvl5pPr algn="l" rtl="0" fontAlgn="base">
        <a:spcBef>
          <a:spcPct val="0"/>
        </a:spcBef>
        <a:spcAft>
          <a:spcPct val="0"/>
        </a:spcAft>
        <a:defRPr sz="3000">
          <a:solidFill>
            <a:schemeClr val="tx2"/>
          </a:solidFill>
          <a:latin typeface="Arial" charset="0"/>
          <a:cs typeface="Arial" charset="0"/>
        </a:defRPr>
      </a:lvl5pPr>
      <a:lvl6pPr marL="457200" algn="l" rtl="0" fontAlgn="base">
        <a:spcBef>
          <a:spcPct val="0"/>
        </a:spcBef>
        <a:spcAft>
          <a:spcPct val="0"/>
        </a:spcAft>
        <a:defRPr sz="3000">
          <a:solidFill>
            <a:schemeClr val="tx2"/>
          </a:solidFill>
          <a:latin typeface="Arial" charset="0"/>
          <a:cs typeface="Arial" charset="0"/>
        </a:defRPr>
      </a:lvl6pPr>
      <a:lvl7pPr marL="914400" algn="l" rtl="0" fontAlgn="base">
        <a:spcBef>
          <a:spcPct val="0"/>
        </a:spcBef>
        <a:spcAft>
          <a:spcPct val="0"/>
        </a:spcAft>
        <a:defRPr sz="3000">
          <a:solidFill>
            <a:schemeClr val="tx2"/>
          </a:solidFill>
          <a:latin typeface="Arial" charset="0"/>
          <a:cs typeface="Arial" charset="0"/>
        </a:defRPr>
      </a:lvl7pPr>
      <a:lvl8pPr marL="1371600" algn="l" rtl="0" fontAlgn="base">
        <a:spcBef>
          <a:spcPct val="0"/>
        </a:spcBef>
        <a:spcAft>
          <a:spcPct val="0"/>
        </a:spcAft>
        <a:defRPr sz="3000">
          <a:solidFill>
            <a:schemeClr val="tx2"/>
          </a:solidFill>
          <a:latin typeface="Arial" charset="0"/>
          <a:cs typeface="Arial" charset="0"/>
        </a:defRPr>
      </a:lvl8pPr>
      <a:lvl9pPr marL="1828800" algn="l" rtl="0" fontAlgn="base">
        <a:spcBef>
          <a:spcPct val="0"/>
        </a:spcBef>
        <a:spcAft>
          <a:spcPct val="0"/>
        </a:spcAft>
        <a:defRPr sz="3000">
          <a:solidFill>
            <a:schemeClr val="tx2"/>
          </a:solidFill>
          <a:latin typeface="Arial" charset="0"/>
          <a:cs typeface="Arial" charset="0"/>
        </a:defRPr>
      </a:lvl9pPr>
    </p:titleStyle>
    <p:bodyStyle>
      <a:lvl1pPr marL="342900" indent="-342900" algn="l" rtl="0" fontAlgn="base">
        <a:spcBef>
          <a:spcPct val="20000"/>
        </a:spcBef>
        <a:spcAft>
          <a:spcPct val="0"/>
        </a:spcAft>
        <a:buClr>
          <a:schemeClr val="tx1"/>
        </a:buClr>
        <a:buSzPct val="70000"/>
        <a:buFont typeface="Wingdings" pitchFamily="2" charset="2"/>
        <a:buChar char="¢"/>
        <a:defRPr sz="30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l"/>
        <a:defRPr sz="2800">
          <a:solidFill>
            <a:schemeClr val="tx2"/>
          </a:solidFill>
          <a:latin typeface="+mn-lt"/>
          <a:cs typeface="+mn-cs"/>
        </a:defRPr>
      </a:lvl2pPr>
      <a:lvl3pPr marL="1143000" indent="-228600" algn="l" rtl="0" fontAlgn="base">
        <a:spcBef>
          <a:spcPct val="20000"/>
        </a:spcBef>
        <a:spcAft>
          <a:spcPct val="0"/>
        </a:spcAft>
        <a:buClr>
          <a:schemeClr val="accent2"/>
        </a:buClr>
        <a:buChar char="•"/>
        <a:defRPr sz="2400">
          <a:solidFill>
            <a:schemeClr val="tx2"/>
          </a:solidFill>
          <a:latin typeface="+mn-lt"/>
          <a:cs typeface="+mn-cs"/>
        </a:defRPr>
      </a:lvl3pPr>
      <a:lvl4pPr marL="1600200" indent="-228600" algn="l" rtl="0" fontAlgn="base">
        <a:spcBef>
          <a:spcPct val="20000"/>
        </a:spcBef>
        <a:spcAft>
          <a:spcPct val="0"/>
        </a:spcAft>
        <a:buClr>
          <a:schemeClr val="tx1"/>
        </a:buClr>
        <a:buChar char="•"/>
        <a:defRPr sz="2000">
          <a:solidFill>
            <a:schemeClr val="tx2"/>
          </a:solidFill>
          <a:latin typeface="+mn-lt"/>
          <a:cs typeface="+mn-cs"/>
        </a:defRPr>
      </a:lvl4pPr>
      <a:lvl5pPr marL="2057400" indent="-228600" algn="l" rtl="0" fontAlgn="base">
        <a:spcBef>
          <a:spcPct val="20000"/>
        </a:spcBef>
        <a:spcAft>
          <a:spcPct val="0"/>
        </a:spcAft>
        <a:buChar char="•"/>
        <a:defRPr sz="2000">
          <a:solidFill>
            <a:schemeClr val="tx2"/>
          </a:solidFill>
          <a:latin typeface="+mn-lt"/>
          <a:cs typeface="+mn-cs"/>
        </a:defRPr>
      </a:lvl5pPr>
      <a:lvl6pPr marL="2514600" indent="-228600" algn="l" rtl="0" fontAlgn="base">
        <a:spcBef>
          <a:spcPct val="20000"/>
        </a:spcBef>
        <a:spcAft>
          <a:spcPct val="0"/>
        </a:spcAft>
        <a:buChar char="•"/>
        <a:defRPr sz="2000">
          <a:solidFill>
            <a:schemeClr val="tx2"/>
          </a:solidFill>
          <a:latin typeface="+mn-lt"/>
          <a:cs typeface="+mn-cs"/>
        </a:defRPr>
      </a:lvl6pPr>
      <a:lvl7pPr marL="2971800" indent="-228600" algn="l" rtl="0" fontAlgn="base">
        <a:spcBef>
          <a:spcPct val="20000"/>
        </a:spcBef>
        <a:spcAft>
          <a:spcPct val="0"/>
        </a:spcAft>
        <a:buChar char="•"/>
        <a:defRPr sz="2000">
          <a:solidFill>
            <a:schemeClr val="tx2"/>
          </a:solidFill>
          <a:latin typeface="+mn-lt"/>
          <a:cs typeface="+mn-cs"/>
        </a:defRPr>
      </a:lvl7pPr>
      <a:lvl8pPr marL="3429000" indent="-228600" algn="l" rtl="0" fontAlgn="base">
        <a:spcBef>
          <a:spcPct val="20000"/>
        </a:spcBef>
        <a:spcAft>
          <a:spcPct val="0"/>
        </a:spcAft>
        <a:buChar char="•"/>
        <a:defRPr sz="2000">
          <a:solidFill>
            <a:schemeClr val="tx2"/>
          </a:solidFill>
          <a:latin typeface="+mn-lt"/>
          <a:cs typeface="+mn-cs"/>
        </a:defRPr>
      </a:lvl8pPr>
      <a:lvl9pPr marL="3886200" indent="-228600" algn="l" rtl="0" fontAlgn="base">
        <a:spcBef>
          <a:spcPct val="20000"/>
        </a:spcBef>
        <a:spcAft>
          <a:spcPct val="0"/>
        </a:spcAft>
        <a:buChar char="•"/>
        <a:defRPr sz="2000">
          <a:solidFill>
            <a:schemeClr val="tx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90600" y="2362200"/>
            <a:ext cx="6934200" cy="1752600"/>
          </a:xfrm>
        </p:spPr>
        <p:txBody>
          <a:bodyPr/>
          <a:lstStyle/>
          <a:p>
            <a:pPr algn="ctr"/>
            <a:r>
              <a:rPr lang="en-US" sz="3700" dirty="0" smtClean="0">
                <a:latin typeface="Times New Roman" pitchFamily="18" charset="0"/>
                <a:cs typeface="Times New Roman" pitchFamily="18" charset="0"/>
              </a:rPr>
              <a:t/>
            </a:r>
            <a:br>
              <a:rPr lang="en-US" sz="3700" dirty="0" smtClean="0">
                <a:latin typeface="Times New Roman" pitchFamily="18" charset="0"/>
                <a:cs typeface="Times New Roman" pitchFamily="18" charset="0"/>
              </a:rPr>
            </a:br>
            <a:r>
              <a:rPr lang="en-US" sz="3700" dirty="0" smtClean="0">
                <a:latin typeface="Times New Roman" pitchFamily="18" charset="0"/>
                <a:cs typeface="Times New Roman" pitchFamily="18" charset="0"/>
              </a:rPr>
              <a:t/>
            </a:r>
            <a:br>
              <a:rPr lang="en-US" sz="3700" dirty="0" smtClean="0">
                <a:latin typeface="Times New Roman" pitchFamily="18" charset="0"/>
                <a:cs typeface="Times New Roman" pitchFamily="18" charset="0"/>
              </a:rPr>
            </a:br>
            <a:r>
              <a:rPr lang="en-US" sz="3700" dirty="0" smtClean="0">
                <a:latin typeface="Times New Roman" pitchFamily="18" charset="0"/>
                <a:cs typeface="Times New Roman" pitchFamily="18" charset="0"/>
              </a:rPr>
              <a:t>Railway Concessions </a:t>
            </a:r>
            <a:r>
              <a:rPr lang="en-US" sz="3700" dirty="0" smtClean="0">
                <a:latin typeface="Times New Roman" pitchFamily="18" charset="0"/>
                <a:cs typeface="Times New Roman" pitchFamily="18" charset="0"/>
              </a:rPr>
              <a:t>in </a:t>
            </a:r>
            <a:br>
              <a:rPr lang="en-US" sz="3700" dirty="0" smtClean="0">
                <a:latin typeface="Times New Roman" pitchFamily="18" charset="0"/>
                <a:cs typeface="Times New Roman" pitchFamily="18" charset="0"/>
              </a:rPr>
            </a:br>
            <a:r>
              <a:rPr lang="en-US" sz="3700" dirty="0" smtClean="0">
                <a:latin typeface="Times New Roman" pitchFamily="18" charset="0"/>
                <a:cs typeface="Times New Roman" pitchFamily="18" charset="0"/>
              </a:rPr>
              <a:t>Sub-Saharan </a:t>
            </a:r>
            <a:r>
              <a:rPr lang="en-US" sz="3700" dirty="0" smtClean="0">
                <a:latin typeface="Times New Roman" pitchFamily="18" charset="0"/>
                <a:cs typeface="Times New Roman" pitchFamily="18" charset="0"/>
              </a:rPr>
              <a:t>Africa: </a:t>
            </a:r>
            <a:br>
              <a:rPr lang="en-US" sz="3700" dirty="0" smtClean="0">
                <a:latin typeface="Times New Roman" pitchFamily="18" charset="0"/>
                <a:cs typeface="Times New Roman" pitchFamily="18" charset="0"/>
              </a:rPr>
            </a:br>
            <a:r>
              <a:rPr lang="en-US" sz="3700" dirty="0" smtClean="0">
                <a:latin typeface="Times New Roman" pitchFamily="18" charset="0"/>
                <a:cs typeface="Times New Roman" pitchFamily="18" charset="0"/>
              </a:rPr>
              <a:t>Lessons learned</a:t>
            </a:r>
            <a:br>
              <a:rPr lang="en-US" sz="3700" dirty="0" smtClean="0">
                <a:latin typeface="Times New Roman" pitchFamily="18" charset="0"/>
                <a:cs typeface="Times New Roman" pitchFamily="18" charset="0"/>
              </a:rPr>
            </a:br>
            <a:r>
              <a:rPr lang="en-US" sz="3700" dirty="0" smtClean="0">
                <a:latin typeface="Times New Roman" pitchFamily="18" charset="0"/>
                <a:cs typeface="Times New Roman" pitchFamily="18" charset="0"/>
              </a:rPr>
              <a:t/>
            </a:r>
            <a:br>
              <a:rPr lang="en-US" sz="37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3700" dirty="0" smtClean="0">
                <a:latin typeface="Times New Roman" pitchFamily="18" charset="0"/>
                <a:cs typeface="Times New Roman" pitchFamily="18" charset="0"/>
              </a:rPr>
              <a:t/>
            </a:r>
            <a:br>
              <a:rPr lang="en-US" sz="3700" dirty="0" smtClean="0">
                <a:latin typeface="Times New Roman" pitchFamily="18" charset="0"/>
                <a:cs typeface="Times New Roman" pitchFamily="18" charset="0"/>
              </a:rPr>
            </a:br>
            <a:endParaRPr lang="en-US" sz="2900" dirty="0">
              <a:latin typeface="Times New Roman" pitchFamily="18" charset="0"/>
              <a:cs typeface="Times New Roman" pitchFamily="18" charset="0"/>
            </a:endParaRPr>
          </a:p>
        </p:txBody>
      </p:sp>
      <p:sp>
        <p:nvSpPr>
          <p:cNvPr id="2051" name="Rectangle 3"/>
          <p:cNvSpPr>
            <a:spLocks noGrp="1" noChangeArrowheads="1"/>
          </p:cNvSpPr>
          <p:nvPr>
            <p:ph type="subTitle" idx="1"/>
          </p:nvPr>
        </p:nvSpPr>
        <p:spPr>
          <a:xfrm>
            <a:off x="5562600" y="5410200"/>
            <a:ext cx="3581400" cy="990600"/>
          </a:xfrm>
        </p:spPr>
        <p:txBody>
          <a:bodyPr/>
          <a:lstStyle/>
          <a:p>
            <a:pPr>
              <a:lnSpc>
                <a:spcPct val="80000"/>
              </a:lnSpc>
            </a:pPr>
            <a:r>
              <a:rPr lang="en-US" sz="1600" dirty="0" smtClean="0">
                <a:latin typeface="Times New Roman" pitchFamily="18" charset="0"/>
                <a:cs typeface="Times New Roman" pitchFamily="18" charset="0"/>
              </a:rPr>
              <a:t>Presented by: Emmanuel James, </a:t>
            </a:r>
          </a:p>
          <a:p>
            <a:pPr>
              <a:lnSpc>
                <a:spcPct val="80000"/>
              </a:lnSpc>
            </a:pPr>
            <a:r>
              <a:rPr lang="en-US" sz="1600" dirty="0" smtClean="0">
                <a:latin typeface="Times New Roman" pitchFamily="18" charset="0"/>
                <a:cs typeface="Times New Roman" pitchFamily="18" charset="0"/>
              </a:rPr>
              <a:t>Program Coordinator – Africa Transport</a:t>
            </a:r>
          </a:p>
          <a:p>
            <a:pPr>
              <a:lnSpc>
                <a:spcPct val="80000"/>
              </a:lnSpc>
            </a:pPr>
            <a:r>
              <a:rPr lang="en-US" sz="1600" dirty="0" smtClean="0">
                <a:latin typeface="Times New Roman" pitchFamily="18" charset="0"/>
                <a:cs typeface="Times New Roman" pitchFamily="18" charset="0"/>
              </a:rPr>
              <a:t>The World Bank</a:t>
            </a:r>
            <a:endParaRPr lang="en-US" sz="1600" dirty="0">
              <a:latin typeface="Times New Roman" pitchFamily="18" charset="0"/>
              <a:cs typeface="Times New Roman" pitchFamily="18" charset="0"/>
            </a:endParaRPr>
          </a:p>
        </p:txBody>
      </p:sp>
      <p:pic>
        <p:nvPicPr>
          <p:cNvPr id="4" name="Picture 6" descr="world bank"/>
          <p:cNvPicPr>
            <a:picLocks noChangeAspect="1" noChangeArrowheads="1"/>
          </p:cNvPicPr>
          <p:nvPr/>
        </p:nvPicPr>
        <p:blipFill>
          <a:blip r:embed="rId3"/>
          <a:srcRect/>
          <a:stretch>
            <a:fillRect/>
          </a:stretch>
        </p:blipFill>
        <p:spPr bwMode="auto">
          <a:xfrm>
            <a:off x="381000" y="152400"/>
            <a:ext cx="885825" cy="895350"/>
          </a:xfrm>
          <a:prstGeom prst="rect">
            <a:avLst/>
          </a:prstGeom>
          <a:noFill/>
        </p:spPr>
      </p:pic>
      <p:sp>
        <p:nvSpPr>
          <p:cNvPr id="5" name="Text Box 7"/>
          <p:cNvSpPr txBox="1">
            <a:spLocks noChangeArrowheads="1"/>
          </p:cNvSpPr>
          <p:nvPr/>
        </p:nvSpPr>
        <p:spPr bwMode="auto">
          <a:xfrm>
            <a:off x="0" y="1066800"/>
            <a:ext cx="1847850" cy="274638"/>
          </a:xfrm>
          <a:prstGeom prst="rect">
            <a:avLst/>
          </a:prstGeom>
          <a:noFill/>
          <a:ln w="3175" algn="ctr">
            <a:noFill/>
            <a:miter lim="800000"/>
            <a:headEnd/>
            <a:tailEnd/>
          </a:ln>
          <a:effectLst/>
        </p:spPr>
        <p:txBody>
          <a:bodyPr wrap="none">
            <a:spAutoFit/>
          </a:bodyPr>
          <a:lstStyle/>
          <a:p>
            <a:pPr algn="l" eaLnBrk="1" hangingPunct="1"/>
            <a:r>
              <a:rPr lang="en-US" sz="1200" dirty="0"/>
              <a:t>The World Bank Group</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bwMode="auto">
          <a:xfrm>
            <a:off x="357200" y="1"/>
            <a:ext cx="9144000" cy="838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Weak performance:</a:t>
            </a:r>
            <a:r>
              <a:rPr kumimoji="0" lang="en-US" sz="2400" b="1"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 cross border railways management</a:t>
            </a:r>
            <a:endParaRPr kumimoji="0" lang="en-US" sz="2400"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
        <p:nvSpPr>
          <p:cNvPr id="4" name="Rectangle 3"/>
          <p:cNvSpPr txBox="1">
            <a:spLocks noChangeArrowheads="1"/>
          </p:cNvSpPr>
          <p:nvPr/>
        </p:nvSpPr>
        <p:spPr bwMode="auto">
          <a:xfrm>
            <a:off x="0" y="914400"/>
            <a:ext cx="9144000" cy="5943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chemeClr val="tx1"/>
              </a:buClr>
              <a:buSzPct val="70000"/>
              <a:tabLst/>
              <a:defRPr/>
            </a:pPr>
            <a:endParaRPr kumimoji="0" lang="en-US" sz="2000" b="0" i="0" u="none" strike="noStrike" kern="0" cap="none" spc="0" normalizeH="0" baseline="0" noProof="0" dirty="0">
              <a:ln>
                <a:noFill/>
              </a:ln>
              <a:solidFill>
                <a:schemeClr val="tx2"/>
              </a:solidFill>
              <a:effectLst/>
              <a:uLnTx/>
              <a:uFillTx/>
              <a:latin typeface="Times New Roman" pitchFamily="18" charset="0"/>
              <a:ea typeface="+mn-ea"/>
              <a:cs typeface="Times New Roman" pitchFamily="18" charset="0"/>
            </a:endParaRPr>
          </a:p>
        </p:txBody>
      </p:sp>
      <p:sp>
        <p:nvSpPr>
          <p:cNvPr id="13" name="Rectangle 1"/>
          <p:cNvSpPr>
            <a:spLocks noChangeArrowheads="1"/>
          </p:cNvSpPr>
          <p:nvPr/>
        </p:nvSpPr>
        <p:spPr bwMode="auto">
          <a:xfrm>
            <a:off x="76200" y="1252560"/>
            <a:ext cx="88392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buFont typeface="Wingdings" pitchFamily="2" charset="2"/>
              <a:buChar char="q"/>
            </a:pPr>
            <a:r>
              <a:rPr lang="en-US" sz="2400" dirty="0" smtClean="0">
                <a:solidFill>
                  <a:schemeClr val="tx2"/>
                </a:solidFill>
                <a:latin typeface="Times New Roman" pitchFamily="18" charset="0"/>
                <a:ea typeface="Calibri" pitchFamily="34" charset="0"/>
                <a:cs typeface="Times New Roman" pitchFamily="18" charset="0"/>
              </a:rPr>
              <a:t> Cross border management presents specific challenges:</a:t>
            </a:r>
          </a:p>
          <a:p>
            <a:pPr lvl="1"/>
            <a:r>
              <a:rPr lang="en-US" sz="2400" dirty="0" smtClean="0">
                <a:solidFill>
                  <a:schemeClr val="tx2"/>
                </a:solidFill>
                <a:latin typeface="Times New Roman" pitchFamily="18" charset="0"/>
                <a:ea typeface="Calibri" pitchFamily="34" charset="0"/>
                <a:cs typeface="Times New Roman" pitchFamily="18" charset="0"/>
              </a:rPr>
              <a:t> </a:t>
            </a:r>
          </a:p>
          <a:p>
            <a:pPr lvl="1">
              <a:buFont typeface="Wingdings" pitchFamily="2" charset="2"/>
              <a:buChar char="Ø"/>
            </a:pPr>
            <a:r>
              <a:rPr lang="en-US" sz="2400" dirty="0" smtClean="0">
                <a:solidFill>
                  <a:schemeClr val="tx2"/>
                </a:solidFill>
                <a:latin typeface="Times New Roman" pitchFamily="18" charset="0"/>
                <a:ea typeface="Calibri" pitchFamily="34" charset="0"/>
                <a:cs typeface="Times New Roman" pitchFamily="18" charset="0"/>
              </a:rPr>
              <a:t>Accounting of transfer of infrastructure or rolling stock assets from one country to another;</a:t>
            </a:r>
          </a:p>
          <a:p>
            <a:pPr lvl="1">
              <a:buFont typeface="Wingdings" pitchFamily="2" charset="2"/>
              <a:buChar char="Ø"/>
            </a:pPr>
            <a:endParaRPr lang="en-US" sz="2400" dirty="0" smtClean="0">
              <a:solidFill>
                <a:schemeClr val="tx2"/>
              </a:solidFill>
              <a:latin typeface="Times New Roman" pitchFamily="18" charset="0"/>
              <a:ea typeface="Calibri" pitchFamily="34" charset="0"/>
              <a:cs typeface="Times New Roman" pitchFamily="18" charset="0"/>
            </a:endParaRPr>
          </a:p>
          <a:p>
            <a:pPr lvl="1">
              <a:buFont typeface="Wingdings" pitchFamily="2" charset="2"/>
              <a:buChar char="Ø"/>
            </a:pPr>
            <a:r>
              <a:rPr lang="en-US" sz="2400" dirty="0" smtClean="0">
                <a:solidFill>
                  <a:schemeClr val="tx2"/>
                </a:solidFill>
                <a:latin typeface="Times New Roman" pitchFamily="18" charset="0"/>
                <a:ea typeface="Calibri" pitchFamily="34" charset="0"/>
                <a:cs typeface="Times New Roman" pitchFamily="18" charset="0"/>
              </a:rPr>
              <a:t> Dependence of landlocked countries from their neighbor’s investment – how do we lock the commitment of one country vis-à-vis the other?</a:t>
            </a:r>
          </a:p>
          <a:p>
            <a:pPr lvl="1">
              <a:buFont typeface="Wingdings" pitchFamily="2" charset="2"/>
              <a:buChar char="Ø"/>
            </a:pPr>
            <a:endParaRPr lang="en-US" sz="2400" dirty="0" smtClean="0">
              <a:solidFill>
                <a:schemeClr val="tx2"/>
              </a:solidFill>
              <a:latin typeface="Times New Roman" pitchFamily="18" charset="0"/>
              <a:ea typeface="Calibri" pitchFamily="34" charset="0"/>
              <a:cs typeface="Times New Roman" pitchFamily="18" charset="0"/>
            </a:endParaRPr>
          </a:p>
          <a:p>
            <a:pPr lvl="1">
              <a:buFont typeface="Wingdings" pitchFamily="2" charset="2"/>
              <a:buChar char="Ø"/>
            </a:pPr>
            <a:r>
              <a:rPr lang="en-US" sz="2400" dirty="0" smtClean="0">
                <a:solidFill>
                  <a:schemeClr val="tx2"/>
                </a:solidFill>
                <a:latin typeface="Times New Roman" pitchFamily="18" charset="0"/>
                <a:ea typeface="Calibri" pitchFamily="34" charset="0"/>
                <a:cs typeface="Times New Roman" pitchFamily="18" charset="0"/>
              </a:rPr>
              <a:t> Synchronization of intermodal competition policies; and</a:t>
            </a:r>
          </a:p>
          <a:p>
            <a:pPr lvl="1">
              <a:buFont typeface="Wingdings" pitchFamily="2" charset="2"/>
              <a:buChar char="Ø"/>
            </a:pPr>
            <a:endParaRPr lang="en-US" sz="2400" dirty="0" smtClean="0">
              <a:solidFill>
                <a:schemeClr val="tx2"/>
              </a:solidFill>
              <a:latin typeface="Times New Roman" pitchFamily="18" charset="0"/>
              <a:ea typeface="Calibri" pitchFamily="34" charset="0"/>
              <a:cs typeface="Times New Roman" pitchFamily="18" charset="0"/>
            </a:endParaRPr>
          </a:p>
          <a:p>
            <a:pPr lvl="1">
              <a:buFont typeface="Wingdings" pitchFamily="2" charset="2"/>
              <a:buChar char="Ø"/>
            </a:pPr>
            <a:r>
              <a:rPr lang="en-US" sz="2400" dirty="0" smtClean="0">
                <a:solidFill>
                  <a:schemeClr val="tx2"/>
                </a:solidFill>
                <a:latin typeface="Times New Roman" pitchFamily="18" charset="0"/>
                <a:ea typeface="Calibri" pitchFamily="34" charset="0"/>
                <a:cs typeface="Times New Roman" pitchFamily="18" charset="0"/>
              </a:rPr>
              <a:t> Synchronization of long haul passenger services and deficit payments.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bwMode="auto">
          <a:xfrm>
            <a:off x="0" y="0"/>
            <a:ext cx="9144000" cy="838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6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How do we account</a:t>
            </a:r>
            <a:r>
              <a:rPr kumimoji="0" lang="en-US" sz="2600" b="1"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 for the overall disappointing performance of railway concessions – summary</a:t>
            </a:r>
            <a:r>
              <a:rPr kumimoji="0" lang="en-US" sz="26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of findings</a:t>
            </a:r>
            <a:endParaRPr kumimoji="0" lang="en-US" sz="2600"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
        <p:nvSpPr>
          <p:cNvPr id="4" name="Rectangle 3"/>
          <p:cNvSpPr txBox="1">
            <a:spLocks noChangeArrowheads="1"/>
          </p:cNvSpPr>
          <p:nvPr/>
        </p:nvSpPr>
        <p:spPr bwMode="auto">
          <a:xfrm>
            <a:off x="0" y="914400"/>
            <a:ext cx="9144000" cy="5943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chemeClr val="tx1"/>
              </a:buClr>
              <a:buSzPct val="70000"/>
              <a:tabLst/>
              <a:defRPr/>
            </a:pPr>
            <a:endParaRPr kumimoji="0" lang="en-US" sz="2000" b="0" i="0" u="none" strike="noStrike" kern="0" cap="none" spc="0" normalizeH="0" baseline="0" noProof="0" dirty="0">
              <a:ln>
                <a:noFill/>
              </a:ln>
              <a:solidFill>
                <a:schemeClr val="tx2"/>
              </a:solidFill>
              <a:effectLst/>
              <a:uLnTx/>
              <a:uFillTx/>
              <a:latin typeface="Times New Roman" pitchFamily="18" charset="0"/>
              <a:ea typeface="+mn-ea"/>
              <a:cs typeface="Times New Roman" pitchFamily="18" charset="0"/>
            </a:endParaRPr>
          </a:p>
        </p:txBody>
      </p:sp>
      <p:sp>
        <p:nvSpPr>
          <p:cNvPr id="265217" name="Rectangle 1"/>
          <p:cNvSpPr>
            <a:spLocks noChangeArrowheads="1"/>
          </p:cNvSpPr>
          <p:nvPr/>
        </p:nvSpPr>
        <p:spPr bwMode="auto">
          <a:xfrm>
            <a:off x="304800" y="1219200"/>
            <a:ext cx="8382000" cy="43765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q"/>
              <a:tabLst/>
            </a:pPr>
            <a:r>
              <a:rPr kumimoji="0" lang="en-US"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2400" kern="0" dirty="0" smtClean="0">
                <a:solidFill>
                  <a:schemeClr val="tx2"/>
                </a:solidFill>
                <a:latin typeface="Times New Roman" pitchFamily="18" charset="0"/>
                <a:cs typeface="Times New Roman" pitchFamily="18" charset="0"/>
              </a:rPr>
              <a:t>While they are many reasons that can account for the overall weak performance of railway concessions in </a:t>
            </a:r>
            <a:r>
              <a:rPr lang="en-US" sz="2400" kern="0" dirty="0" err="1" smtClean="0">
                <a:solidFill>
                  <a:schemeClr val="tx2"/>
                </a:solidFill>
                <a:latin typeface="Times New Roman" pitchFamily="18" charset="0"/>
                <a:cs typeface="Times New Roman" pitchFamily="18" charset="0"/>
              </a:rPr>
              <a:t>SSA</a:t>
            </a:r>
            <a:r>
              <a:rPr lang="en-US" sz="2400" kern="0" dirty="0" smtClean="0">
                <a:solidFill>
                  <a:schemeClr val="tx2"/>
                </a:solidFill>
                <a:latin typeface="Times New Roman" pitchFamily="18" charset="0"/>
                <a:cs typeface="Times New Roman" pitchFamily="18" charset="0"/>
              </a:rPr>
              <a:t>, four stand out:</a:t>
            </a:r>
          </a:p>
          <a:p>
            <a:pPr marL="742950" lvl="1" indent="-285750">
              <a:spcBef>
                <a:spcPct val="20000"/>
              </a:spcBef>
              <a:buClr>
                <a:schemeClr val="accent1"/>
              </a:buClr>
              <a:buSzPct val="75000"/>
              <a:buFont typeface="Wingdings" pitchFamily="2" charset="2"/>
              <a:buChar char="l"/>
            </a:pPr>
            <a:endParaRPr lang="en-US" sz="2400" kern="0" dirty="0" smtClean="0">
              <a:solidFill>
                <a:schemeClr val="tx2"/>
              </a:solidFill>
              <a:latin typeface="Times New Roman" pitchFamily="18" charset="0"/>
              <a:cs typeface="Times New Roman" pitchFamily="18" charset="0"/>
            </a:endParaRPr>
          </a:p>
          <a:p>
            <a:pPr marL="742950" lvl="1" indent="-285750">
              <a:spcBef>
                <a:spcPct val="20000"/>
              </a:spcBef>
              <a:buClr>
                <a:schemeClr val="tx2"/>
              </a:buClr>
              <a:buSzPct val="75000"/>
              <a:buFont typeface="Wingdings" pitchFamily="2" charset="2"/>
              <a:buChar char="Ø"/>
            </a:pPr>
            <a:r>
              <a:rPr lang="en-US" sz="2400" kern="0" dirty="0" smtClean="0">
                <a:solidFill>
                  <a:schemeClr val="tx2"/>
                </a:solidFill>
                <a:latin typeface="Times New Roman" pitchFamily="18" charset="0"/>
                <a:cs typeface="Times New Roman" pitchFamily="18" charset="0"/>
              </a:rPr>
              <a:t>Overestimation of the serviceable freight markets; </a:t>
            </a:r>
          </a:p>
          <a:p>
            <a:pPr marL="742950" lvl="1" indent="-285750">
              <a:spcBef>
                <a:spcPct val="20000"/>
              </a:spcBef>
              <a:buClr>
                <a:schemeClr val="tx2"/>
              </a:buClr>
              <a:buSzPct val="75000"/>
              <a:buFont typeface="Wingdings" pitchFamily="2" charset="2"/>
              <a:buChar char="Ø"/>
            </a:pPr>
            <a:endParaRPr lang="en-US" sz="2400" kern="0" dirty="0" smtClean="0">
              <a:solidFill>
                <a:schemeClr val="tx2"/>
              </a:solidFill>
              <a:latin typeface="Times New Roman" pitchFamily="18" charset="0"/>
              <a:cs typeface="Times New Roman" pitchFamily="18" charset="0"/>
            </a:endParaRPr>
          </a:p>
          <a:p>
            <a:pPr marL="742950" lvl="1" indent="-285750">
              <a:spcBef>
                <a:spcPct val="20000"/>
              </a:spcBef>
              <a:buClr>
                <a:schemeClr val="tx2"/>
              </a:buClr>
              <a:buSzPct val="75000"/>
              <a:buFont typeface="Wingdings" pitchFamily="2" charset="2"/>
              <a:buChar char="Ø"/>
            </a:pPr>
            <a:r>
              <a:rPr lang="en-US" sz="2400" kern="0" dirty="0" smtClean="0">
                <a:solidFill>
                  <a:schemeClr val="tx2"/>
                </a:solidFill>
                <a:latin typeface="Times New Roman" pitchFamily="18" charset="0"/>
                <a:cs typeface="Times New Roman" pitchFamily="18" charset="0"/>
              </a:rPr>
              <a:t>Underestimation of investment needs;</a:t>
            </a:r>
          </a:p>
          <a:p>
            <a:pPr marL="742950" lvl="1" indent="-285750">
              <a:spcBef>
                <a:spcPct val="20000"/>
              </a:spcBef>
              <a:buClr>
                <a:schemeClr val="tx2"/>
              </a:buClr>
              <a:buSzPct val="75000"/>
              <a:buFont typeface="Wingdings" pitchFamily="2" charset="2"/>
              <a:buChar char="Ø"/>
            </a:pPr>
            <a:endParaRPr lang="en-US" sz="2400" kern="0" dirty="0" smtClean="0">
              <a:solidFill>
                <a:schemeClr val="tx2"/>
              </a:solidFill>
              <a:latin typeface="Times New Roman" pitchFamily="18" charset="0"/>
              <a:cs typeface="Times New Roman" pitchFamily="18" charset="0"/>
            </a:endParaRPr>
          </a:p>
          <a:p>
            <a:pPr marL="742950" lvl="1" indent="-285750">
              <a:spcBef>
                <a:spcPct val="20000"/>
              </a:spcBef>
              <a:buClr>
                <a:schemeClr val="tx2"/>
              </a:buClr>
              <a:buSzPct val="75000"/>
              <a:buFont typeface="Wingdings" pitchFamily="2" charset="2"/>
              <a:buChar char="Ø"/>
            </a:pPr>
            <a:r>
              <a:rPr lang="en-US" sz="2400" kern="0" dirty="0" smtClean="0">
                <a:solidFill>
                  <a:schemeClr val="tx2"/>
                </a:solidFill>
                <a:latin typeface="Times New Roman" pitchFamily="18" charset="0"/>
                <a:cs typeface="Times New Roman" pitchFamily="18" charset="0"/>
              </a:rPr>
              <a:t>Undercapitalization of concessions; and</a:t>
            </a:r>
          </a:p>
          <a:p>
            <a:pPr marL="742950" lvl="1" indent="-285750">
              <a:spcBef>
                <a:spcPct val="20000"/>
              </a:spcBef>
              <a:buClr>
                <a:schemeClr val="tx2"/>
              </a:buClr>
              <a:buSzPct val="75000"/>
              <a:buFont typeface="Wingdings" pitchFamily="2" charset="2"/>
              <a:buChar char="Ø"/>
            </a:pPr>
            <a:endParaRPr lang="en-US" sz="2400" kern="0" dirty="0" smtClean="0">
              <a:solidFill>
                <a:schemeClr val="tx2"/>
              </a:solidFill>
              <a:latin typeface="Times New Roman" pitchFamily="18" charset="0"/>
              <a:cs typeface="Times New Roman" pitchFamily="18" charset="0"/>
            </a:endParaRPr>
          </a:p>
          <a:p>
            <a:pPr marL="742950" lvl="1" indent="-285750">
              <a:spcBef>
                <a:spcPct val="20000"/>
              </a:spcBef>
              <a:buClr>
                <a:schemeClr val="tx2"/>
              </a:buClr>
              <a:buSzPct val="75000"/>
              <a:buFont typeface="Wingdings" pitchFamily="2" charset="2"/>
              <a:buChar char="Ø"/>
            </a:pPr>
            <a:r>
              <a:rPr lang="en-US" sz="2400" kern="0" dirty="0" smtClean="0">
                <a:solidFill>
                  <a:schemeClr val="tx2"/>
                </a:solidFill>
                <a:latin typeface="Times New Roman" pitchFamily="18" charset="0"/>
                <a:cs typeface="Times New Roman" pitchFamily="18" charset="0"/>
              </a:rPr>
              <a:t>Undue expectations regarding passenger service.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0" y="914400"/>
            <a:ext cx="9144000" cy="5943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chemeClr val="tx1"/>
              </a:buClr>
              <a:buSzPct val="70000"/>
              <a:tabLst/>
              <a:defRPr/>
            </a:pPr>
            <a:endParaRPr kumimoji="0" lang="en-US" sz="2000" b="0" i="0" u="none" strike="noStrike" kern="0" cap="none" spc="0" normalizeH="0" baseline="0" noProof="0" dirty="0">
              <a:ln>
                <a:noFill/>
              </a:ln>
              <a:solidFill>
                <a:schemeClr val="tx2"/>
              </a:solidFill>
              <a:effectLst/>
              <a:uLnTx/>
              <a:uFillTx/>
              <a:latin typeface="Times New Roman" pitchFamily="18" charset="0"/>
              <a:ea typeface="+mn-ea"/>
              <a:cs typeface="Times New Roman" pitchFamily="18" charset="0"/>
            </a:endParaRPr>
          </a:p>
        </p:txBody>
      </p:sp>
      <p:sp>
        <p:nvSpPr>
          <p:cNvPr id="13" name="Rectangle 1"/>
          <p:cNvSpPr>
            <a:spLocks noChangeArrowheads="1"/>
          </p:cNvSpPr>
          <p:nvPr/>
        </p:nvSpPr>
        <p:spPr bwMode="auto">
          <a:xfrm>
            <a:off x="228600" y="2339876"/>
            <a:ext cx="86868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a:r>
              <a:rPr lang="en-US" sz="2400" dirty="0" smtClean="0">
                <a:solidFill>
                  <a:schemeClr val="tx2"/>
                </a:solidFill>
                <a:latin typeface="Times New Roman" pitchFamily="18" charset="0"/>
                <a:ea typeface="Calibri" pitchFamily="34" charset="0"/>
                <a:cs typeface="Times New Roman" pitchFamily="18" charset="0"/>
              </a:rPr>
              <a:t> </a:t>
            </a:r>
            <a:r>
              <a:rPr lang="en-US" sz="7200" dirty="0" smtClean="0">
                <a:solidFill>
                  <a:schemeClr val="tx2"/>
                </a:solidFill>
                <a:latin typeface="Times New Roman" pitchFamily="18" charset="0"/>
                <a:ea typeface="Calibri" pitchFamily="34" charset="0"/>
                <a:cs typeface="Times New Roman" pitchFamily="18" charset="0"/>
              </a:rPr>
              <a:t>Thank you </a:t>
            </a:r>
          </a:p>
          <a:p>
            <a:pPr lvl="0" algn="ctr"/>
            <a:r>
              <a:rPr lang="en-US" sz="7200" dirty="0" smtClean="0">
                <a:solidFill>
                  <a:schemeClr val="tx2"/>
                </a:solidFill>
                <a:latin typeface="Times New Roman" pitchFamily="18" charset="0"/>
                <a:ea typeface="Calibri" pitchFamily="34" charset="0"/>
                <a:cs typeface="Times New Roman" pitchFamily="18" charset="0"/>
              </a:rPr>
              <a:t>for your attention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228600" y="757232"/>
            <a:ext cx="8686800" cy="5943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Char char="q"/>
              <a:tabLst/>
              <a:defRPr/>
            </a:pPr>
            <a:r>
              <a:rPr kumimoji="0" lang="en-US" sz="20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en-US" sz="22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A lot:</a:t>
            </a:r>
          </a:p>
          <a:p>
            <a:pPr marL="742950" marR="0" lvl="1" indent="-285750" algn="l" defTabSz="914400" rtl="0" eaLnBrk="1" fontAlgn="base" latinLnBrk="0" hangingPunct="1">
              <a:lnSpc>
                <a:spcPct val="100000"/>
              </a:lnSpc>
              <a:spcBef>
                <a:spcPct val="20000"/>
              </a:spcBef>
              <a:spcAft>
                <a:spcPct val="0"/>
              </a:spcAft>
              <a:buSzPct val="75000"/>
              <a:buFont typeface="Wingdings" pitchFamily="2" charset="2"/>
              <a:buChar char="Ø"/>
              <a:tabLst/>
              <a:defRPr/>
            </a:pPr>
            <a:r>
              <a:rPr kumimoji="0" lang="en-US" sz="22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First rail concession in Sub Saharan Africa  (</a:t>
            </a:r>
            <a:r>
              <a:rPr kumimoji="0" lang="en-US" sz="2200" b="0" i="0" u="none" strike="noStrike" kern="0" cap="none" spc="0" normalizeH="0" baseline="0" noProof="0" dirty="0" err="1" smtClean="0">
                <a:ln>
                  <a:noFill/>
                </a:ln>
                <a:solidFill>
                  <a:schemeClr val="tx2"/>
                </a:solidFill>
                <a:effectLst/>
                <a:uLnTx/>
                <a:uFillTx/>
                <a:latin typeface="Times New Roman" pitchFamily="18" charset="0"/>
                <a:cs typeface="Times New Roman" pitchFamily="18" charset="0"/>
              </a:rPr>
              <a:t>SSA</a:t>
            </a:r>
            <a:r>
              <a:rPr kumimoji="0" lang="en-US" sz="22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 dates back to 1995 (</a:t>
            </a:r>
            <a:r>
              <a:rPr kumimoji="0" lang="en-US" sz="2200" b="0" i="0" u="none" strike="noStrike" kern="0" cap="none" spc="0" normalizeH="0" baseline="0" noProof="0" dirty="0" err="1" smtClean="0">
                <a:ln>
                  <a:noFill/>
                </a:ln>
                <a:solidFill>
                  <a:schemeClr val="tx2"/>
                </a:solidFill>
                <a:effectLst/>
                <a:uLnTx/>
                <a:uFillTx/>
                <a:latin typeface="Times New Roman" pitchFamily="18" charset="0"/>
                <a:cs typeface="Times New Roman" pitchFamily="18" charset="0"/>
              </a:rPr>
              <a:t>Sitarail</a:t>
            </a:r>
            <a:r>
              <a:rPr kumimoji="0" lang="en-US" sz="22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 - links Abidjan to Ouagadougou)</a:t>
            </a:r>
          </a:p>
          <a:p>
            <a:pPr marL="742950" marR="0" lvl="1" indent="-285750" algn="l" defTabSz="914400" rtl="0" eaLnBrk="1" fontAlgn="base" latinLnBrk="0" hangingPunct="1">
              <a:lnSpc>
                <a:spcPct val="100000"/>
              </a:lnSpc>
              <a:spcBef>
                <a:spcPct val="20000"/>
              </a:spcBef>
              <a:spcAft>
                <a:spcPct val="0"/>
              </a:spcAft>
              <a:buSzPct val="75000"/>
              <a:buFont typeface="Wingdings" pitchFamily="2" charset="2"/>
              <a:buChar char="Ø"/>
              <a:tabLst/>
              <a:defRPr/>
            </a:pPr>
            <a:r>
              <a:rPr kumimoji="0" lang="en-US" sz="22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Since 1995, rail operations in SSA have been privatized using all sort of public private partnerships (PPPs) – from management contract (</a:t>
            </a:r>
            <a:r>
              <a:rPr kumimoji="0" lang="en-US" sz="2200" b="0" i="0" u="none" strike="noStrike" kern="0" cap="none" spc="0" normalizeH="0" baseline="0" noProof="0" dirty="0" err="1" smtClean="0">
                <a:ln>
                  <a:noFill/>
                </a:ln>
                <a:solidFill>
                  <a:schemeClr val="tx2"/>
                </a:solidFill>
                <a:effectLst/>
                <a:uLnTx/>
                <a:uFillTx/>
                <a:latin typeface="Times New Roman" pitchFamily="18" charset="0"/>
                <a:cs typeface="Times New Roman" pitchFamily="18" charset="0"/>
              </a:rPr>
              <a:t>Sizarail</a:t>
            </a:r>
            <a:r>
              <a:rPr kumimoji="0" lang="en-US" sz="22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 to hybrid rail concession contracts of the “</a:t>
            </a:r>
            <a:r>
              <a:rPr kumimoji="0" lang="en-US" sz="2200" b="0" i="0" u="none" strike="noStrike" kern="0" cap="none" spc="0" normalizeH="0" baseline="0" noProof="0" dirty="0" err="1" smtClean="0">
                <a:ln>
                  <a:noFill/>
                </a:ln>
                <a:solidFill>
                  <a:schemeClr val="tx2"/>
                </a:solidFill>
                <a:effectLst/>
                <a:uLnTx/>
                <a:uFillTx/>
                <a:latin typeface="Times New Roman" pitchFamily="18" charset="0"/>
                <a:cs typeface="Times New Roman" pitchFamily="18" charset="0"/>
              </a:rPr>
              <a:t>affermage</a:t>
            </a:r>
            <a:r>
              <a:rPr kumimoji="0" lang="en-US" sz="22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  type (</a:t>
            </a:r>
            <a:r>
              <a:rPr kumimoji="0" lang="en-US" sz="2200" b="0" i="0" u="none" strike="noStrike" kern="0" cap="none" spc="0" normalizeH="0" baseline="0" noProof="0" dirty="0" err="1" smtClean="0">
                <a:ln>
                  <a:noFill/>
                </a:ln>
                <a:solidFill>
                  <a:schemeClr val="tx2"/>
                </a:solidFill>
                <a:effectLst/>
                <a:uLnTx/>
                <a:uFillTx/>
                <a:latin typeface="Times New Roman" pitchFamily="18" charset="0"/>
                <a:cs typeface="Times New Roman" pitchFamily="18" charset="0"/>
              </a:rPr>
              <a:t>Sitarail</a:t>
            </a:r>
            <a:r>
              <a:rPr kumimoji="0" lang="en-US" sz="22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 to full blown concession contracts (TRC, RSZ, </a:t>
            </a:r>
            <a:r>
              <a:rPr kumimoji="0" lang="en-US" sz="2200" b="0" i="0" u="none" strike="noStrike" kern="0" cap="none" spc="0" normalizeH="0" baseline="0" noProof="0" dirty="0" err="1" smtClean="0">
                <a:ln>
                  <a:noFill/>
                </a:ln>
                <a:solidFill>
                  <a:schemeClr val="tx2"/>
                </a:solidFill>
                <a:effectLst/>
                <a:uLnTx/>
                <a:uFillTx/>
                <a:latin typeface="Times New Roman" pitchFamily="18" charset="0"/>
                <a:cs typeface="Times New Roman" pitchFamily="18" charset="0"/>
              </a:rPr>
              <a:t>Camrail</a:t>
            </a:r>
            <a:r>
              <a:rPr kumimoji="0" lang="en-US" sz="22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a:t>
            </a:r>
          </a:p>
          <a:p>
            <a:pPr marL="742950" marR="0" lvl="1" indent="-285750" algn="l" defTabSz="914400" rtl="0" eaLnBrk="1" fontAlgn="base" latinLnBrk="0" hangingPunct="1">
              <a:lnSpc>
                <a:spcPct val="100000"/>
              </a:lnSpc>
              <a:spcBef>
                <a:spcPct val="20000"/>
              </a:spcBef>
              <a:spcAft>
                <a:spcPct val="0"/>
              </a:spcAft>
              <a:buSzPct val="75000"/>
              <a:buFont typeface="Wingdings" pitchFamily="2" charset="2"/>
              <a:buChar char="Ø"/>
              <a:tabLst/>
              <a:defRPr/>
            </a:pPr>
            <a:r>
              <a:rPr kumimoji="0" lang="en-US" sz="22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Over the last 5 years, a large body of evidences regarding the performances , or lack thereof, of rail concessions in </a:t>
            </a:r>
            <a:r>
              <a:rPr kumimoji="0" lang="en-US" sz="2200" b="0" i="0" u="none" strike="noStrike" kern="0" cap="none" spc="0" normalizeH="0" baseline="0" noProof="0" dirty="0" err="1" smtClean="0">
                <a:ln>
                  <a:noFill/>
                </a:ln>
                <a:solidFill>
                  <a:schemeClr val="tx2"/>
                </a:solidFill>
                <a:effectLst/>
                <a:uLnTx/>
                <a:uFillTx/>
                <a:latin typeface="Times New Roman" pitchFamily="18" charset="0"/>
                <a:cs typeface="Times New Roman" pitchFamily="18" charset="0"/>
              </a:rPr>
              <a:t>SSA</a:t>
            </a:r>
            <a:r>
              <a:rPr kumimoji="0" lang="en-US" sz="22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 has been published. The latest : “Off track: Railways in Sub Saharan Africa” published under the Africa Infrastructure series in 2009 provides ample details of the challenges facing rail operations in </a:t>
            </a:r>
            <a:r>
              <a:rPr kumimoji="0" lang="en-US" sz="2200" b="0" i="0" u="none" strike="noStrike" kern="0" cap="none" spc="0" normalizeH="0" baseline="0" noProof="0" dirty="0" err="1" smtClean="0">
                <a:ln>
                  <a:noFill/>
                </a:ln>
                <a:solidFill>
                  <a:schemeClr val="tx2"/>
                </a:solidFill>
                <a:effectLst/>
                <a:uLnTx/>
                <a:uFillTx/>
                <a:latin typeface="Times New Roman" pitchFamily="18" charset="0"/>
                <a:cs typeface="Times New Roman" pitchFamily="18" charset="0"/>
              </a:rPr>
              <a:t>SSA</a:t>
            </a:r>
            <a:r>
              <a:rPr kumimoji="0" lang="en-US" sz="22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 and, de facto, rail concessions.  </a:t>
            </a:r>
          </a:p>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Char char="q"/>
              <a:tabLst/>
              <a:defRPr/>
            </a:pPr>
            <a:r>
              <a:rPr lang="en-US" sz="2200" kern="0" dirty="0" smtClean="0">
                <a:solidFill>
                  <a:schemeClr val="tx2"/>
                </a:solidFill>
                <a:latin typeface="Times New Roman" pitchFamily="18" charset="0"/>
                <a:cs typeface="Times New Roman" pitchFamily="18" charset="0"/>
              </a:rPr>
              <a:t> </a:t>
            </a:r>
            <a:r>
              <a:rPr kumimoji="0" lang="en-US" sz="22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The scope of this presentation will only be on the lessons learned from general freight and passengers mix rail concessions, not dedicated mining rail concessions. </a:t>
            </a:r>
            <a:endParaRPr kumimoji="0" lang="fr-FR" sz="22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defRPr/>
            </a:pPr>
            <a:endParaRPr kumimoji="0" lang="fr-FR" sz="20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defRPr/>
            </a:pPr>
            <a:endParaRPr kumimoji="0" lang="en-US" sz="2000" b="0" i="0" u="none" strike="noStrike" kern="0" cap="none" spc="0" normalizeH="0" baseline="0" noProof="0" dirty="0">
              <a:ln>
                <a:noFill/>
              </a:ln>
              <a:solidFill>
                <a:schemeClr val="tx2"/>
              </a:solidFill>
              <a:effectLst/>
              <a:uLnTx/>
              <a:uFillTx/>
              <a:latin typeface="Times New Roman" pitchFamily="18" charset="0"/>
              <a:ea typeface="+mn-ea"/>
              <a:cs typeface="Times New Roman" pitchFamily="18" charset="0"/>
            </a:endParaRPr>
          </a:p>
        </p:txBody>
      </p:sp>
      <p:sp>
        <p:nvSpPr>
          <p:cNvPr id="5" name="Title 4"/>
          <p:cNvSpPr txBox="1">
            <a:spLocks/>
          </p:cNvSpPr>
          <p:nvPr/>
        </p:nvSpPr>
        <p:spPr bwMode="auto">
          <a:xfrm>
            <a:off x="228600" y="1"/>
            <a:ext cx="8915400"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How much do we know?</a:t>
            </a:r>
            <a:endParaRPr kumimoji="0" lang="en-US" sz="3600"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8049" name="Picture 1"/>
          <p:cNvPicPr>
            <a:picLocks noChangeAspect="1" noChangeArrowheads="1"/>
          </p:cNvPicPr>
          <p:nvPr/>
        </p:nvPicPr>
        <p:blipFill>
          <a:blip r:embed="rId3"/>
          <a:srcRect/>
          <a:stretch>
            <a:fillRect/>
          </a:stretch>
        </p:blipFill>
        <p:spPr bwMode="auto">
          <a:xfrm>
            <a:off x="209550" y="457200"/>
            <a:ext cx="8724900" cy="6248400"/>
          </a:xfrm>
          <a:prstGeom prst="rect">
            <a:avLst/>
          </a:prstGeom>
          <a:noFill/>
          <a:ln w="9525">
            <a:noFill/>
            <a:miter lim="800000"/>
            <a:headEnd/>
            <a:tailEnd/>
          </a:ln>
          <a:effectLst/>
        </p:spPr>
      </p:pic>
      <p:sp>
        <p:nvSpPr>
          <p:cNvPr id="9" name="Title 4"/>
          <p:cNvSpPr txBox="1">
            <a:spLocks/>
          </p:cNvSpPr>
          <p:nvPr/>
        </p:nvSpPr>
        <p:spPr bwMode="auto">
          <a:xfrm>
            <a:off x="0" y="1"/>
            <a:ext cx="9144000" cy="6095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3200" b="1" kern="0" dirty="0" smtClean="0">
                <a:solidFill>
                  <a:schemeClr val="tx2"/>
                </a:solidFill>
                <a:latin typeface="Times New Roman" pitchFamily="18" charset="0"/>
                <a:ea typeface="+mj-ea"/>
                <a:cs typeface="Times New Roman" pitchFamily="18" charset="0"/>
              </a:rPr>
              <a:t>Railways concessions in </a:t>
            </a:r>
            <a:r>
              <a:rPr lang="en-US" sz="3200" b="1" kern="0" dirty="0" err="1" smtClean="0">
                <a:solidFill>
                  <a:schemeClr val="tx2"/>
                </a:solidFill>
                <a:latin typeface="Times New Roman" pitchFamily="18" charset="0"/>
                <a:ea typeface="+mj-ea"/>
                <a:cs typeface="Times New Roman" pitchFamily="18" charset="0"/>
              </a:rPr>
              <a:t>SSA</a:t>
            </a:r>
            <a:r>
              <a:rPr lang="en-US" sz="3200" b="1" kern="0" dirty="0" smtClean="0">
                <a:solidFill>
                  <a:schemeClr val="tx2"/>
                </a:solidFill>
                <a:latin typeface="Times New Roman" pitchFamily="18" charset="0"/>
                <a:ea typeface="+mj-ea"/>
                <a:cs typeface="Times New Roman" pitchFamily="18" charset="0"/>
              </a:rPr>
              <a:t>: when and where</a:t>
            </a:r>
            <a:endParaRPr kumimoji="0" lang="en-US" sz="3200"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bwMode="auto">
          <a:xfrm>
            <a:off x="0" y="1"/>
            <a:ext cx="9144000" cy="5333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What are the activity levels of</a:t>
            </a:r>
            <a:r>
              <a:rPr kumimoji="0" lang="en-US" sz="2400" b="1"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 railway concessions (2008/2009)</a:t>
            </a:r>
            <a:r>
              <a:rPr kumimoji="0" lang="en-US" sz="24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a:t>
            </a:r>
          </a:p>
        </p:txBody>
      </p:sp>
      <p:pic>
        <p:nvPicPr>
          <p:cNvPr id="263173" name="Picture 5"/>
          <p:cNvPicPr>
            <a:picLocks noChangeAspect="1" noChangeArrowheads="1"/>
          </p:cNvPicPr>
          <p:nvPr/>
        </p:nvPicPr>
        <p:blipFill>
          <a:blip r:embed="rId3"/>
          <a:srcRect/>
          <a:stretch>
            <a:fillRect/>
          </a:stretch>
        </p:blipFill>
        <p:spPr bwMode="auto">
          <a:xfrm>
            <a:off x="457200" y="714190"/>
            <a:ext cx="8251934" cy="583901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bwMode="auto">
          <a:xfrm>
            <a:off x="0" y="1"/>
            <a:ext cx="9144000" cy="5333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What is the current performance</a:t>
            </a:r>
            <a:r>
              <a:rPr kumimoji="0" lang="en-US" sz="2400" b="1"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 of rail concessions in </a:t>
            </a:r>
            <a:r>
              <a:rPr kumimoji="0" lang="en-US" sz="2400" b="1" i="0" u="none" strike="noStrike" kern="0" cap="none" spc="0" normalizeH="0" noProof="0" dirty="0" err="1" smtClean="0">
                <a:ln>
                  <a:noFill/>
                </a:ln>
                <a:solidFill>
                  <a:schemeClr val="tx2"/>
                </a:solidFill>
                <a:effectLst/>
                <a:uLnTx/>
                <a:uFillTx/>
                <a:latin typeface="Times New Roman" pitchFamily="18" charset="0"/>
                <a:ea typeface="+mj-ea"/>
                <a:cs typeface="Times New Roman" pitchFamily="18" charset="0"/>
              </a:rPr>
              <a:t>SSA</a:t>
            </a:r>
            <a:r>
              <a:rPr kumimoji="0" lang="en-US" sz="24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a:t>
            </a:r>
            <a:endParaRPr kumimoji="0" lang="en-US" sz="2400"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graphicFrame>
        <p:nvGraphicFramePr>
          <p:cNvPr id="11" name="Table 10"/>
          <p:cNvGraphicFramePr>
            <a:graphicFrameLocks noGrp="1"/>
          </p:cNvGraphicFramePr>
          <p:nvPr/>
        </p:nvGraphicFramePr>
        <p:xfrm>
          <a:off x="-2" y="380993"/>
          <a:ext cx="9144001" cy="6492117"/>
        </p:xfrm>
        <a:graphic>
          <a:graphicData uri="http://schemas.openxmlformats.org/drawingml/2006/table">
            <a:tbl>
              <a:tblPr/>
              <a:tblGrid>
                <a:gridCol w="76202"/>
                <a:gridCol w="1133487"/>
                <a:gridCol w="818867"/>
                <a:gridCol w="105046"/>
                <a:gridCol w="853399"/>
                <a:gridCol w="137201"/>
                <a:gridCol w="570000"/>
                <a:gridCol w="115800"/>
                <a:gridCol w="653436"/>
                <a:gridCol w="694795"/>
                <a:gridCol w="806458"/>
                <a:gridCol w="131311"/>
                <a:gridCol w="898476"/>
                <a:gridCol w="1070108"/>
                <a:gridCol w="1004971"/>
                <a:gridCol w="74444"/>
              </a:tblGrid>
              <a:tr h="177247">
                <a:tc>
                  <a:txBody>
                    <a:bodyPr/>
                    <a:lstStyle/>
                    <a:p>
                      <a:pPr algn="l" fontAlgn="ctr"/>
                      <a:endParaRPr lang="en-US" sz="700" b="0" i="0" u="none" strike="noStrike" dirty="0">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endParaRPr lang="en-US"/>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endParaRPr lang="en-US" dirty="0"/>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ctr" fontAlgn="ctr"/>
                      <a:endParaRPr lang="en-US" sz="700" b="0" i="0" u="none" strike="noStrike">
                        <a:solidFill>
                          <a:srgbClr val="000000"/>
                        </a:solidFill>
                        <a:latin typeface="Times New Roman"/>
                      </a:endParaRPr>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en-US" dirty="0"/>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en-US" sz="700" b="0" i="0" u="none" strike="noStrike">
                        <a:solidFill>
                          <a:srgbClr val="000000"/>
                        </a:solidFill>
                        <a:latin typeface="Times New Roman"/>
                      </a:endParaRPr>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en-US" sz="700" b="0" i="0" u="none" strike="noStrike">
                        <a:solidFill>
                          <a:srgbClr val="000000"/>
                        </a:solidFill>
                        <a:latin typeface="Times New Roman"/>
                      </a:endParaRPr>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algn="ctr" fontAlgn="ctr"/>
                      <a:endParaRPr lang="en-US" sz="700" b="0" i="0" u="none" strike="noStrike">
                        <a:solidFill>
                          <a:srgbClr val="000000"/>
                        </a:solidFill>
                        <a:latin typeface="Times New Roman"/>
                      </a:endParaRPr>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r>
              <a:tr h="179056">
                <a:tc>
                  <a:txBody>
                    <a:bodyPr/>
                    <a:lstStyle/>
                    <a:p>
                      <a:pPr algn="l" fontAlgn="ctr"/>
                      <a:endParaRPr lang="en-US" sz="700" b="1" i="0" u="none" strike="noStrike">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rowSpan="3">
                  <a:txBody>
                    <a:bodyPr/>
                    <a:lstStyle/>
                    <a:p>
                      <a:pPr algn="ctr" fontAlgn="ctr"/>
                      <a:r>
                        <a:rPr lang="en-US" sz="1200" b="1" i="0" u="none" strike="noStrike" dirty="0">
                          <a:solidFill>
                            <a:srgbClr val="000000"/>
                          </a:solidFill>
                          <a:latin typeface="Times New Roman"/>
                        </a:rPr>
                        <a:t>Concession</a:t>
                      </a: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gridSpan="2">
                  <a:txBody>
                    <a:bodyPr/>
                    <a:lstStyle/>
                    <a:p>
                      <a:pPr algn="ctr" fontAlgn="ctr"/>
                      <a:r>
                        <a:rPr lang="en-US" sz="1200" b="1" i="0" u="none" strike="noStrike" dirty="0">
                          <a:solidFill>
                            <a:srgbClr val="000000"/>
                          </a:solidFill>
                          <a:latin typeface="Times New Roman"/>
                        </a:rPr>
                        <a:t>Countries</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hMerge="1">
                  <a:txBody>
                    <a:bodyPr/>
                    <a:lstStyle/>
                    <a:p>
                      <a:pPr algn="ctr" fontAlgn="ctr"/>
                      <a:endParaRPr lang="en-US" sz="800" b="1"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gridSpan="2">
                  <a:txBody>
                    <a:bodyPr/>
                    <a:lstStyle/>
                    <a:p>
                      <a:pPr algn="ctr" fontAlgn="ctr"/>
                      <a:r>
                        <a:rPr lang="en-US" sz="1200" b="1" i="0" u="none" strike="noStrike" dirty="0">
                          <a:solidFill>
                            <a:srgbClr val="000000"/>
                          </a:solidFill>
                          <a:latin typeface="Times New Roman"/>
                        </a:rPr>
                        <a:t>Year of </a:t>
                      </a:r>
                      <a:r>
                        <a:rPr lang="en-US" sz="1200" b="1" i="0" u="none" strike="noStrike" dirty="0" err="1">
                          <a:solidFill>
                            <a:srgbClr val="000000"/>
                          </a:solidFill>
                          <a:latin typeface="Times New Roman"/>
                        </a:rPr>
                        <a:t>concessioning</a:t>
                      </a: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gridSpan="2">
                  <a:txBody>
                    <a:bodyPr/>
                    <a:lstStyle/>
                    <a:p>
                      <a:pPr algn="ctr" fontAlgn="ctr"/>
                      <a:r>
                        <a:rPr lang="en-US" sz="1200" b="1" i="0" u="none" strike="noStrike" dirty="0">
                          <a:solidFill>
                            <a:srgbClr val="000000"/>
                          </a:solidFill>
                          <a:latin typeface="Times New Roman"/>
                        </a:rPr>
                        <a:t>Network length (km)</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2">
                  <a:txBody>
                    <a:bodyPr/>
                    <a:lstStyle/>
                    <a:p>
                      <a:pPr algn="ctr" fontAlgn="ctr"/>
                      <a:r>
                        <a:rPr lang="en-US" sz="1200" b="1" i="0" u="none" strike="noStrike" dirty="0">
                          <a:solidFill>
                            <a:srgbClr val="000000"/>
                          </a:solidFill>
                          <a:latin typeface="Times New Roman"/>
                        </a:rPr>
                        <a:t>Total support in US$ millions</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en-US"/>
                    </a:p>
                  </a:txBody>
                  <a:tcPr/>
                </a:tc>
                <a:tc rowSpan="2" gridSpan="3">
                  <a:txBody>
                    <a:bodyPr/>
                    <a:lstStyle/>
                    <a:p>
                      <a:pPr algn="ctr" fontAlgn="ctr"/>
                      <a:r>
                        <a:rPr lang="en-US" sz="1200" b="1" i="0" u="none" strike="noStrike" dirty="0">
                          <a:solidFill>
                            <a:srgbClr val="000000"/>
                          </a:solidFill>
                          <a:latin typeface="Times New Roman"/>
                        </a:rPr>
                        <a:t>Current Performance </a:t>
                      </a:r>
                      <a:r>
                        <a:rPr lang="en-US" sz="1200" b="1" i="0" u="none" strike="noStrike" baseline="30000" dirty="0">
                          <a:solidFill>
                            <a:srgbClr val="000000"/>
                          </a:solidFill>
                          <a:latin typeface="Times New Roman"/>
                        </a:rPr>
                        <a:t>1/</a:t>
                      </a: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en-US"/>
                    </a:p>
                  </a:txBody>
                  <a:tcPr/>
                </a:tc>
                <a:tc rowSpan="2" hMerge="1">
                  <a:txBody>
                    <a:bodyPr/>
                    <a:lstStyle/>
                    <a:p>
                      <a:endParaRPr lang="en-US"/>
                    </a:p>
                  </a:txBody>
                  <a:tcPr/>
                </a:tc>
                <a:tc rowSpan="2" gridSpan="2">
                  <a:txBody>
                    <a:bodyPr/>
                    <a:lstStyle/>
                    <a:p>
                      <a:pPr algn="ctr" fontAlgn="ctr"/>
                      <a:r>
                        <a:rPr lang="en-US" sz="1200" b="1" i="0" u="none" strike="noStrike" dirty="0">
                          <a:solidFill>
                            <a:srgbClr val="000000"/>
                          </a:solidFill>
                          <a:latin typeface="Times New Roman"/>
                        </a:rPr>
                        <a:t>Investment responsibility</a:t>
                      </a: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en-US"/>
                    </a:p>
                  </a:txBody>
                  <a:tcPr/>
                </a:tc>
                <a:tc>
                  <a:txBody>
                    <a:bodyPr/>
                    <a:lstStyle/>
                    <a:p>
                      <a:pPr algn="l" fontAlgn="ctr"/>
                      <a:endParaRPr lang="en-US" sz="700" b="1" i="0" u="none" strike="noStrike">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226177">
                <a:tc>
                  <a:txBody>
                    <a:bodyPr/>
                    <a:lstStyle/>
                    <a:p>
                      <a:pPr algn="l" fontAlgn="ctr"/>
                      <a:endParaRPr lang="en-US" sz="700" b="1" i="0" u="none" strike="noStrike">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ctr"/>
                      <a:endParaRPr lang="en-US" sz="700" b="1" i="0" u="none" strike="noStrike">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228863">
                <a:tc>
                  <a:txBody>
                    <a:bodyPr/>
                    <a:lstStyle/>
                    <a:p>
                      <a:pPr algn="l" fontAlgn="ctr"/>
                      <a:endParaRPr lang="en-US" sz="700" b="1" i="0" u="none" strike="noStrike">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pPr algn="ctr" fontAlgn="ctr"/>
                      <a:endParaRPr lang="en-US" sz="1200" b="1"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latin typeface="Times New Roman"/>
                        </a:rPr>
                        <a:t>IDA</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err="1">
                          <a:solidFill>
                            <a:srgbClr val="000000"/>
                          </a:solidFill>
                          <a:latin typeface="Times New Roman"/>
                        </a:rPr>
                        <a:t>IFC</a:t>
                      </a: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200" b="1" i="0" u="none" strike="noStrike">
                          <a:solidFill>
                            <a:srgbClr val="000000"/>
                          </a:solidFill>
                          <a:latin typeface="Times New Roman"/>
                        </a:rPr>
                        <a:t>Operational</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1"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latin typeface="Times New Roman"/>
                        </a:rPr>
                        <a:t>Financial</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latin typeface="Times New Roman"/>
                        </a:rPr>
                        <a:t>Infrastructure </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latin typeface="Times New Roman"/>
                        </a:rPr>
                        <a:t>Rolling Stock</a:t>
                      </a: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700" b="1" i="0" u="none" strike="noStrike">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320415">
                <a:tc>
                  <a:txBody>
                    <a:bodyPr/>
                    <a:lstStyle/>
                    <a:p>
                      <a:pPr algn="l" fontAlgn="ctr"/>
                      <a:endParaRPr lang="en-US" sz="700" b="0" i="0" u="none" strike="noStrike">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200" b="1" i="0" u="none" strike="noStrike" dirty="0" err="1">
                          <a:solidFill>
                            <a:srgbClr val="000000"/>
                          </a:solidFill>
                          <a:latin typeface="Times New Roman"/>
                        </a:rPr>
                        <a:t>Sitarail</a:t>
                      </a:r>
                      <a:endParaRPr lang="en-US" sz="1200" b="1" i="0" u="none" strike="noStrike" dirty="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1000" b="0" i="0" u="none" strike="noStrike" dirty="0">
                          <a:solidFill>
                            <a:srgbClr val="000000"/>
                          </a:solidFill>
                          <a:latin typeface="Times New Roman"/>
                        </a:rPr>
                        <a:t>Ivory Coast, Burkina Faso</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200" b="0" i="0" u="none" strike="noStrike" dirty="0" smtClean="0">
                          <a:solidFill>
                            <a:srgbClr val="000000"/>
                          </a:solidFill>
                          <a:latin typeface="Times New Roman"/>
                        </a:rPr>
                        <a:t>1995</a:t>
                      </a:r>
                      <a:endParaRPr lang="en-US" sz="1200" b="0"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200" b="0" i="0" u="none" strike="noStrike" dirty="0">
                          <a:solidFill>
                            <a:srgbClr val="000000"/>
                          </a:solidFill>
                          <a:latin typeface="Times New Roman"/>
                        </a:rPr>
                        <a:t>       1,245 </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Times New Roman"/>
                        </a:rPr>
                        <a:t>21</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Times New Roman"/>
                        </a:rPr>
                        <a:t>none</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600" b="1" i="0" u="none" strike="noStrike" dirty="0">
                          <a:solidFill>
                            <a:srgbClr val="000000"/>
                          </a:solidFill>
                          <a:latin typeface="Times New Roman"/>
                        </a:rPr>
                        <a:t>A</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latin typeface="Times New Roman"/>
                        </a:rPr>
                        <a:t>C</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Times New Roman"/>
                        </a:rPr>
                        <a:t>Public</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Times New Roman"/>
                        </a:rPr>
                        <a:t>Private</a:t>
                      </a: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700" b="0" i="0" u="none" strike="noStrike">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254448">
                <a:tc>
                  <a:txBody>
                    <a:bodyPr/>
                    <a:lstStyle/>
                    <a:p>
                      <a:pPr algn="ctr" fontAlgn="ctr"/>
                      <a:endParaRPr lang="en-US" sz="700" b="0" i="0" u="none" strike="noStrike">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200" b="1" i="0" u="none" strike="noStrike" dirty="0" err="1">
                          <a:solidFill>
                            <a:srgbClr val="000000"/>
                          </a:solidFill>
                          <a:latin typeface="Times New Roman"/>
                        </a:rPr>
                        <a:t>Camrail</a:t>
                      </a:r>
                      <a:endParaRPr lang="en-US" sz="1200" b="1" i="0" u="none" strike="noStrike" dirty="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en-US" sz="1000" b="0" i="0" u="none" strike="noStrike">
                          <a:solidFill>
                            <a:srgbClr val="000000"/>
                          </a:solidFill>
                          <a:latin typeface="Times New Roman"/>
                        </a:rPr>
                        <a:t>Cameroon</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1200" b="0" i="0" u="none" strike="noStrike">
                          <a:solidFill>
                            <a:srgbClr val="000000"/>
                          </a:solidFill>
                          <a:latin typeface="Times New Roman"/>
                        </a:rPr>
                        <a:t>1999</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1200" b="0" i="0" u="none" strike="noStrike">
                          <a:solidFill>
                            <a:srgbClr val="000000"/>
                          </a:solidFill>
                          <a:latin typeface="Times New Roman"/>
                        </a:rPr>
                        <a:t>       1,104 </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dirty="0">
                          <a:solidFill>
                            <a:srgbClr val="000000"/>
                          </a:solidFill>
                          <a:latin typeface="Times New Roman"/>
                        </a:rPr>
                        <a:t>113</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dirty="0">
                          <a:solidFill>
                            <a:srgbClr val="000000"/>
                          </a:solidFill>
                          <a:latin typeface="Times New Roman"/>
                        </a:rPr>
                        <a:t>none</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1600" b="1" i="0" u="none" strike="noStrike" dirty="0">
                          <a:solidFill>
                            <a:srgbClr val="000000"/>
                          </a:solidFill>
                          <a:latin typeface="Times New Roman"/>
                        </a:rPr>
                        <a:t>B</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0000"/>
                          </a:solidFill>
                          <a:latin typeface="Times New Roman"/>
                        </a:rPr>
                        <a:t>A</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dirty="0">
                          <a:solidFill>
                            <a:srgbClr val="000000"/>
                          </a:solidFill>
                          <a:latin typeface="Times New Roman"/>
                        </a:rPr>
                        <a:t>Public</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0" i="0" u="none" strike="noStrike">
                          <a:solidFill>
                            <a:srgbClr val="000000"/>
                          </a:solidFill>
                          <a:latin typeface="Times New Roman"/>
                        </a:rPr>
                        <a:t>Private</a:t>
                      </a: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700" b="0" i="0" u="none" strike="noStrike">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254448">
                <a:tc>
                  <a:txBody>
                    <a:bodyPr/>
                    <a:lstStyle/>
                    <a:p>
                      <a:pPr algn="ctr" fontAlgn="ctr"/>
                      <a:endParaRPr lang="en-US" sz="700" b="0" i="0" u="none" strike="noStrike">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200" b="1" i="0" u="none" strike="noStrike" dirty="0" err="1">
                          <a:solidFill>
                            <a:srgbClr val="000000"/>
                          </a:solidFill>
                          <a:latin typeface="Times New Roman"/>
                        </a:rPr>
                        <a:t>CEAR</a:t>
                      </a:r>
                      <a:endParaRPr lang="en-US" sz="1200" b="1" i="0" u="none" strike="noStrike" dirty="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1000" b="0" i="0" u="none" strike="noStrike" dirty="0">
                          <a:solidFill>
                            <a:srgbClr val="000000"/>
                          </a:solidFill>
                          <a:latin typeface="Times New Roman"/>
                        </a:rPr>
                        <a:t>Malawi</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200" b="0" i="0" u="none" strike="noStrike">
                          <a:solidFill>
                            <a:srgbClr val="000000"/>
                          </a:solidFill>
                          <a:latin typeface="Times New Roman"/>
                        </a:rPr>
                        <a:t>2000</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200" b="0" i="0" u="none" strike="noStrike">
                          <a:solidFill>
                            <a:srgbClr val="000000"/>
                          </a:solidFill>
                          <a:latin typeface="Times New Roman"/>
                        </a:rPr>
                        <a:t>          797 </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Times New Roman"/>
                        </a:rPr>
                        <a:t>10</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Times New Roman"/>
                        </a:rPr>
                        <a:t>none</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600" b="1" i="0" u="none" strike="noStrike">
                          <a:solidFill>
                            <a:srgbClr val="000000"/>
                          </a:solidFill>
                          <a:latin typeface="Times New Roman"/>
                        </a:rPr>
                        <a:t>D</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latin typeface="Times New Roman"/>
                        </a:rPr>
                        <a:t>D</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Times New Roman"/>
                        </a:rPr>
                        <a:t>Private</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Times New Roman"/>
                        </a:rPr>
                        <a:t>Private</a:t>
                      </a: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700" b="0" i="0" u="none" strike="noStrike">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254448">
                <a:tc>
                  <a:txBody>
                    <a:bodyPr/>
                    <a:lstStyle/>
                    <a:p>
                      <a:pPr algn="ctr" fontAlgn="ctr"/>
                      <a:r>
                        <a:rPr lang="en-US" sz="700" b="0" i="0" u="none" strike="noStrike">
                          <a:solidFill>
                            <a:srgbClr val="000000"/>
                          </a:solidFill>
                          <a:latin typeface="Times New Roman"/>
                        </a:rPr>
                        <a:t> </a:t>
                      </a: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en-US" sz="1200" b="1" i="0" u="none" strike="noStrike" dirty="0" err="1">
                          <a:solidFill>
                            <a:srgbClr val="000000"/>
                          </a:solidFill>
                          <a:latin typeface="Times New Roman"/>
                        </a:rPr>
                        <a:t>RSZ</a:t>
                      </a:r>
                      <a:endParaRPr lang="en-US" sz="1200" b="1" i="0" u="none" strike="noStrike" dirty="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en-US" sz="1000" b="0" i="0" u="none" strike="noStrike" dirty="0">
                          <a:solidFill>
                            <a:srgbClr val="000000"/>
                          </a:solidFill>
                          <a:latin typeface="Times New Roman"/>
                        </a:rPr>
                        <a:t>Zambia</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1200" b="0" i="0" u="none" strike="noStrike">
                          <a:solidFill>
                            <a:srgbClr val="000000"/>
                          </a:solidFill>
                          <a:latin typeface="Times New Roman"/>
                        </a:rPr>
                        <a:t>2002</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1200" b="0" i="0" u="none" strike="noStrike">
                          <a:solidFill>
                            <a:srgbClr val="000000"/>
                          </a:solidFill>
                          <a:latin typeface="Times New Roman"/>
                        </a:rPr>
                        <a:t>       1,273 </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latin typeface="Times New Roman"/>
                        </a:rPr>
                        <a:t>35</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latin typeface="Times New Roman"/>
                        </a:rPr>
                        <a:t>none</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1600" b="1" i="0" u="none" strike="noStrike">
                          <a:solidFill>
                            <a:srgbClr val="000000"/>
                          </a:solidFill>
                          <a:latin typeface="Times New Roman"/>
                        </a:rPr>
                        <a:t>C</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0000"/>
                          </a:solidFill>
                          <a:latin typeface="Times New Roman"/>
                        </a:rPr>
                        <a:t>C</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latin typeface="Times New Roman"/>
                        </a:rPr>
                        <a:t>Private</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dirty="0">
                          <a:solidFill>
                            <a:srgbClr val="000000"/>
                          </a:solidFill>
                          <a:latin typeface="Times New Roman"/>
                        </a:rPr>
                        <a:t>Private</a:t>
                      </a: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latin typeface="Times New Roman"/>
                        </a:rPr>
                        <a:t> </a:t>
                      </a: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254448">
                <a:tc>
                  <a:txBody>
                    <a:bodyPr/>
                    <a:lstStyle/>
                    <a:p>
                      <a:pPr algn="ctr" fontAlgn="ctr"/>
                      <a:endParaRPr lang="en-US" sz="700" b="0" i="0" u="none" strike="noStrike">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200" b="1" i="0" u="none" strike="noStrike" dirty="0" err="1">
                          <a:solidFill>
                            <a:srgbClr val="000000"/>
                          </a:solidFill>
                          <a:latin typeface="Times New Roman"/>
                        </a:rPr>
                        <a:t>Madarail</a:t>
                      </a:r>
                      <a:endParaRPr lang="en-US" sz="1200" b="1" i="0" u="none" strike="noStrike" dirty="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en-US" sz="1000" b="0" i="0" u="none" strike="noStrike" dirty="0">
                          <a:solidFill>
                            <a:srgbClr val="000000"/>
                          </a:solidFill>
                          <a:latin typeface="Times New Roman"/>
                        </a:rPr>
                        <a:t>Madagascar</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1200" b="0" i="0" u="none" strike="noStrike">
                          <a:solidFill>
                            <a:srgbClr val="000000"/>
                          </a:solidFill>
                          <a:latin typeface="Times New Roman"/>
                        </a:rPr>
                        <a:t>2003</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1200" b="0" i="0" u="none" strike="noStrike">
                          <a:solidFill>
                            <a:srgbClr val="000000"/>
                          </a:solidFill>
                          <a:latin typeface="Times New Roman"/>
                        </a:rPr>
                        <a:t>          681 </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latin typeface="Times New Roman"/>
                        </a:rPr>
                        <a:t>65</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latin typeface="Times New Roman"/>
                        </a:rPr>
                        <a:t>none</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1600" b="1" i="0" u="none" strike="noStrike">
                          <a:solidFill>
                            <a:srgbClr val="000000"/>
                          </a:solidFill>
                          <a:latin typeface="Times New Roman"/>
                        </a:rPr>
                        <a:t>B</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0000"/>
                          </a:solidFill>
                          <a:latin typeface="Times New Roman"/>
                        </a:rPr>
                        <a:t>C</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latin typeface="Times New Roman"/>
                        </a:rPr>
                        <a:t>Public</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0" i="0" u="none" strike="noStrike" dirty="0">
                          <a:solidFill>
                            <a:srgbClr val="000000"/>
                          </a:solidFill>
                          <a:latin typeface="Times New Roman"/>
                        </a:rPr>
                        <a:t>Private</a:t>
                      </a: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700" b="0" i="0" u="none" strike="noStrike">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254448">
                <a:tc>
                  <a:txBody>
                    <a:bodyPr/>
                    <a:lstStyle/>
                    <a:p>
                      <a:pPr algn="ctr" fontAlgn="ctr"/>
                      <a:endParaRPr lang="en-US" sz="700" b="0" i="0" u="none" strike="noStrike">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200" b="1" i="0" u="none" strike="noStrike" dirty="0" err="1">
                          <a:solidFill>
                            <a:srgbClr val="000000"/>
                          </a:solidFill>
                          <a:latin typeface="Times New Roman"/>
                        </a:rPr>
                        <a:t>Transrail</a:t>
                      </a:r>
                      <a:endParaRPr lang="en-US" sz="1200" b="1" i="0" u="none" strike="noStrike" dirty="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en-US" sz="1000" b="0" i="0" u="none" strike="noStrike" dirty="0">
                          <a:solidFill>
                            <a:srgbClr val="000000"/>
                          </a:solidFill>
                          <a:latin typeface="Times New Roman"/>
                        </a:rPr>
                        <a:t>Senegal, Mali</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1200" b="0" i="0" u="none" strike="noStrike">
                          <a:solidFill>
                            <a:srgbClr val="000000"/>
                          </a:solidFill>
                          <a:latin typeface="Times New Roman"/>
                        </a:rPr>
                        <a:t>2003</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1200" b="0" i="0" u="none" strike="noStrike">
                          <a:solidFill>
                            <a:srgbClr val="000000"/>
                          </a:solidFill>
                          <a:latin typeface="Times New Roman"/>
                        </a:rPr>
                        <a:t>       1,546 </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latin typeface="Times New Roman"/>
                        </a:rPr>
                        <a:t>45</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latin typeface="Times New Roman"/>
                        </a:rPr>
                        <a:t>none</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1600" b="1" i="0" u="none" strike="noStrike">
                          <a:solidFill>
                            <a:srgbClr val="000000"/>
                          </a:solidFill>
                          <a:latin typeface="Times New Roman"/>
                        </a:rPr>
                        <a:t>C</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1"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0000"/>
                          </a:solidFill>
                          <a:latin typeface="Times New Roman"/>
                        </a:rPr>
                        <a:t>D</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latin typeface="Times New Roman"/>
                        </a:rPr>
                        <a:t>Private</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0" i="0" u="none" strike="noStrike" dirty="0">
                          <a:solidFill>
                            <a:srgbClr val="000000"/>
                          </a:solidFill>
                          <a:latin typeface="Times New Roman"/>
                        </a:rPr>
                        <a:t>Private</a:t>
                      </a: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700" b="0" i="0" u="none" strike="noStrike">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254448">
                <a:tc>
                  <a:txBody>
                    <a:bodyPr/>
                    <a:lstStyle/>
                    <a:p>
                      <a:pPr algn="ctr" fontAlgn="ctr"/>
                      <a:endParaRPr lang="en-US" sz="700" b="0" i="0" u="none" strike="noStrike">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200" b="1" i="0" u="none" strike="noStrike" dirty="0" err="1">
                          <a:solidFill>
                            <a:srgbClr val="000000"/>
                          </a:solidFill>
                          <a:latin typeface="Times New Roman"/>
                        </a:rPr>
                        <a:t>CCFB</a:t>
                      </a:r>
                      <a:r>
                        <a:rPr lang="en-US" sz="1200" b="1" i="0" u="none" strike="noStrike" dirty="0">
                          <a:solidFill>
                            <a:srgbClr val="000000"/>
                          </a:solidFill>
                          <a:latin typeface="Times New Roman"/>
                        </a:rPr>
                        <a:t> (Beira)</a:t>
                      </a: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1000" b="0" i="0" u="none" strike="noStrike" dirty="0">
                          <a:solidFill>
                            <a:srgbClr val="000000"/>
                          </a:solidFill>
                          <a:latin typeface="Times New Roman"/>
                        </a:rPr>
                        <a:t>Mozambique</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200" b="0" i="0" u="none" strike="noStrike">
                          <a:solidFill>
                            <a:srgbClr val="000000"/>
                          </a:solidFill>
                          <a:latin typeface="Times New Roman"/>
                        </a:rPr>
                        <a:t>2005</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200" b="0" i="0" u="none" strike="noStrike">
                          <a:solidFill>
                            <a:srgbClr val="000000"/>
                          </a:solidFill>
                          <a:latin typeface="Times New Roman"/>
                        </a:rPr>
                        <a:t>          725 </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Times New Roman"/>
                        </a:rPr>
                        <a:t>110</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Times New Roman"/>
                        </a:rPr>
                        <a:t>none</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600" b="1" i="0" u="none" strike="noStrike">
                          <a:solidFill>
                            <a:srgbClr val="000000"/>
                          </a:solidFill>
                          <a:latin typeface="Times New Roman"/>
                        </a:rPr>
                        <a:t>B</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latin typeface="Times New Roman"/>
                        </a:rPr>
                        <a:t>C</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Times New Roman"/>
                        </a:rPr>
                        <a:t>Private</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0" i="0" u="none" strike="noStrike" dirty="0">
                          <a:solidFill>
                            <a:srgbClr val="000000"/>
                          </a:solidFill>
                          <a:latin typeface="Times New Roman"/>
                        </a:rPr>
                        <a:t>Private</a:t>
                      </a: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700" b="0" i="0" u="none" strike="noStrike">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254448">
                <a:tc>
                  <a:txBody>
                    <a:bodyPr/>
                    <a:lstStyle/>
                    <a:p>
                      <a:pPr algn="ctr" fontAlgn="ctr"/>
                      <a:endParaRPr lang="en-US" sz="700" b="0" i="0" u="none" strike="noStrike">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200" b="1" i="0" u="none" strike="noStrike" dirty="0" err="1">
                          <a:solidFill>
                            <a:srgbClr val="000000"/>
                          </a:solidFill>
                          <a:latin typeface="Times New Roman"/>
                        </a:rPr>
                        <a:t>TransGabonais</a:t>
                      </a:r>
                      <a:endParaRPr lang="en-US" sz="1200" b="1" i="0" u="none" strike="noStrike" dirty="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1000" b="0" i="0" u="none" strike="noStrike" dirty="0">
                          <a:solidFill>
                            <a:srgbClr val="000000"/>
                          </a:solidFill>
                          <a:latin typeface="Times New Roman"/>
                        </a:rPr>
                        <a:t>Gabon</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200" b="0" i="0" u="none" strike="noStrike">
                          <a:solidFill>
                            <a:srgbClr val="000000"/>
                          </a:solidFill>
                          <a:latin typeface="Times New Roman"/>
                        </a:rPr>
                        <a:t>2005</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200" b="0" i="0" u="none" strike="noStrike">
                          <a:solidFill>
                            <a:srgbClr val="000000"/>
                          </a:solidFill>
                          <a:latin typeface="Times New Roman"/>
                        </a:rPr>
                        <a:t>          814 </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Times New Roman"/>
                        </a:rPr>
                        <a:t>0</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Times New Roman"/>
                        </a:rPr>
                        <a:t>none</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600" b="1" i="0" u="none" strike="noStrike">
                          <a:solidFill>
                            <a:srgbClr val="000000"/>
                          </a:solidFill>
                          <a:latin typeface="Times New Roman"/>
                        </a:rPr>
                        <a:t>B</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latin typeface="Times New Roman"/>
                        </a:rPr>
                        <a:t>C</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Times New Roman"/>
                        </a:rPr>
                        <a:t>Public</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Times New Roman"/>
                        </a:rPr>
                        <a:t>Private</a:t>
                      </a: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700" b="0" i="0" u="none" strike="noStrike">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254448">
                <a:tc>
                  <a:txBody>
                    <a:bodyPr/>
                    <a:lstStyle/>
                    <a:p>
                      <a:pPr algn="ctr" fontAlgn="ctr"/>
                      <a:endParaRPr lang="en-US" sz="700" b="0" i="0" u="none" strike="noStrike">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200" b="1" i="0" u="none" strike="noStrike" dirty="0" err="1">
                          <a:solidFill>
                            <a:srgbClr val="000000"/>
                          </a:solidFill>
                          <a:latin typeface="Times New Roman"/>
                        </a:rPr>
                        <a:t>Nacala</a:t>
                      </a:r>
                      <a:endParaRPr lang="en-US" sz="1200" b="1" i="0" u="none" strike="noStrike" dirty="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1000" b="0" i="0" u="none" strike="noStrike" dirty="0">
                          <a:solidFill>
                            <a:srgbClr val="000000"/>
                          </a:solidFill>
                          <a:latin typeface="Times New Roman"/>
                        </a:rPr>
                        <a:t>Mozambique</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200" b="0" i="0" u="none" strike="noStrike">
                          <a:solidFill>
                            <a:srgbClr val="000000"/>
                          </a:solidFill>
                          <a:latin typeface="Times New Roman"/>
                        </a:rPr>
                        <a:t>2005</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200" b="0" i="0" u="none" strike="noStrike">
                          <a:solidFill>
                            <a:srgbClr val="000000"/>
                          </a:solidFill>
                          <a:latin typeface="Times New Roman"/>
                        </a:rPr>
                        <a:t>          600 </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Times New Roman"/>
                        </a:rPr>
                        <a:t>20</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Times New Roman"/>
                        </a:rPr>
                        <a:t>none</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600" b="1" i="0" u="none" strike="noStrike">
                          <a:solidFill>
                            <a:srgbClr val="000000"/>
                          </a:solidFill>
                          <a:latin typeface="Times New Roman"/>
                        </a:rPr>
                        <a:t>C</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latin typeface="Times New Roman"/>
                        </a:rPr>
                        <a:t>D</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Times New Roman"/>
                        </a:rPr>
                        <a:t>Private</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Times New Roman"/>
                        </a:rPr>
                        <a:t>Private</a:t>
                      </a: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700" b="0" i="0" u="none" strike="noStrike">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254448">
                <a:tc>
                  <a:txBody>
                    <a:bodyPr/>
                    <a:lstStyle/>
                    <a:p>
                      <a:pPr algn="ctr" fontAlgn="ctr"/>
                      <a:endParaRPr lang="en-US" sz="700" b="0" i="0" u="none" strike="noStrike">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200" b="1" i="0" u="none" strike="noStrike" dirty="0" err="1">
                          <a:solidFill>
                            <a:srgbClr val="000000"/>
                          </a:solidFill>
                          <a:latin typeface="Times New Roman"/>
                        </a:rPr>
                        <a:t>KRC-URC</a:t>
                      </a:r>
                      <a:endParaRPr lang="en-US" sz="1200" b="1" i="0" u="none" strike="noStrike" dirty="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en-US" sz="1000" b="0" i="0" u="none" strike="noStrike" dirty="0">
                          <a:solidFill>
                            <a:srgbClr val="000000"/>
                          </a:solidFill>
                          <a:latin typeface="Times New Roman"/>
                        </a:rPr>
                        <a:t>Kenya-Uganda</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1200" b="0" i="0" u="none" strike="noStrike">
                          <a:solidFill>
                            <a:srgbClr val="000000"/>
                          </a:solidFill>
                          <a:latin typeface="Times New Roman"/>
                        </a:rPr>
                        <a:t>2006</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1200" b="0" i="0" u="none" strike="noStrike">
                          <a:solidFill>
                            <a:srgbClr val="000000"/>
                          </a:solidFill>
                          <a:latin typeface="Times New Roman"/>
                        </a:rPr>
                        <a:t>       2,454 </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latin typeface="Times New Roman"/>
                        </a:rPr>
                        <a:t>74</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latin typeface="Times New Roman"/>
                        </a:rPr>
                        <a:t>32</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1600" b="1" i="0" u="none" strike="noStrike">
                          <a:solidFill>
                            <a:srgbClr val="000000"/>
                          </a:solidFill>
                          <a:latin typeface="Times New Roman"/>
                        </a:rPr>
                        <a:t>C</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0000"/>
                          </a:solidFill>
                          <a:latin typeface="Times New Roman"/>
                        </a:rPr>
                        <a:t>D</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latin typeface="Times New Roman"/>
                        </a:rPr>
                        <a:t>Private</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dirty="0">
                          <a:solidFill>
                            <a:srgbClr val="000000"/>
                          </a:solidFill>
                          <a:latin typeface="Times New Roman"/>
                        </a:rPr>
                        <a:t>Private</a:t>
                      </a: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700" b="0" i="0" u="none" strike="noStrike">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254448">
                <a:tc>
                  <a:txBody>
                    <a:bodyPr/>
                    <a:lstStyle/>
                    <a:p>
                      <a:pPr algn="ctr" fontAlgn="ctr"/>
                      <a:endParaRPr lang="en-US" sz="700" b="0" i="0" u="none" strike="noStrike">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200" b="1" i="0" u="none" strike="noStrike" dirty="0" err="1">
                          <a:solidFill>
                            <a:srgbClr val="000000"/>
                          </a:solidFill>
                          <a:latin typeface="Times New Roman"/>
                        </a:rPr>
                        <a:t>TRC</a:t>
                      </a:r>
                      <a:endParaRPr lang="en-US" sz="1200" b="1" i="0" u="none" strike="noStrike" dirty="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en-US" sz="1000" b="0" i="0" u="none" strike="noStrike" dirty="0">
                          <a:solidFill>
                            <a:srgbClr val="000000"/>
                          </a:solidFill>
                          <a:latin typeface="Times New Roman"/>
                        </a:rPr>
                        <a:t>Tanzania</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1200" b="0" i="0" u="none" strike="noStrike">
                          <a:solidFill>
                            <a:srgbClr val="000000"/>
                          </a:solidFill>
                          <a:latin typeface="Times New Roman"/>
                        </a:rPr>
                        <a:t>2007</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1200" b="0" i="0" u="none" strike="noStrike">
                          <a:solidFill>
                            <a:srgbClr val="000000"/>
                          </a:solidFill>
                          <a:latin typeface="Times New Roman"/>
                        </a:rPr>
                        <a:t>       2,722 </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latin typeface="Times New Roman"/>
                        </a:rPr>
                        <a:t>35</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latin typeface="Times New Roman"/>
                        </a:rPr>
                        <a:t>44</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1600" b="1" i="0" u="none" strike="noStrike">
                          <a:solidFill>
                            <a:srgbClr val="000000"/>
                          </a:solidFill>
                          <a:latin typeface="Times New Roman"/>
                        </a:rPr>
                        <a:t>D</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0000"/>
                          </a:solidFill>
                          <a:latin typeface="Times New Roman"/>
                        </a:rPr>
                        <a:t>D</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latin typeface="Times New Roman"/>
                        </a:rPr>
                        <a:t>Private</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0" i="0" u="none" strike="noStrike" dirty="0">
                          <a:solidFill>
                            <a:srgbClr val="000000"/>
                          </a:solidFill>
                          <a:latin typeface="Times New Roman"/>
                        </a:rPr>
                        <a:t>Private</a:t>
                      </a: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700" b="0" i="0" u="none" strike="noStrike">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201222">
                <a:tc>
                  <a:txBody>
                    <a:bodyPr/>
                    <a:lstStyle/>
                    <a:p>
                      <a:pPr algn="l" fontAlgn="ctr"/>
                      <a:endParaRPr lang="en-US" sz="700" b="1" i="0" u="none" strike="noStrike">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200" b="1" i="0" u="none" strike="noStrike" dirty="0">
                          <a:solidFill>
                            <a:srgbClr val="000000"/>
                          </a:solidFill>
                          <a:latin typeface="Times New Roman"/>
                        </a:rPr>
                        <a:t>TOTAL</a:t>
                      </a:r>
                    </a:p>
                  </a:txBody>
                  <a:tcPr marL="5991" marR="5991" marT="5991"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gridSpan="2">
                  <a:txBody>
                    <a:bodyPr/>
                    <a:lstStyle/>
                    <a:p>
                      <a:pPr algn="l" fontAlgn="ctr"/>
                      <a:r>
                        <a:rPr lang="en-US" sz="1200" b="1" i="0" u="none" strike="noStrike" dirty="0">
                          <a:solidFill>
                            <a:srgbClr val="000000"/>
                          </a:solidFill>
                          <a:latin typeface="Times New Roman"/>
                        </a:rPr>
                        <a:t> </a:t>
                      </a:r>
                    </a:p>
                  </a:txBody>
                  <a:tcPr marL="5991" marR="5991" marT="5991"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pPr algn="l" fontAlgn="ctr"/>
                      <a:endParaRPr lang="en-US" sz="600" b="1" i="0" u="none" strike="noStrike">
                        <a:solidFill>
                          <a:srgbClr val="000000"/>
                        </a:solidFill>
                        <a:latin typeface="Times New Roman"/>
                      </a:endParaRPr>
                    </a:p>
                  </a:txBody>
                  <a:tcPr marL="5991" marR="5991" marT="5991"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gridSpan="2">
                  <a:txBody>
                    <a:bodyPr/>
                    <a:lstStyle/>
                    <a:p>
                      <a:pPr algn="l" fontAlgn="ctr"/>
                      <a:r>
                        <a:rPr lang="en-US" sz="1200" b="1" i="0" u="none" strike="noStrike" dirty="0">
                          <a:solidFill>
                            <a:srgbClr val="000000"/>
                          </a:solidFill>
                          <a:latin typeface="Times New Roman"/>
                        </a:rPr>
                        <a:t> </a:t>
                      </a:r>
                    </a:p>
                  </a:txBody>
                  <a:tcPr marL="5991" marR="5991" marT="5991"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pPr algn="l" fontAlgn="ctr"/>
                      <a:endParaRPr lang="en-US" sz="1200" b="1" i="0" u="none" strike="noStrike" dirty="0">
                        <a:solidFill>
                          <a:srgbClr val="000000"/>
                        </a:solidFill>
                        <a:latin typeface="Times New Roman"/>
                      </a:endParaRPr>
                    </a:p>
                  </a:txBody>
                  <a:tcPr marL="5991" marR="5991" marT="599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gridSpan="2">
                  <a:txBody>
                    <a:bodyPr/>
                    <a:lstStyle/>
                    <a:p>
                      <a:pPr algn="l" fontAlgn="ctr"/>
                      <a:r>
                        <a:rPr lang="en-US" sz="1200" b="1" i="0" u="none" strike="noStrike" dirty="0">
                          <a:solidFill>
                            <a:srgbClr val="000000"/>
                          </a:solidFill>
                          <a:latin typeface="Times New Roman"/>
                        </a:rPr>
                        <a:t> </a:t>
                      </a:r>
                    </a:p>
                  </a:txBody>
                  <a:tcPr marL="5991" marR="5991" marT="599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200" b="1" i="0" u="none" strike="noStrike" dirty="0">
                          <a:solidFill>
                            <a:srgbClr val="000000"/>
                          </a:solidFill>
                          <a:latin typeface="Times New Roman"/>
                        </a:rPr>
                        <a:t>528</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200" b="1" i="0" u="none" strike="noStrike" dirty="0">
                          <a:solidFill>
                            <a:srgbClr val="000000"/>
                          </a:solidFill>
                          <a:latin typeface="Times New Roman"/>
                        </a:rPr>
                        <a:t>76</a:t>
                      </a: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gridSpan="2">
                  <a:txBody>
                    <a:bodyPr/>
                    <a:lstStyle/>
                    <a:p>
                      <a:pPr algn="ctr" fontAlgn="ctr"/>
                      <a:r>
                        <a:rPr lang="en-US" sz="1200" b="1" i="0" u="none" strike="noStrike" dirty="0">
                          <a:solidFill>
                            <a:srgbClr val="000000"/>
                          </a:solidFill>
                          <a:latin typeface="Times New Roman"/>
                        </a:rPr>
                        <a:t> </a:t>
                      </a:r>
                    </a:p>
                  </a:txBody>
                  <a:tcPr marL="5991" marR="5991" marT="599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gridSpan="3">
                  <a:txBody>
                    <a:bodyPr/>
                    <a:lstStyle/>
                    <a:p>
                      <a:pPr algn="ctr" fontAlgn="ctr"/>
                      <a:r>
                        <a:rPr lang="en-US" sz="1200" b="1" i="0" u="none" strike="noStrike" dirty="0">
                          <a:solidFill>
                            <a:srgbClr val="000000"/>
                          </a:solidFill>
                          <a:latin typeface="Times New Roman"/>
                        </a:rPr>
                        <a:t> </a:t>
                      </a:r>
                    </a:p>
                  </a:txBody>
                  <a:tcPr marL="5991" marR="5991" marT="5991"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a:txBody>
                    <a:bodyPr/>
                    <a:lstStyle/>
                    <a:p>
                      <a:pPr algn="l" fontAlgn="ctr"/>
                      <a:endParaRPr lang="en-US" sz="700" b="1" i="0" u="none" strike="noStrike">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188480">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gridSpan="2">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gridSpan="2">
                  <a:txBody>
                    <a:bodyPr/>
                    <a:lstStyle/>
                    <a:p>
                      <a:endParaRPr lang="en-US"/>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gridSpan="2">
                  <a:txBody>
                    <a:bodyPr/>
                    <a:lstStyle/>
                    <a:p>
                      <a:endParaRPr lang="en-US"/>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ctr" fontAlgn="ctr"/>
                      <a:endParaRPr lang="en-US" sz="700" b="0" i="0" u="none" strike="noStrike">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en-US"/>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en-US" sz="700" b="0" i="0" u="none" strike="noStrike">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gridSpan="2">
                  <a:txBody>
                    <a:bodyPr/>
                    <a:lstStyle/>
                    <a:p>
                      <a:pPr algn="ctr" fontAlgn="ctr"/>
                      <a:endParaRPr lang="en-US" sz="700" b="0" i="0" u="none" strike="noStrike">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ctr" fontAlgn="ctr"/>
                      <a:endParaRPr lang="en-US" sz="700" b="0" i="0" u="none" strike="noStrike">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en-US"/>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r>
              <a:tr h="188480">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gridSpan="14">
                  <a:txBody>
                    <a:bodyPr/>
                    <a:lstStyle/>
                    <a:p>
                      <a:pPr algn="l" fontAlgn="ctr"/>
                      <a:r>
                        <a:rPr lang="en-US" sz="1200" b="0" i="0" u="none" strike="noStrike" dirty="0">
                          <a:solidFill>
                            <a:srgbClr val="000000"/>
                          </a:solidFill>
                          <a:latin typeface="Times New Roman"/>
                        </a:rPr>
                        <a:t>1/ </a:t>
                      </a:r>
                      <a:r>
                        <a:rPr lang="en-US" sz="1200" b="1" i="0" u="none" strike="noStrike" dirty="0">
                          <a:solidFill>
                            <a:srgbClr val="000000"/>
                          </a:solidFill>
                          <a:latin typeface="Times New Roman"/>
                        </a:rPr>
                        <a:t>Operational Performance</a:t>
                      </a:r>
                      <a:r>
                        <a:rPr lang="en-US" sz="1200" b="0" i="0" u="none" strike="noStrike" dirty="0">
                          <a:solidFill>
                            <a:srgbClr val="000000"/>
                          </a:solidFill>
                          <a:latin typeface="Times New Roman"/>
                        </a:rPr>
                        <a:t> provides a combined measure of rolling reliability, track incidents and quality and personnel productivity. A = best in class, </a:t>
                      </a:r>
                      <a:r>
                        <a:rPr lang="en-US" sz="1200" b="0" i="0" u="none" strike="noStrike" dirty="0" smtClean="0">
                          <a:solidFill>
                            <a:srgbClr val="000000"/>
                          </a:solidFill>
                          <a:latin typeface="Times New Roman"/>
                        </a:rPr>
                        <a:t>B = Above average performance, C = Average performance and D = Below average </a:t>
                      </a:r>
                      <a:r>
                        <a:rPr lang="en-US" sz="1200" b="0" i="0" u="none" strike="noStrike" dirty="0" err="1" smtClean="0">
                          <a:solidFill>
                            <a:srgbClr val="000000"/>
                          </a:solidFill>
                          <a:latin typeface="Times New Roman"/>
                        </a:rPr>
                        <a:t>performace</a:t>
                      </a:r>
                      <a:r>
                        <a:rPr lang="en-US" sz="1200" b="0" i="0" u="none" strike="noStrike" dirty="0" smtClean="0">
                          <a:solidFill>
                            <a:srgbClr val="000000"/>
                          </a:solidFill>
                          <a:latin typeface="Times New Roman"/>
                        </a:rPr>
                        <a:t>.</a:t>
                      </a:r>
                      <a:endParaRPr lang="en-US" sz="1200" b="0" i="0" u="none" strike="noStrike" dirty="0">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r>
              <a:tr h="188480">
                <a:tc>
                  <a:txBody>
                    <a:bodyPr/>
                    <a:lstStyle/>
                    <a:p>
                      <a:pPr algn="l" fontAlgn="ctr"/>
                      <a:endParaRPr lang="en-US" sz="700" b="0" i="0" u="none" strike="noStrike" dirty="0">
                        <a:solidFill>
                          <a:srgbClr val="000000"/>
                        </a:solidFill>
                        <a:latin typeface="Times New Roman"/>
                      </a:endParaRPr>
                    </a:p>
                  </a:txBody>
                  <a:tcPr marL="5991" marR="5991" marT="5991" marB="0" anchor="ctr">
                    <a:lnL>
                      <a:noFill/>
                    </a:lnL>
                    <a:lnR>
                      <a:noFill/>
                    </a:lnR>
                    <a:lnT>
                      <a:noFill/>
                    </a:lnT>
                    <a:lnB>
                      <a:noFill/>
                    </a:lnB>
                  </a:tcPr>
                </a:tc>
                <a:tc gridSpan="14">
                  <a:txBody>
                    <a:bodyPr/>
                    <a:lstStyle/>
                    <a:p>
                      <a:pPr algn="l" fontAlgn="ctr"/>
                      <a:r>
                        <a:rPr lang="en-US" sz="1200" b="0" i="0" u="none" strike="noStrike" dirty="0">
                          <a:solidFill>
                            <a:srgbClr val="000000"/>
                          </a:solidFill>
                          <a:latin typeface="Times New Roman"/>
                        </a:rPr>
                        <a:t>1/ </a:t>
                      </a:r>
                      <a:r>
                        <a:rPr lang="en-US" sz="1200" b="1" i="0" u="none" strike="noStrike" dirty="0">
                          <a:solidFill>
                            <a:srgbClr val="000000"/>
                          </a:solidFill>
                          <a:latin typeface="Times New Roman"/>
                        </a:rPr>
                        <a:t>Financial performance </a:t>
                      </a:r>
                      <a:r>
                        <a:rPr lang="en-US" sz="1200" b="0" i="0" u="none" strike="noStrike" dirty="0">
                          <a:solidFill>
                            <a:srgbClr val="000000"/>
                          </a:solidFill>
                          <a:latin typeface="Times New Roman"/>
                        </a:rPr>
                        <a:t>provides a combined measure of net cash flow generation capacity, net income level and level </a:t>
                      </a:r>
                      <a:r>
                        <a:rPr lang="en-US" sz="1200" b="0" i="0" u="none" strike="noStrike" dirty="0" smtClean="0">
                          <a:solidFill>
                            <a:srgbClr val="000000"/>
                          </a:solidFill>
                          <a:latin typeface="Times New Roman"/>
                        </a:rPr>
                        <a:t>of </a:t>
                      </a:r>
                      <a:r>
                        <a:rPr lang="en-US" sz="1200" b="0" i="0" u="none" strike="noStrike" dirty="0" err="1" smtClean="0">
                          <a:solidFill>
                            <a:srgbClr val="000000"/>
                          </a:solidFill>
                          <a:latin typeface="Times New Roman"/>
                        </a:rPr>
                        <a:t>indebtness</a:t>
                      </a:r>
                      <a:r>
                        <a:rPr lang="en-US" sz="1200" b="0" i="0" u="none" strike="noStrike" dirty="0" smtClean="0">
                          <a:solidFill>
                            <a:srgbClr val="000000"/>
                          </a:solidFill>
                          <a:latin typeface="Times New Roman"/>
                        </a:rPr>
                        <a:t>. </a:t>
                      </a:r>
                      <a:endParaRPr lang="en-US" sz="1200" b="0" i="0" u="none" strike="noStrike" dirty="0">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fontAlgn="ctr"/>
                      <a:endParaRPr lang="en-US" sz="700" b="0" i="0" u="none" strike="noStrike" dirty="0">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r>
              <a:tr h="188480">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gridSpan="1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Times New Roman"/>
                        </a:rPr>
                        <a:t>A = </a:t>
                      </a:r>
                      <a:r>
                        <a:rPr lang="en-US" sz="1200" b="0" i="0" u="none" strike="noStrike" dirty="0" smtClean="0">
                          <a:solidFill>
                            <a:srgbClr val="000000"/>
                          </a:solidFill>
                          <a:latin typeface="Times New Roman"/>
                        </a:rPr>
                        <a:t>strong </a:t>
                      </a:r>
                      <a:r>
                        <a:rPr lang="en-US" sz="1200" b="0" i="0" u="none" strike="noStrike" dirty="0">
                          <a:solidFill>
                            <a:srgbClr val="000000"/>
                          </a:solidFill>
                          <a:latin typeface="Times New Roman"/>
                        </a:rPr>
                        <a:t>positive cash flow and net income (&gt; 5% of turnover) and sustainable debt load, B = Positive cash flow and net income (&lt;5% of turnover) </a:t>
                      </a:r>
                      <a:r>
                        <a:rPr lang="en-US" sz="1200" b="0" i="0" u="none" strike="noStrike" dirty="0" smtClean="0">
                          <a:solidFill>
                            <a:srgbClr val="000000"/>
                          </a:solidFill>
                          <a:latin typeface="Times New Roman"/>
                        </a:rPr>
                        <a:t>and average debt load, C = Positive cash flow (&lt;5% of turnover), negative net income and higher than average debt load, and D = negative cash flow and net income and high debt load.</a:t>
                      </a:r>
                      <a:endParaRPr lang="en-US" sz="1200" b="0" i="0" u="none" strike="noStrike" dirty="0">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r>
              <a:tr h="177247">
                <a:tc>
                  <a:txBody>
                    <a:bodyPr/>
                    <a:lstStyle/>
                    <a:p>
                      <a:pPr algn="l" fontAlgn="ctr"/>
                      <a:endParaRPr lang="en-US" sz="700" b="0" i="0" u="none" strike="noStrike" dirty="0">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en-US" sz="700" b="0" i="0" u="none" strike="noStrike" dirty="0">
                        <a:solidFill>
                          <a:srgbClr val="000000"/>
                        </a:solidFill>
                        <a:latin typeface="Times New Roman"/>
                      </a:endParaRPr>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gridSpan="2">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gridSpan="2">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gridSpan="2">
                  <a:txBody>
                    <a:bodyPr/>
                    <a:lstStyle/>
                    <a:p>
                      <a:pPr algn="l" fontAlgn="ctr"/>
                      <a:endParaRPr lang="en-US" sz="700" b="0" i="0" u="none" strike="noStrike" dirty="0">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gridSpan="2">
                  <a:txBody>
                    <a:bodyPr/>
                    <a:lstStyle/>
                    <a:p>
                      <a:pPr algn="l" fontAlgn="ctr"/>
                      <a:endParaRPr lang="en-US" sz="700" b="0" i="0" u="none" strike="noStrike" dirty="0">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r>
              <a:tr h="197904">
                <a:tc>
                  <a:txBody>
                    <a:bodyPr/>
                    <a:lstStyle/>
                    <a:p>
                      <a:pPr algn="l" fontAlgn="ctr"/>
                      <a:endParaRPr lang="en-US" sz="700" b="0" i="0" u="none" strike="noStrike">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700" b="0" i="0" u="none" strike="noStrike">
                          <a:solidFill>
                            <a:srgbClr val="000000"/>
                          </a:solidFill>
                          <a:latin typeface="Times New Roman"/>
                        </a:rPr>
                        <a:t> </a:t>
                      </a:r>
                    </a:p>
                  </a:txBody>
                  <a:tcPr marL="5991" marR="5991" marT="599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12">
                  <a:txBody>
                    <a:bodyPr/>
                    <a:lstStyle/>
                    <a:p>
                      <a:pPr algn="l" fontAlgn="ctr"/>
                      <a:r>
                        <a:rPr lang="en-US" sz="700" b="0" i="0" u="none" strike="noStrike" dirty="0">
                          <a:solidFill>
                            <a:srgbClr val="000000"/>
                          </a:solidFill>
                          <a:latin typeface="Times New Roman"/>
                        </a:rPr>
                        <a:t> </a:t>
                      </a:r>
                      <a:r>
                        <a:rPr lang="en-US" sz="1200" b="0" i="0" u="none" strike="noStrike" dirty="0">
                          <a:solidFill>
                            <a:srgbClr val="000000"/>
                          </a:solidFill>
                          <a:latin typeface="Times New Roman"/>
                        </a:rPr>
                        <a:t>Change of responsibility from Private to Public during the course of concession contract implementation</a:t>
                      </a: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r>
              <a:tr h="177247">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en-US" sz="700" b="0" i="0" u="none" strike="noStrike" dirty="0">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gridSpan="2">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gridSpan="2">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gridSpan="2">
                  <a:txBody>
                    <a:bodyPr/>
                    <a:lstStyle/>
                    <a:p>
                      <a:pPr algn="ctr"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a:txBody>
                    <a:bodyPr/>
                    <a:lstStyle/>
                    <a:p>
                      <a:pPr algn="ctr"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a:txBody>
                    <a:bodyPr/>
                    <a:lstStyle/>
                    <a:p>
                      <a:pPr algn="ctr" fontAlgn="ctr"/>
                      <a:endParaRPr lang="en-US" sz="700" b="0" i="0" u="none" strike="noStrike" dirty="0">
                        <a:solidFill>
                          <a:srgbClr val="000000"/>
                        </a:solidFill>
                        <a:latin typeface="Times New Roman"/>
                      </a:endParaRPr>
                    </a:p>
                  </a:txBody>
                  <a:tcPr marL="5991" marR="5991" marT="5991" marB="0" anchor="ctr">
                    <a:lnL>
                      <a:noFill/>
                    </a:lnL>
                    <a:lnR>
                      <a:noFill/>
                    </a:lnR>
                    <a:lnT>
                      <a:noFill/>
                    </a:lnT>
                    <a:lnB>
                      <a:noFill/>
                    </a:lnB>
                  </a:tcPr>
                </a:tc>
                <a:tc gridSpan="2">
                  <a:txBody>
                    <a:bodyPr/>
                    <a:lstStyle/>
                    <a:p>
                      <a:pPr algn="ctr"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r>
              <a:tr h="197904">
                <a:tc>
                  <a:txBody>
                    <a:bodyPr/>
                    <a:lstStyle/>
                    <a:p>
                      <a:pPr algn="l" fontAlgn="ctr"/>
                      <a:endParaRPr lang="en-US" sz="700" b="0" i="0" u="none" strike="noStrike">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700" b="0" i="0" u="none" strike="noStrike">
                          <a:solidFill>
                            <a:srgbClr val="000000"/>
                          </a:solidFill>
                          <a:latin typeface="Times New Roman"/>
                        </a:rPr>
                        <a:t> </a:t>
                      </a:r>
                    </a:p>
                  </a:txBody>
                  <a:tcPr marL="5991" marR="5991" marT="599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2" gridSpan="13">
                  <a:txBody>
                    <a:bodyPr/>
                    <a:lstStyle/>
                    <a:p>
                      <a:pPr algn="l" fontAlgn="ctr"/>
                      <a:r>
                        <a:rPr lang="en-US" sz="1200" b="0" i="0" u="none" strike="noStrike" dirty="0">
                          <a:solidFill>
                            <a:srgbClr val="000000"/>
                          </a:solidFill>
                          <a:latin typeface="Times New Roman"/>
                        </a:rPr>
                        <a:t>Although investment is a private responsibility, most investment to date was financed by on lending of Donors' money from host governments to the Concessionaire</a:t>
                      </a: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r>
              <a:tr h="188480">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en-US" sz="700" b="0" i="0" u="none" strike="noStrike" dirty="0">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gridSpan="13"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r>
              <a:tr h="177247">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en-US" sz="700" b="0" i="0" u="none" strike="noStrike" dirty="0">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gridSpan="2">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gridSpan="2">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gridSpan="2">
                  <a:txBody>
                    <a:bodyPr/>
                    <a:lstStyle/>
                    <a:p>
                      <a:pPr algn="ctr"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a:txBody>
                    <a:bodyPr/>
                    <a:lstStyle/>
                    <a:p>
                      <a:pPr algn="ctr"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a:txBody>
                    <a:bodyPr/>
                    <a:lstStyle/>
                    <a:p>
                      <a:pPr algn="ctr" fontAlgn="ctr"/>
                      <a:endParaRPr lang="en-US" sz="700" b="0" i="0" u="none" strike="noStrike" dirty="0">
                        <a:solidFill>
                          <a:srgbClr val="000000"/>
                        </a:solidFill>
                        <a:latin typeface="Times New Roman"/>
                      </a:endParaRPr>
                    </a:p>
                  </a:txBody>
                  <a:tcPr marL="5991" marR="5991" marT="5991" marB="0" anchor="ctr">
                    <a:lnL>
                      <a:noFill/>
                    </a:lnL>
                    <a:lnR>
                      <a:noFill/>
                    </a:lnR>
                    <a:lnT>
                      <a:noFill/>
                    </a:lnT>
                    <a:lnB>
                      <a:noFill/>
                    </a:lnB>
                  </a:tcPr>
                </a:tc>
                <a:tc gridSpan="2">
                  <a:txBody>
                    <a:bodyPr/>
                    <a:lstStyle/>
                    <a:p>
                      <a:pPr algn="ctr"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en-US" sz="700" b="0" i="0" u="none" strike="noStrike" dirty="0">
                        <a:solidFill>
                          <a:srgbClr val="000000"/>
                        </a:solidFill>
                        <a:latin typeface="Times New Roman"/>
                      </a:endParaRPr>
                    </a:p>
                  </a:txBody>
                  <a:tcPr marL="5991" marR="5991" marT="5991"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bwMode="auto">
          <a:xfrm>
            <a:off x="0" y="1"/>
            <a:ext cx="9144000" cy="838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Weak performance:</a:t>
            </a:r>
            <a:r>
              <a:rPr kumimoji="0" lang="en-US" sz="2400" b="1"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 o</a:t>
            </a:r>
            <a:r>
              <a:rPr kumimoji="0" lang="en-US" sz="24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verestimation</a:t>
            </a:r>
            <a:r>
              <a:rPr kumimoji="0" lang="en-US" sz="2400" b="1"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 of serviceable freight markets</a:t>
            </a:r>
            <a:endParaRPr kumimoji="0" lang="en-US" sz="2400"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
        <p:nvSpPr>
          <p:cNvPr id="4" name="Rectangle 3"/>
          <p:cNvSpPr txBox="1">
            <a:spLocks noChangeArrowheads="1"/>
          </p:cNvSpPr>
          <p:nvPr/>
        </p:nvSpPr>
        <p:spPr bwMode="auto">
          <a:xfrm>
            <a:off x="0" y="914400"/>
            <a:ext cx="9144000" cy="5943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chemeClr val="tx1"/>
              </a:buClr>
              <a:buSzPct val="70000"/>
              <a:tabLst/>
              <a:defRPr/>
            </a:pPr>
            <a:endParaRPr kumimoji="0" lang="en-US" sz="2000" b="0" i="0" u="none" strike="noStrike" kern="0" cap="none" spc="0" normalizeH="0" baseline="0" noProof="0" dirty="0">
              <a:ln>
                <a:noFill/>
              </a:ln>
              <a:solidFill>
                <a:schemeClr val="tx2"/>
              </a:solidFill>
              <a:effectLst/>
              <a:uLnTx/>
              <a:uFillTx/>
              <a:latin typeface="Times New Roman" pitchFamily="18" charset="0"/>
              <a:ea typeface="+mn-ea"/>
              <a:cs typeface="Times New Roman" pitchFamily="18" charset="0"/>
            </a:endParaRPr>
          </a:p>
        </p:txBody>
      </p:sp>
      <p:pic>
        <p:nvPicPr>
          <p:cNvPr id="267266" name="Picture 2"/>
          <p:cNvPicPr>
            <a:picLocks noChangeAspect="1" noChangeArrowheads="1"/>
          </p:cNvPicPr>
          <p:nvPr/>
        </p:nvPicPr>
        <p:blipFill>
          <a:blip r:embed="rId3"/>
          <a:srcRect/>
          <a:stretch>
            <a:fillRect/>
          </a:stretch>
        </p:blipFill>
        <p:spPr bwMode="auto">
          <a:xfrm>
            <a:off x="685800" y="2362200"/>
            <a:ext cx="7595898" cy="4267200"/>
          </a:xfrm>
          <a:prstGeom prst="rect">
            <a:avLst/>
          </a:prstGeom>
          <a:noFill/>
          <a:ln w="9525">
            <a:noFill/>
            <a:miter lim="800000"/>
            <a:headEnd/>
            <a:tailEnd/>
          </a:ln>
          <a:effectLst/>
        </p:spPr>
      </p:pic>
      <p:cxnSp>
        <p:nvCxnSpPr>
          <p:cNvPr id="8" name="Straight Connector 7"/>
          <p:cNvCxnSpPr/>
          <p:nvPr/>
        </p:nvCxnSpPr>
        <p:spPr>
          <a:xfrm rot="5400000" flipH="1" flipV="1">
            <a:off x="2361405" y="3199606"/>
            <a:ext cx="1524000" cy="1588"/>
          </a:xfrm>
          <a:prstGeom prst="line">
            <a:avLst/>
          </a:prstGeom>
          <a:ln w="50800">
            <a:solidFill>
              <a:schemeClr val="tx2"/>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flipH="1" flipV="1">
            <a:off x="1143794" y="5104606"/>
            <a:ext cx="1524000" cy="1588"/>
          </a:xfrm>
          <a:prstGeom prst="line">
            <a:avLst/>
          </a:prstGeom>
          <a:ln w="50800">
            <a:solidFill>
              <a:schemeClr val="tx2"/>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447800" y="2667000"/>
            <a:ext cx="1524000" cy="307777"/>
          </a:xfrm>
          <a:prstGeom prst="rect">
            <a:avLst/>
          </a:prstGeom>
          <a:noFill/>
        </p:spPr>
        <p:txBody>
          <a:bodyPr wrap="square" rtlCol="0">
            <a:spAutoFit/>
          </a:bodyPr>
          <a:lstStyle/>
          <a:p>
            <a:r>
              <a:rPr lang="en-US" sz="1400" b="1" dirty="0" smtClean="0">
                <a:solidFill>
                  <a:schemeClr val="tx2"/>
                </a:solidFill>
              </a:rPr>
              <a:t>Pre-concession</a:t>
            </a:r>
            <a:endParaRPr lang="en-US" sz="1400" b="1" dirty="0">
              <a:solidFill>
                <a:schemeClr val="tx2"/>
              </a:solidFill>
            </a:endParaRPr>
          </a:p>
        </p:txBody>
      </p:sp>
      <p:sp>
        <p:nvSpPr>
          <p:cNvPr id="11" name="TextBox 10"/>
          <p:cNvSpPr txBox="1"/>
          <p:nvPr/>
        </p:nvSpPr>
        <p:spPr>
          <a:xfrm>
            <a:off x="3276600" y="3200400"/>
            <a:ext cx="2057400" cy="307777"/>
          </a:xfrm>
          <a:prstGeom prst="rect">
            <a:avLst/>
          </a:prstGeom>
          <a:noFill/>
        </p:spPr>
        <p:txBody>
          <a:bodyPr wrap="square" rtlCol="0">
            <a:spAutoFit/>
          </a:bodyPr>
          <a:lstStyle/>
          <a:p>
            <a:pPr algn="ctr"/>
            <a:r>
              <a:rPr lang="en-US" sz="1400" b="1" dirty="0" smtClean="0">
                <a:solidFill>
                  <a:schemeClr val="tx2"/>
                </a:solidFill>
              </a:rPr>
              <a:t>Post concession</a:t>
            </a:r>
            <a:endParaRPr lang="en-US" sz="1400" b="1" dirty="0">
              <a:solidFill>
                <a:schemeClr val="tx2"/>
              </a:solidFill>
            </a:endParaRPr>
          </a:p>
        </p:txBody>
      </p:sp>
      <p:sp>
        <p:nvSpPr>
          <p:cNvPr id="12" name="12-Point Star 11"/>
          <p:cNvSpPr/>
          <p:nvPr/>
        </p:nvSpPr>
        <p:spPr>
          <a:xfrm>
            <a:off x="4648200" y="4876800"/>
            <a:ext cx="1143000" cy="685800"/>
          </a:xfrm>
          <a:prstGeom prst="star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2"/>
                </a:solidFill>
              </a:rPr>
              <a:t>CI Crisis</a:t>
            </a:r>
            <a:endParaRPr lang="en-US" sz="1200" b="1" dirty="0">
              <a:solidFill>
                <a:schemeClr val="tx2"/>
              </a:solidFill>
            </a:endParaRPr>
          </a:p>
        </p:txBody>
      </p:sp>
      <p:sp>
        <p:nvSpPr>
          <p:cNvPr id="13" name="Rectangle 1"/>
          <p:cNvSpPr>
            <a:spLocks noChangeArrowheads="1"/>
          </p:cNvSpPr>
          <p:nvPr/>
        </p:nvSpPr>
        <p:spPr bwMode="auto">
          <a:xfrm>
            <a:off x="228600" y="685800"/>
            <a:ext cx="86868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q"/>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i="0" u="none" strike="noStrike" cap="none" normalizeH="0" baseline="0" dirty="0" smtClean="0">
                <a:ln>
                  <a:noFill/>
                </a:ln>
                <a:solidFill>
                  <a:schemeClr val="tx2"/>
                </a:solidFill>
                <a:effectLst/>
                <a:latin typeface="Times New Roman" pitchFamily="18" charset="0"/>
                <a:ea typeface="Calibri" pitchFamily="34" charset="0"/>
                <a:cs typeface="Times New Roman" pitchFamily="18" charset="0"/>
              </a:rPr>
              <a:t>Traffic</a:t>
            </a:r>
            <a:r>
              <a:rPr kumimoji="0" lang="en-US" sz="2400" i="0" u="none" strike="noStrike" cap="none" normalizeH="0" dirty="0" smtClean="0">
                <a:ln>
                  <a:noFill/>
                </a:ln>
                <a:solidFill>
                  <a:schemeClr val="tx2"/>
                </a:solidFill>
                <a:effectLst/>
                <a:latin typeface="Times New Roman" pitchFamily="18" charset="0"/>
                <a:ea typeface="Calibri" pitchFamily="34" charset="0"/>
                <a:cs typeface="Times New Roman" pitchFamily="18" charset="0"/>
              </a:rPr>
              <a:t> gains have been much lower than expected  because: a)  road haulers ability to adapt to renewed competition has been underestimated and, b) Host governments have failed to implement level playing field </a:t>
            </a:r>
            <a:r>
              <a:rPr kumimoji="0" lang="en-US" sz="2400" i="0" u="none" strike="noStrike" cap="none" normalizeH="0" dirty="0" err="1" smtClean="0">
                <a:ln>
                  <a:noFill/>
                </a:ln>
                <a:solidFill>
                  <a:schemeClr val="tx2"/>
                </a:solidFill>
                <a:effectLst/>
                <a:latin typeface="Times New Roman" pitchFamily="18" charset="0"/>
                <a:ea typeface="Calibri" pitchFamily="34" charset="0"/>
                <a:cs typeface="Times New Roman" pitchFamily="18" charset="0"/>
              </a:rPr>
              <a:t>internmodal</a:t>
            </a:r>
            <a:r>
              <a:rPr kumimoji="0" lang="en-US" sz="2400" i="0" u="none" strike="noStrike" cap="none" normalizeH="0" dirty="0" smtClean="0">
                <a:ln>
                  <a:noFill/>
                </a:ln>
                <a:solidFill>
                  <a:schemeClr val="tx2"/>
                </a:solidFill>
                <a:effectLst/>
                <a:latin typeface="Times New Roman" pitchFamily="18" charset="0"/>
                <a:ea typeface="Calibri" pitchFamily="34" charset="0"/>
                <a:cs typeface="Times New Roman" pitchFamily="18" charset="0"/>
              </a:rPr>
              <a:t> competition.</a:t>
            </a:r>
            <a:endParaRPr lang="en-US" sz="2400" kern="0" dirty="0" smtClean="0">
              <a:solidFill>
                <a:schemeClr val="tx2"/>
              </a:solidFill>
              <a:latin typeface="Times New Roman" pitchFamily="18" charset="0"/>
              <a:cs typeface="Times New Roman" pitchFamily="18" charset="0"/>
            </a:endParaRPr>
          </a:p>
        </p:txBody>
      </p:sp>
      <p:sp>
        <p:nvSpPr>
          <p:cNvPr id="14" name="TextBox 13"/>
          <p:cNvSpPr txBox="1"/>
          <p:nvPr/>
        </p:nvSpPr>
        <p:spPr>
          <a:xfrm rot="16200000">
            <a:off x="-1301234" y="4273033"/>
            <a:ext cx="3581401" cy="369332"/>
          </a:xfrm>
          <a:prstGeom prst="rect">
            <a:avLst/>
          </a:prstGeom>
          <a:noFill/>
        </p:spPr>
        <p:txBody>
          <a:bodyPr wrap="square" rtlCol="0">
            <a:spAutoFit/>
          </a:bodyPr>
          <a:lstStyle/>
          <a:p>
            <a:r>
              <a:rPr lang="en-US" b="1" dirty="0" smtClean="0">
                <a:solidFill>
                  <a:schemeClr val="tx2"/>
                </a:solidFill>
              </a:rPr>
              <a:t>Total traffic in </a:t>
            </a:r>
            <a:r>
              <a:rPr lang="en-US" b="1" dirty="0" err="1" smtClean="0">
                <a:solidFill>
                  <a:schemeClr val="tx2"/>
                </a:solidFill>
              </a:rPr>
              <a:t>Tkm</a:t>
            </a:r>
            <a:r>
              <a:rPr lang="en-US" b="1" dirty="0" smtClean="0">
                <a:solidFill>
                  <a:schemeClr val="tx2"/>
                </a:solidFill>
              </a:rPr>
              <a:t> - Millions</a:t>
            </a:r>
            <a:endParaRPr lang="en-US" b="1" dirty="0">
              <a:solidFill>
                <a:schemeClr val="tx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bwMode="auto">
          <a:xfrm>
            <a:off x="0" y="1"/>
            <a:ext cx="9144000" cy="838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Weak performance:</a:t>
            </a:r>
            <a:r>
              <a:rPr kumimoji="0" lang="en-US" sz="2400" b="1"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 under estimation of investment needs</a:t>
            </a:r>
            <a:endParaRPr kumimoji="0" lang="en-US" sz="2400"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
        <p:nvSpPr>
          <p:cNvPr id="4" name="Rectangle 3"/>
          <p:cNvSpPr txBox="1">
            <a:spLocks noChangeArrowheads="1"/>
          </p:cNvSpPr>
          <p:nvPr/>
        </p:nvSpPr>
        <p:spPr bwMode="auto">
          <a:xfrm>
            <a:off x="0" y="914400"/>
            <a:ext cx="9144000" cy="5943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chemeClr val="tx1"/>
              </a:buClr>
              <a:buSzPct val="70000"/>
              <a:tabLst/>
              <a:defRPr/>
            </a:pPr>
            <a:endParaRPr kumimoji="0" lang="en-US" sz="2000" b="0" i="0" u="none" strike="noStrike" kern="0" cap="none" spc="0" normalizeH="0" baseline="0" noProof="0" dirty="0">
              <a:ln>
                <a:noFill/>
              </a:ln>
              <a:solidFill>
                <a:schemeClr val="tx2"/>
              </a:solidFill>
              <a:effectLst/>
              <a:uLnTx/>
              <a:uFillTx/>
              <a:latin typeface="Times New Roman" pitchFamily="18" charset="0"/>
              <a:ea typeface="+mn-ea"/>
              <a:cs typeface="Times New Roman" pitchFamily="18" charset="0"/>
            </a:endParaRPr>
          </a:p>
        </p:txBody>
      </p:sp>
      <p:sp>
        <p:nvSpPr>
          <p:cNvPr id="13" name="Rectangle 1"/>
          <p:cNvSpPr>
            <a:spLocks noChangeArrowheads="1"/>
          </p:cNvSpPr>
          <p:nvPr/>
        </p:nvSpPr>
        <p:spPr bwMode="auto">
          <a:xfrm>
            <a:off x="228600" y="685800"/>
            <a:ext cx="86868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buFont typeface="Wingdings" pitchFamily="2" charset="2"/>
              <a:buChar char="q"/>
            </a:pPr>
            <a:r>
              <a:rPr lang="en-US" sz="2400" dirty="0" smtClean="0">
                <a:solidFill>
                  <a:schemeClr val="tx2"/>
                </a:solidFill>
                <a:latin typeface="Times New Roman" pitchFamily="18" charset="0"/>
                <a:ea typeface="Calibri" pitchFamily="34" charset="0"/>
                <a:cs typeface="Times New Roman" pitchFamily="18" charset="0"/>
              </a:rPr>
              <a:t> Investment plans for infrastructure rehabilitation have focused only on the first five years of the concession. They have ignored long term needs that have proven to be much larger than anticipated as both Governments and private operators, at the concession bidding stage, have downplayed the decrepit state of rail infrastructure.</a:t>
            </a:r>
          </a:p>
        </p:txBody>
      </p:sp>
      <p:graphicFrame>
        <p:nvGraphicFramePr>
          <p:cNvPr id="15" name="Table 14"/>
          <p:cNvGraphicFramePr>
            <a:graphicFrameLocks noGrp="1"/>
          </p:cNvGraphicFramePr>
          <p:nvPr/>
        </p:nvGraphicFramePr>
        <p:xfrm>
          <a:off x="304800" y="2667000"/>
          <a:ext cx="8229606" cy="2525239"/>
        </p:xfrm>
        <a:graphic>
          <a:graphicData uri="http://schemas.openxmlformats.org/drawingml/2006/table">
            <a:tbl>
              <a:tblPr firstRow="1" bandRow="1">
                <a:tableStyleId>{5C22544A-7EE6-4342-B048-85BDC9FD1C3A}</a:tableStyleId>
              </a:tblPr>
              <a:tblGrid>
                <a:gridCol w="1066800"/>
                <a:gridCol w="1828801"/>
                <a:gridCol w="1600200"/>
                <a:gridCol w="2057400"/>
                <a:gridCol w="1676405"/>
              </a:tblGrid>
              <a:tr h="524486">
                <a:tc rowSpan="2">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2">
                  <a:txBody>
                    <a:bodyPr/>
                    <a:lstStyle/>
                    <a:p>
                      <a:pPr algn="ctr"/>
                      <a:r>
                        <a:rPr lang="en-US" sz="1600" dirty="0" smtClean="0">
                          <a:solidFill>
                            <a:schemeClr val="tx2"/>
                          </a:solidFill>
                        </a:rPr>
                        <a:t>2009 Total</a:t>
                      </a:r>
                      <a:r>
                        <a:rPr lang="en-US" sz="1600" baseline="0" dirty="0" smtClean="0">
                          <a:solidFill>
                            <a:schemeClr val="tx2"/>
                          </a:solidFill>
                        </a:rPr>
                        <a:t> revenues </a:t>
                      </a:r>
                    </a:p>
                    <a:p>
                      <a:pPr algn="ctr"/>
                      <a:r>
                        <a:rPr lang="en-US" sz="1600" baseline="0" dirty="0" smtClean="0">
                          <a:solidFill>
                            <a:schemeClr val="tx2"/>
                          </a:solidFill>
                        </a:rPr>
                        <a:t>(US$ millions)</a:t>
                      </a:r>
                      <a:endParaRPr lang="en-US" sz="1600"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gridSpan="2">
                  <a:txBody>
                    <a:bodyPr/>
                    <a:lstStyle/>
                    <a:p>
                      <a:pPr algn="ctr"/>
                      <a:r>
                        <a:rPr lang="en-US" sz="1600" dirty="0" smtClean="0">
                          <a:solidFill>
                            <a:schemeClr val="tx2"/>
                          </a:solidFill>
                        </a:rPr>
                        <a:t>Investments needs (2008/2020) (US$ millions)</a:t>
                      </a:r>
                      <a:endParaRPr lang="en-US" sz="1600"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n-US" sz="1600" dirty="0">
                        <a:solidFill>
                          <a:schemeClr val="tx2"/>
                        </a:solidFill>
                      </a:endParaRPr>
                    </a:p>
                  </a:txBody>
                  <a:tcPr/>
                </a:tc>
                <a:tc rowSpan="2">
                  <a:txBody>
                    <a:bodyPr/>
                    <a:lstStyle/>
                    <a:p>
                      <a:pPr algn="ctr"/>
                      <a:r>
                        <a:rPr lang="en-US" sz="1600" dirty="0" smtClean="0">
                          <a:solidFill>
                            <a:schemeClr val="tx2"/>
                          </a:solidFill>
                        </a:rPr>
                        <a:t>Total investment as a multiple of 2009 revenues</a:t>
                      </a:r>
                      <a:endParaRPr lang="en-US" sz="1600"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565605">
                <a:tc vMerge="1">
                  <a:txBody>
                    <a:bodyPr/>
                    <a:lstStyle/>
                    <a:p>
                      <a:endParaRPr lang="en-US" b="1" dirty="0">
                        <a:solidFill>
                          <a:schemeClr val="tx2"/>
                        </a:solidFill>
                      </a:endParaRPr>
                    </a:p>
                  </a:txBody>
                  <a:tcPr anchor="ctr"/>
                </a:tc>
                <a:tc vMerge="1">
                  <a:txBody>
                    <a:bodyPr/>
                    <a:lstStyle/>
                    <a:p>
                      <a:pPr algn="ctr"/>
                      <a:endParaRPr lang="en-US" b="1" dirty="0">
                        <a:solidFill>
                          <a:schemeClr val="tx2"/>
                        </a:solidFill>
                      </a:endParaRPr>
                    </a:p>
                  </a:txBody>
                  <a:tcPr anchor="ctr"/>
                </a:tc>
                <a:tc>
                  <a:txBody>
                    <a:bodyPr/>
                    <a:lstStyle/>
                    <a:p>
                      <a:pPr algn="ctr"/>
                      <a:r>
                        <a:rPr lang="en-US" sz="1600" b="1" dirty="0" smtClean="0">
                          <a:solidFill>
                            <a:schemeClr val="tx2"/>
                          </a:solidFill>
                        </a:rPr>
                        <a:t>Infrastructure</a:t>
                      </a:r>
                      <a:endParaRPr lang="en-US" sz="1600" b="1"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1600" b="1" dirty="0" smtClean="0">
                          <a:solidFill>
                            <a:schemeClr val="tx2"/>
                          </a:solidFill>
                        </a:rPr>
                        <a:t>Rolling Stock &amp; related infrastructure</a:t>
                      </a:r>
                      <a:endParaRPr lang="en-US" sz="1600" b="1"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vMerge="1">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511834">
                <a:tc>
                  <a:txBody>
                    <a:bodyPr/>
                    <a:lstStyle/>
                    <a:p>
                      <a:r>
                        <a:rPr lang="en-US" b="1" dirty="0" err="1" smtClean="0">
                          <a:solidFill>
                            <a:schemeClr val="tx2"/>
                          </a:solidFill>
                        </a:rPr>
                        <a:t>Camrail</a:t>
                      </a:r>
                      <a:endParaRPr lang="en-US" b="1"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solidFill>
                            <a:schemeClr val="tx2"/>
                          </a:solidFill>
                        </a:rPr>
                        <a:t>114</a:t>
                      </a:r>
                      <a:endParaRPr lang="en-US" b="1"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solidFill>
                            <a:schemeClr val="tx2"/>
                          </a:solidFill>
                        </a:rPr>
                        <a:t>174</a:t>
                      </a:r>
                      <a:endParaRPr lang="en-US" b="1"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solidFill>
                            <a:schemeClr val="tx2"/>
                          </a:solidFill>
                        </a:rPr>
                        <a:t>198</a:t>
                      </a:r>
                      <a:endParaRPr lang="en-US" b="1"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solidFill>
                            <a:schemeClr val="tx2"/>
                          </a:solidFill>
                        </a:rPr>
                        <a:t>3.3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1325">
                <a:tc>
                  <a:txBody>
                    <a:bodyPr/>
                    <a:lstStyle/>
                    <a:p>
                      <a:r>
                        <a:rPr lang="en-US" b="1" dirty="0" err="1" smtClean="0">
                          <a:solidFill>
                            <a:schemeClr val="tx2"/>
                          </a:solidFill>
                        </a:rPr>
                        <a:t>Sitarail</a:t>
                      </a:r>
                      <a:endParaRPr lang="en-US" b="1"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solidFill>
                            <a:schemeClr val="tx2"/>
                          </a:solidFill>
                        </a:rPr>
                        <a:t>66</a:t>
                      </a:r>
                      <a:endParaRPr lang="en-US" b="1"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solidFill>
                            <a:schemeClr val="tx2"/>
                          </a:solidFill>
                        </a:rPr>
                        <a:t>132</a:t>
                      </a:r>
                      <a:endParaRPr lang="en-US" b="1"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solidFill>
                            <a:schemeClr val="tx2"/>
                          </a:solidFill>
                        </a:rPr>
                        <a:t>99</a:t>
                      </a:r>
                      <a:endParaRPr lang="en-US" b="1"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solidFill>
                            <a:schemeClr val="tx2"/>
                          </a:solidFill>
                        </a:rPr>
                        <a:t>3.5</a:t>
                      </a:r>
                      <a:endParaRPr lang="en-US" b="1"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6" name="Rectangle 1"/>
          <p:cNvSpPr>
            <a:spLocks noChangeArrowheads="1"/>
          </p:cNvSpPr>
          <p:nvPr/>
        </p:nvSpPr>
        <p:spPr bwMode="auto">
          <a:xfrm>
            <a:off x="304800" y="5352871"/>
            <a:ext cx="86868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buFont typeface="Wingdings" pitchFamily="2" charset="2"/>
              <a:buChar char="q"/>
            </a:pPr>
            <a:r>
              <a:rPr lang="en-US" sz="2400" dirty="0" smtClean="0">
                <a:solidFill>
                  <a:schemeClr val="tx2"/>
                </a:solidFill>
                <a:latin typeface="Times New Roman" pitchFamily="18" charset="0"/>
                <a:ea typeface="Calibri" pitchFamily="34" charset="0"/>
                <a:cs typeface="Times New Roman" pitchFamily="18" charset="0"/>
              </a:rPr>
              <a:t> Even assuming an annual high cash flow margin of 20% of net revenues, </a:t>
            </a:r>
            <a:r>
              <a:rPr lang="en-US" sz="2400" dirty="0" err="1" smtClean="0">
                <a:solidFill>
                  <a:schemeClr val="tx2"/>
                </a:solidFill>
                <a:latin typeface="Times New Roman" pitchFamily="18" charset="0"/>
                <a:ea typeface="Calibri" pitchFamily="34" charset="0"/>
                <a:cs typeface="Times New Roman" pitchFamily="18" charset="0"/>
              </a:rPr>
              <a:t>Camrail</a:t>
            </a:r>
            <a:r>
              <a:rPr lang="en-US" sz="2400" dirty="0" smtClean="0">
                <a:solidFill>
                  <a:schemeClr val="tx2"/>
                </a:solidFill>
                <a:latin typeface="Times New Roman" pitchFamily="18" charset="0"/>
                <a:ea typeface="Calibri" pitchFamily="34" charset="0"/>
                <a:cs typeface="Times New Roman" pitchFamily="18" charset="0"/>
              </a:rPr>
              <a:t> and </a:t>
            </a:r>
            <a:r>
              <a:rPr lang="en-US" sz="2400" dirty="0" err="1" smtClean="0">
                <a:solidFill>
                  <a:schemeClr val="tx2"/>
                </a:solidFill>
                <a:latin typeface="Times New Roman" pitchFamily="18" charset="0"/>
                <a:ea typeface="Calibri" pitchFamily="34" charset="0"/>
                <a:cs typeface="Times New Roman" pitchFamily="18" charset="0"/>
              </a:rPr>
              <a:t>Sitarail</a:t>
            </a:r>
            <a:r>
              <a:rPr lang="en-US" sz="2400" dirty="0" smtClean="0">
                <a:solidFill>
                  <a:schemeClr val="tx2"/>
                </a:solidFill>
                <a:latin typeface="Times New Roman" pitchFamily="18" charset="0"/>
                <a:ea typeface="Calibri" pitchFamily="34" charset="0"/>
                <a:cs typeface="Times New Roman" pitchFamily="18" charset="0"/>
              </a:rPr>
              <a:t> would need, respectively, 16 and 18 years to repay this investment using a no (zero) interest loan.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bwMode="auto">
          <a:xfrm>
            <a:off x="0" y="1"/>
            <a:ext cx="9144000" cy="838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Weak performance: Undercapitalization of concessions</a:t>
            </a:r>
            <a:endParaRPr kumimoji="0" lang="en-US" sz="2400"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
        <p:nvSpPr>
          <p:cNvPr id="4" name="Rectangle 3"/>
          <p:cNvSpPr txBox="1">
            <a:spLocks noChangeArrowheads="1"/>
          </p:cNvSpPr>
          <p:nvPr/>
        </p:nvSpPr>
        <p:spPr bwMode="auto">
          <a:xfrm>
            <a:off x="0" y="914400"/>
            <a:ext cx="9144000" cy="5943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chemeClr val="tx1"/>
              </a:buClr>
              <a:buSzPct val="70000"/>
              <a:tabLst/>
              <a:defRPr/>
            </a:pPr>
            <a:endParaRPr kumimoji="0" lang="en-US" sz="2000" b="0" i="0" u="none" strike="noStrike" kern="0" cap="none" spc="0" normalizeH="0" baseline="0" noProof="0" dirty="0">
              <a:ln>
                <a:noFill/>
              </a:ln>
              <a:solidFill>
                <a:schemeClr val="tx2"/>
              </a:solidFill>
              <a:effectLst/>
              <a:uLnTx/>
              <a:uFillTx/>
              <a:latin typeface="Times New Roman" pitchFamily="18" charset="0"/>
              <a:ea typeface="+mn-ea"/>
              <a:cs typeface="Times New Roman" pitchFamily="18" charset="0"/>
            </a:endParaRPr>
          </a:p>
        </p:txBody>
      </p:sp>
      <p:sp>
        <p:nvSpPr>
          <p:cNvPr id="13" name="Rectangle 1"/>
          <p:cNvSpPr>
            <a:spLocks noChangeArrowheads="1"/>
          </p:cNvSpPr>
          <p:nvPr/>
        </p:nvSpPr>
        <p:spPr bwMode="auto">
          <a:xfrm>
            <a:off x="228600" y="685800"/>
            <a:ext cx="86868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buFont typeface="Wingdings" pitchFamily="2" charset="2"/>
              <a:buChar char="q"/>
            </a:pPr>
            <a:r>
              <a:rPr lang="en-US" sz="2400" dirty="0" smtClean="0">
                <a:solidFill>
                  <a:schemeClr val="tx2"/>
                </a:solidFill>
                <a:latin typeface="Times New Roman" pitchFamily="18" charset="0"/>
                <a:ea typeface="Calibri" pitchFamily="34" charset="0"/>
                <a:cs typeface="Times New Roman" pitchFamily="18" charset="0"/>
              </a:rPr>
              <a:t> Concession companies started with a far too limited capital base, in part to lower the risk perception of private investors. A lot of concessions felt rapidly into a cash strapped situation as projected positive cash flows did not materialize.</a:t>
            </a:r>
          </a:p>
        </p:txBody>
      </p:sp>
      <p:pic>
        <p:nvPicPr>
          <p:cNvPr id="271362" name="Picture 2"/>
          <p:cNvPicPr>
            <a:picLocks noChangeAspect="1" noChangeArrowheads="1"/>
          </p:cNvPicPr>
          <p:nvPr/>
        </p:nvPicPr>
        <p:blipFill>
          <a:blip r:embed="rId3"/>
          <a:srcRect/>
          <a:stretch>
            <a:fillRect/>
          </a:stretch>
        </p:blipFill>
        <p:spPr bwMode="auto">
          <a:xfrm>
            <a:off x="762000" y="2209800"/>
            <a:ext cx="7772400" cy="4565650"/>
          </a:xfrm>
          <a:prstGeom prst="rect">
            <a:avLst/>
          </a:prstGeom>
          <a:noFill/>
          <a:ln w="9525">
            <a:noFill/>
            <a:miter lim="800000"/>
            <a:headEnd/>
            <a:tailEnd/>
          </a:ln>
          <a:effectLst/>
        </p:spPr>
      </p:pic>
      <p:sp>
        <p:nvSpPr>
          <p:cNvPr id="9" name="TextBox 8"/>
          <p:cNvSpPr txBox="1"/>
          <p:nvPr/>
        </p:nvSpPr>
        <p:spPr>
          <a:xfrm rot="16200000">
            <a:off x="-920234" y="4288422"/>
            <a:ext cx="3581401" cy="338554"/>
          </a:xfrm>
          <a:prstGeom prst="rect">
            <a:avLst/>
          </a:prstGeom>
          <a:noFill/>
        </p:spPr>
        <p:txBody>
          <a:bodyPr wrap="square" rtlCol="0">
            <a:spAutoFit/>
          </a:bodyPr>
          <a:lstStyle/>
          <a:p>
            <a:pPr algn="ctr"/>
            <a:r>
              <a:rPr lang="en-US" sz="1600" b="1" dirty="0" smtClean="0">
                <a:solidFill>
                  <a:schemeClr val="tx2"/>
                </a:solidFill>
              </a:rPr>
              <a:t>In US$ millions</a:t>
            </a:r>
            <a:endParaRPr lang="en-US" sz="1600" b="1" dirty="0">
              <a:solidFill>
                <a:schemeClr val="tx2"/>
              </a:solidFill>
            </a:endParaRPr>
          </a:p>
        </p:txBody>
      </p:sp>
      <p:sp>
        <p:nvSpPr>
          <p:cNvPr id="10" name="Rectangle 9"/>
          <p:cNvSpPr/>
          <p:nvPr/>
        </p:nvSpPr>
        <p:spPr>
          <a:xfrm>
            <a:off x="4648200" y="2590800"/>
            <a:ext cx="457200" cy="228600"/>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648200" y="3048000"/>
            <a:ext cx="457200" cy="2286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105400" y="2587823"/>
            <a:ext cx="2590800" cy="307777"/>
          </a:xfrm>
          <a:prstGeom prst="rect">
            <a:avLst/>
          </a:prstGeom>
          <a:noFill/>
        </p:spPr>
        <p:txBody>
          <a:bodyPr wrap="square" rtlCol="0">
            <a:spAutoFit/>
          </a:bodyPr>
          <a:lstStyle/>
          <a:p>
            <a:r>
              <a:rPr lang="en-US" sz="1400" b="1" dirty="0" smtClean="0">
                <a:solidFill>
                  <a:schemeClr val="tx2"/>
                </a:solidFill>
              </a:rPr>
              <a:t>Initial capital base</a:t>
            </a:r>
            <a:endParaRPr lang="en-US" sz="1400" b="1" dirty="0">
              <a:solidFill>
                <a:schemeClr val="tx2"/>
              </a:solidFill>
            </a:endParaRPr>
          </a:p>
        </p:txBody>
      </p:sp>
      <p:sp>
        <p:nvSpPr>
          <p:cNvPr id="14" name="TextBox 13"/>
          <p:cNvSpPr txBox="1"/>
          <p:nvPr/>
        </p:nvSpPr>
        <p:spPr>
          <a:xfrm>
            <a:off x="5181600" y="2971800"/>
            <a:ext cx="3276600" cy="307777"/>
          </a:xfrm>
          <a:prstGeom prst="rect">
            <a:avLst/>
          </a:prstGeom>
          <a:noFill/>
        </p:spPr>
        <p:txBody>
          <a:bodyPr wrap="square" rtlCol="0">
            <a:spAutoFit/>
          </a:bodyPr>
          <a:lstStyle/>
          <a:p>
            <a:r>
              <a:rPr lang="en-US" sz="1400" b="1" dirty="0" smtClean="0">
                <a:solidFill>
                  <a:schemeClr val="tx2"/>
                </a:solidFill>
              </a:rPr>
              <a:t>First five years planned investment</a:t>
            </a:r>
            <a:endParaRPr lang="en-US" sz="1400" b="1" dirty="0">
              <a:solidFill>
                <a:schemeClr val="tx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bwMode="auto">
          <a:xfrm>
            <a:off x="0" y="1"/>
            <a:ext cx="9144000" cy="838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Weak performance:</a:t>
            </a:r>
            <a:r>
              <a:rPr kumimoji="0" lang="en-US" sz="2400" b="1"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 undue passenger services expectations</a:t>
            </a:r>
            <a:endParaRPr kumimoji="0" lang="en-US" sz="2400"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
        <p:nvSpPr>
          <p:cNvPr id="4" name="Rectangle 3"/>
          <p:cNvSpPr txBox="1">
            <a:spLocks noChangeArrowheads="1"/>
          </p:cNvSpPr>
          <p:nvPr/>
        </p:nvSpPr>
        <p:spPr bwMode="auto">
          <a:xfrm>
            <a:off x="0" y="914400"/>
            <a:ext cx="9144000" cy="5943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chemeClr val="tx1"/>
              </a:buClr>
              <a:buSzPct val="70000"/>
              <a:tabLst/>
              <a:defRPr/>
            </a:pPr>
            <a:endParaRPr kumimoji="0" lang="en-US" sz="2000" b="0" i="0" u="none" strike="noStrike" kern="0" cap="none" spc="0" normalizeH="0" baseline="0" noProof="0" dirty="0">
              <a:ln>
                <a:noFill/>
              </a:ln>
              <a:solidFill>
                <a:schemeClr val="tx2"/>
              </a:solidFill>
              <a:effectLst/>
              <a:uLnTx/>
              <a:uFillTx/>
              <a:latin typeface="Times New Roman" pitchFamily="18" charset="0"/>
              <a:ea typeface="+mn-ea"/>
              <a:cs typeface="Times New Roman" pitchFamily="18" charset="0"/>
            </a:endParaRPr>
          </a:p>
        </p:txBody>
      </p:sp>
      <p:sp>
        <p:nvSpPr>
          <p:cNvPr id="13" name="Rectangle 1"/>
          <p:cNvSpPr>
            <a:spLocks noChangeArrowheads="1"/>
          </p:cNvSpPr>
          <p:nvPr/>
        </p:nvSpPr>
        <p:spPr bwMode="auto">
          <a:xfrm>
            <a:off x="228600" y="609600"/>
            <a:ext cx="86868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buFont typeface="Wingdings" pitchFamily="2" charset="2"/>
              <a:buChar char="q"/>
            </a:pPr>
            <a:r>
              <a:rPr lang="en-US" sz="2400" dirty="0" smtClean="0">
                <a:solidFill>
                  <a:schemeClr val="tx2"/>
                </a:solidFill>
                <a:latin typeface="Times New Roman" pitchFamily="18" charset="0"/>
                <a:ea typeface="Calibri" pitchFamily="34" charset="0"/>
                <a:cs typeface="Times New Roman" pitchFamily="18" charset="0"/>
              </a:rPr>
              <a:t> Expectations related to passenger traffic led to misunderstandings between host Governments, concessionaires and the travelling public.</a:t>
            </a:r>
          </a:p>
          <a:p>
            <a:pPr lvl="0">
              <a:buFont typeface="Wingdings" pitchFamily="2" charset="2"/>
              <a:buChar char="q"/>
            </a:pPr>
            <a:r>
              <a:rPr lang="en-US" sz="2400" dirty="0" smtClean="0">
                <a:solidFill>
                  <a:schemeClr val="tx2"/>
                </a:solidFill>
                <a:latin typeface="Times New Roman" pitchFamily="18" charset="0"/>
                <a:ea typeface="Calibri" pitchFamily="34" charset="0"/>
                <a:cs typeface="Times New Roman" pitchFamily="18" charset="0"/>
              </a:rPr>
              <a:t> No rail passenger services operated by private operators since 1996 have ever been financial viable. They have all benefited either from indirect subsidies from freight operations or direct subsidies from Government’s treasuries. </a:t>
            </a:r>
          </a:p>
          <a:p>
            <a:pPr lvl="0">
              <a:buFont typeface="Wingdings" pitchFamily="2" charset="2"/>
              <a:buChar char="q"/>
            </a:pPr>
            <a:r>
              <a:rPr lang="en-US" sz="2400" dirty="0" smtClean="0">
                <a:solidFill>
                  <a:schemeClr val="tx2"/>
                </a:solidFill>
                <a:latin typeface="Times New Roman" pitchFamily="18" charset="0"/>
                <a:ea typeface="Calibri" pitchFamily="34" charset="0"/>
                <a:cs typeface="Times New Roman" pitchFamily="18" charset="0"/>
              </a:rPr>
              <a:t> Although subsidization of services does not constitute a problem per se, the political cost and risk associated by badly crafted subsidies scheme cannot be underestimated. </a:t>
            </a:r>
          </a:p>
        </p:txBody>
      </p:sp>
      <p:pic>
        <p:nvPicPr>
          <p:cNvPr id="1027" name="Picture 3"/>
          <p:cNvPicPr>
            <a:picLocks noChangeAspect="1" noChangeArrowheads="1"/>
          </p:cNvPicPr>
          <p:nvPr/>
        </p:nvPicPr>
        <p:blipFill>
          <a:blip r:embed="rId3"/>
          <a:srcRect/>
          <a:stretch>
            <a:fillRect/>
          </a:stretch>
        </p:blipFill>
        <p:spPr bwMode="auto">
          <a:xfrm>
            <a:off x="224442" y="5214944"/>
            <a:ext cx="8733814" cy="1295400"/>
          </a:xfrm>
          <a:prstGeom prst="rect">
            <a:avLst/>
          </a:prstGeom>
          <a:noFill/>
          <a:ln w="9525">
            <a:noFill/>
            <a:miter lim="800000"/>
            <a:headEnd/>
            <a:tailEnd/>
          </a:ln>
          <a:effectLst/>
        </p:spPr>
      </p:pic>
      <p:sp>
        <p:nvSpPr>
          <p:cNvPr id="7" name="TextBox 6"/>
          <p:cNvSpPr txBox="1"/>
          <p:nvPr/>
        </p:nvSpPr>
        <p:spPr>
          <a:xfrm>
            <a:off x="838200" y="4198203"/>
            <a:ext cx="7696200" cy="830997"/>
          </a:xfrm>
          <a:prstGeom prst="rect">
            <a:avLst/>
          </a:prstGeom>
          <a:noFill/>
        </p:spPr>
        <p:txBody>
          <a:bodyPr wrap="square" rtlCol="0">
            <a:spAutoFit/>
          </a:bodyPr>
          <a:lstStyle/>
          <a:p>
            <a:pPr algn="ctr"/>
            <a:r>
              <a:rPr lang="en-US" sz="2400" b="1" dirty="0" smtClean="0">
                <a:solidFill>
                  <a:schemeClr val="tx2"/>
                </a:solidFill>
                <a:latin typeface="Times New Roman" pitchFamily="18" charset="0"/>
                <a:ea typeface="Calibri" pitchFamily="34" charset="0"/>
                <a:cs typeface="Times New Roman" pitchFamily="18" charset="0"/>
              </a:rPr>
              <a:t>Weight of Passengers services and losses on </a:t>
            </a:r>
            <a:r>
              <a:rPr lang="en-US" sz="2400" b="1" dirty="0" err="1" smtClean="0">
                <a:solidFill>
                  <a:schemeClr val="tx2"/>
                </a:solidFill>
                <a:latin typeface="Times New Roman" pitchFamily="18" charset="0"/>
                <a:ea typeface="Calibri" pitchFamily="34" charset="0"/>
                <a:cs typeface="Times New Roman" pitchFamily="18" charset="0"/>
              </a:rPr>
              <a:t>Camrail’s</a:t>
            </a:r>
            <a:r>
              <a:rPr lang="en-US" sz="2400" b="1" dirty="0" smtClean="0">
                <a:solidFill>
                  <a:schemeClr val="tx2"/>
                </a:solidFill>
                <a:latin typeface="Times New Roman" pitchFamily="18" charset="0"/>
                <a:ea typeface="Calibri" pitchFamily="34" charset="0"/>
                <a:cs typeface="Times New Roman" pitchFamily="18" charset="0"/>
              </a:rPr>
              <a:t> financial bottom-line (2000-2008)</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cho">
  <a:themeElements>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Ech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h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h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h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h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Echo</Template>
  <TotalTime>2117</TotalTime>
  <Words>1094</Words>
  <Application>Microsoft Office PowerPoint</Application>
  <PresentationFormat>On-screen Show (4:3)</PresentationFormat>
  <Paragraphs>223</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Echo</vt:lpstr>
      <vt:lpstr>  Railway Concessions in  Sub-Saharan Africa:  Lessons learned    </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The World Bank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SITARAIL</dc:title>
  <dc:creator>wb344541</dc:creator>
  <cp:lastModifiedBy>Monique Desthuis-Francis</cp:lastModifiedBy>
  <cp:revision>205</cp:revision>
  <dcterms:created xsi:type="dcterms:W3CDTF">2009-04-08T14:35:24Z</dcterms:created>
  <dcterms:modified xsi:type="dcterms:W3CDTF">2010-12-09T21:40:53Z</dcterms:modified>
</cp:coreProperties>
</file>