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513" r:id="rId2"/>
    <p:sldId id="528" r:id="rId3"/>
    <p:sldId id="515" r:id="rId4"/>
    <p:sldId id="517" r:id="rId5"/>
    <p:sldId id="520" r:id="rId6"/>
    <p:sldId id="526" r:id="rId7"/>
    <p:sldId id="521" r:id="rId8"/>
    <p:sldId id="522" r:id="rId9"/>
    <p:sldId id="523" r:id="rId10"/>
    <p:sldId id="524" r:id="rId11"/>
    <p:sldId id="525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422" autoAdjust="0"/>
    <p:restoredTop sz="95907" autoAdjust="0"/>
  </p:normalViewPr>
  <p:slideViewPr>
    <p:cSldViewPr>
      <p:cViewPr>
        <p:scale>
          <a:sx n="93" d="100"/>
          <a:sy n="93" d="100"/>
        </p:scale>
        <p:origin x="-882" y="-384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5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Seamless, reliable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5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9D013C2E-B3C0-4D77-8FAB-2CDD308F862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654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439" y="2"/>
            <a:ext cx="29860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712788"/>
            <a:ext cx="4664075" cy="3497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5" y="4424363"/>
            <a:ext cx="5108575" cy="420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7140"/>
            <a:ext cx="30654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Seamless, reliable</a:t>
            </a: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439" y="8847140"/>
            <a:ext cx="29860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AF4E1E-D704-4FB1-9E12-1482D52B383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5B4BA1-FDBA-4443-A52E-2A12F6DBA66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33DEE-B687-4B9C-AAF7-1E2DF1B20DB5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Seamless, reliable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F4E1E-D704-4FB1-9E12-1482D52B383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Seamless, reliable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F4E1E-D704-4FB1-9E12-1482D52B383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Seamless, reliable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F4E1E-D704-4FB1-9E12-1482D52B383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Seamless, reliable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F4E1E-D704-4FB1-9E12-1482D52B383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Seamless, reliable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F4E1E-D704-4FB1-9E12-1482D52B383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Seamless, reliable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F4E1E-D704-4FB1-9E12-1482D52B383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Seamless, reliable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F4E1E-D704-4FB1-9E12-1482D52B383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Seamless, reliable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F4E1E-D704-4FB1-9E12-1482D52B383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Seamless, reliable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F4E1E-D704-4FB1-9E12-1482D52B383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34819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824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6400800" cy="1752600"/>
          </a:xfrm>
          <a:ln w="9525">
            <a:headEnd/>
            <a:tailEnd/>
          </a:ln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4F061E-CA3D-47A9-B614-961FFE39BA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6A353-F2DA-401D-973B-2A4BBEF2A3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75098-9187-448E-A3F7-C88E00E85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869E8-6577-42FC-8044-FBA2BA4648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07A2C-0A80-45DB-A653-3BBC8122EE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2C2BE-3A46-4FB9-98FB-D5CB7AF85B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A3BD6-FA37-4B32-858E-3C29808F1A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7A35F-99E0-4D91-8E09-4E651B2E88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1EC2D-2E36-4E8F-A0DA-98B8B87902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EE404-03BC-442E-858C-42DE71F19D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6A805-58DB-4A2E-BD6A-2DC5218ACA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33795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96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97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98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9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3380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338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94E5D232-62A9-4B9A-BF79-D461FD8A412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380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1475"/>
            <a:ext cx="7772400" cy="4454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85786" y="1714488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3100" dirty="0" smtClean="0"/>
              <a:t>CHALLENGES OF LAGOS URBAN TRANSPORT PROJECT (LUTP)</a:t>
            </a:r>
            <a:br>
              <a:rPr lang="en-GB" sz="310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US" dirty="0" smtClean="0"/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A Presentation at the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 SSATP Conference/Annual Meeting </a:t>
            </a:r>
            <a:br>
              <a:rPr lang="en-US" sz="3100" dirty="0" smtClean="0"/>
            </a:br>
            <a:r>
              <a:rPr lang="en-US" sz="3100" dirty="0" smtClean="0"/>
              <a:t>in Kampala (Uganda)</a:t>
            </a:r>
            <a:br>
              <a:rPr lang="en-US" sz="3100" dirty="0" smtClean="0"/>
            </a:br>
            <a:endParaRPr lang="en-GB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57290" y="3571876"/>
            <a:ext cx="6400800" cy="17526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r>
              <a:rPr lang="en-GB" sz="9600" dirty="0" smtClean="0"/>
              <a:t>By</a:t>
            </a:r>
          </a:p>
          <a:p>
            <a:pPr eaLnBrk="1" hangingPunct="1">
              <a:defRPr/>
            </a:pPr>
            <a:endParaRPr lang="en-GB" sz="9600" dirty="0" smtClean="0"/>
          </a:p>
          <a:p>
            <a:pPr eaLnBrk="1" hangingPunct="1">
              <a:defRPr/>
            </a:pPr>
            <a:r>
              <a:rPr lang="en-GB" sz="9600" dirty="0" smtClean="0"/>
              <a:t>Gbenga Dairo</a:t>
            </a:r>
          </a:p>
          <a:p>
            <a:pPr eaLnBrk="1" hangingPunct="1">
              <a:defRPr/>
            </a:pPr>
            <a:r>
              <a:rPr lang="en-US" sz="9600" dirty="0" smtClean="0"/>
              <a:t>Lagos Metropolitan Area Transport Authority (LAMATA)</a:t>
            </a:r>
          </a:p>
          <a:p>
            <a:pPr eaLnBrk="1" hangingPunct="1">
              <a:defRPr/>
            </a:pPr>
            <a:endParaRPr lang="en-US" sz="9600" dirty="0" smtClean="0"/>
          </a:p>
          <a:p>
            <a:pPr eaLnBrk="1" hangingPunct="1">
              <a:defRPr/>
            </a:pPr>
            <a:r>
              <a:rPr lang="en-US" sz="6400" dirty="0" smtClean="0"/>
              <a:t>19 </a:t>
            </a:r>
            <a:r>
              <a:rPr lang="en-US" sz="6400" dirty="0" smtClean="0"/>
              <a:t>October, 2010</a:t>
            </a:r>
            <a:endParaRPr lang="en-US" sz="6400" dirty="0" smtClean="0"/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772400" cy="12192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Palatino Linotype" pitchFamily="18" charset="0"/>
              </a:rPr>
              <a:t>L</a:t>
            </a:r>
            <a:r>
              <a:rPr lang="en-GB" sz="3600" dirty="0" smtClean="0">
                <a:latin typeface="Palatino Linotype" pitchFamily="18" charset="0"/>
              </a:rPr>
              <a:t>earning points for other cities</a:t>
            </a:r>
            <a:endParaRPr lang="en-GB" sz="3600" dirty="0"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01028" cy="4668839"/>
          </a:xfrm>
        </p:spPr>
        <p:txBody>
          <a:bodyPr>
            <a:normAutofit fontScale="85000" lnSpcReduction="20000"/>
          </a:bodyPr>
          <a:lstStyle/>
          <a:p>
            <a:pPr marL="993775" indent="-363538">
              <a:buFont typeface="Wingdings" pitchFamily="2" charset="2"/>
              <a:buChar char="v"/>
            </a:pPr>
            <a:r>
              <a:rPr lang="en-GB" sz="2800" dirty="0" smtClean="0">
                <a:latin typeface="Palatino Linotype" pitchFamily="18" charset="0"/>
              </a:rPr>
              <a:t>Political Champion </a:t>
            </a:r>
          </a:p>
          <a:p>
            <a:pPr marL="993775" indent="-363538">
              <a:buFont typeface="Wingdings" pitchFamily="2" charset="2"/>
              <a:buChar char="v"/>
            </a:pPr>
            <a:endParaRPr lang="en-GB" sz="2800" dirty="0" smtClean="0">
              <a:latin typeface="Palatino Linotype" pitchFamily="18" charset="0"/>
            </a:endParaRPr>
          </a:p>
          <a:p>
            <a:pPr marL="993775" indent="-363538">
              <a:buFont typeface="Wingdings" pitchFamily="2" charset="2"/>
              <a:buChar char="v"/>
            </a:pPr>
            <a:r>
              <a:rPr lang="en-GB" sz="2800" dirty="0" smtClean="0">
                <a:latin typeface="Palatino Linotype" pitchFamily="18" charset="0"/>
              </a:rPr>
              <a:t>Institution backed by legislation </a:t>
            </a:r>
          </a:p>
          <a:p>
            <a:pPr marL="993775" lvl="1" indent="-363538">
              <a:buClr>
                <a:schemeClr val="tx2"/>
              </a:buClr>
              <a:buSzPct val="75000"/>
              <a:buFont typeface="Wingdings" pitchFamily="2" charset="2"/>
              <a:buChar char="v"/>
            </a:pPr>
            <a:endParaRPr lang="en-GB" dirty="0" smtClean="0">
              <a:latin typeface="Palatino Linotype" pitchFamily="18" charset="0"/>
            </a:endParaRPr>
          </a:p>
          <a:p>
            <a:pPr marL="993775" indent="-363538">
              <a:buFont typeface="Wingdings" pitchFamily="2" charset="2"/>
              <a:buChar char="v"/>
            </a:pPr>
            <a:r>
              <a:rPr lang="en-GB" sz="2800" dirty="0" smtClean="0">
                <a:latin typeface="Palatino Linotype" pitchFamily="18" charset="0"/>
              </a:rPr>
              <a:t>Funding </a:t>
            </a:r>
          </a:p>
          <a:p>
            <a:pPr marL="993775" indent="-363538">
              <a:buFont typeface="Wingdings" pitchFamily="2" charset="2"/>
              <a:buChar char="v"/>
            </a:pPr>
            <a:endParaRPr lang="en-GB" sz="2800" dirty="0" smtClean="0">
              <a:latin typeface="Palatino Linotype" pitchFamily="18" charset="0"/>
            </a:endParaRPr>
          </a:p>
          <a:p>
            <a:pPr marL="993775" indent="-363538">
              <a:buFont typeface="Wingdings" pitchFamily="2" charset="2"/>
              <a:buChar char="v"/>
            </a:pPr>
            <a:r>
              <a:rPr lang="en-GB" sz="2800" dirty="0" smtClean="0">
                <a:latin typeface="Palatino Linotype" pitchFamily="18" charset="0"/>
              </a:rPr>
              <a:t>Professional &amp; Motivated staff</a:t>
            </a:r>
          </a:p>
          <a:p>
            <a:pPr marL="993775" indent="-363538">
              <a:buFont typeface="Wingdings" pitchFamily="2" charset="2"/>
              <a:buChar char="v"/>
            </a:pPr>
            <a:endParaRPr lang="en-GB" sz="2800" dirty="0" smtClean="0">
              <a:latin typeface="Palatino Linotype" pitchFamily="18" charset="0"/>
            </a:endParaRPr>
          </a:p>
          <a:p>
            <a:pPr marL="993775" indent="-363538">
              <a:buFont typeface="Wingdings" pitchFamily="2" charset="2"/>
              <a:buChar char="v"/>
            </a:pPr>
            <a:r>
              <a:rPr lang="en-GB" sz="2800" dirty="0" smtClean="0">
                <a:latin typeface="Palatino Linotype" pitchFamily="18" charset="0"/>
              </a:rPr>
              <a:t>Stakeholder buy-in – Understanding the Vision</a:t>
            </a:r>
          </a:p>
          <a:p>
            <a:pPr marL="993775" indent="-363538">
              <a:buFont typeface="Wingdings" pitchFamily="2" charset="2"/>
              <a:buChar char="v"/>
            </a:pPr>
            <a:endParaRPr lang="en-GB" sz="2800" dirty="0" smtClean="0">
              <a:latin typeface="Palatino Linotype" pitchFamily="18" charset="0"/>
            </a:endParaRPr>
          </a:p>
          <a:p>
            <a:pPr marL="993775" indent="-363538">
              <a:buFont typeface="Wingdings" pitchFamily="2" charset="2"/>
              <a:buChar char="v"/>
            </a:pPr>
            <a:r>
              <a:rPr lang="en-GB" sz="2800" dirty="0" smtClean="0">
                <a:latin typeface="Palatino Linotype" pitchFamily="18" charset="0"/>
              </a:rPr>
              <a:t>Early demonstration of effectiveness</a:t>
            </a:r>
          </a:p>
          <a:p>
            <a:pPr marL="993775" indent="-363538">
              <a:buNone/>
            </a:pPr>
            <a:r>
              <a:rPr lang="en-GB" sz="2800" dirty="0" smtClean="0">
                <a:latin typeface="Palatino Linotype" pitchFamily="18" charset="0"/>
              </a:rPr>
              <a:t>	 / Impact </a:t>
            </a:r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endParaRPr lang="en-GB" sz="2400" dirty="0"/>
          </a:p>
        </p:txBody>
      </p:sp>
      <p:pic>
        <p:nvPicPr>
          <p:cNvPr id="4" name="Picture 4" descr="lamata logo 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37312"/>
            <a:ext cx="1785918" cy="428604"/>
          </a:xfrm>
          <a:prstGeom prst="rect">
            <a:avLst/>
          </a:prstGeom>
          <a:noFill/>
        </p:spPr>
      </p:pic>
      <p:pic>
        <p:nvPicPr>
          <p:cNvPr id="6" name="Picture 2" descr="Picture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786322"/>
            <a:ext cx="247591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Palatino Linotype" pitchFamily="18" charset="0"/>
              </a:rPr>
              <a:t>THANK YOU</a:t>
            </a:r>
            <a:endParaRPr lang="en-US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FACTS ABOUT LAGOS STATE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403648" y="1828800"/>
            <a:ext cx="6978352" cy="31843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Population now stands at </a:t>
            </a:r>
            <a:r>
              <a:rPr lang="en-US" sz="1800" dirty="0" smtClean="0"/>
              <a:t>17 million </a:t>
            </a:r>
            <a:r>
              <a:rPr lang="en-US" sz="1800" dirty="0"/>
              <a:t>inhabitants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Smallest state in Nigeria with total area of 357,700 Hectares.  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Most populous city in Africa.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Current estimated growth rate is 6%, hence by 2020, population is expected to be 35 million. 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Hub of nation’s economic, commercial and industrial activities.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45% of nation’s skilled manpower reside in the city.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Houses the nation’s principal commercial sea and airports.</a:t>
            </a:r>
            <a:endParaRPr lang="en-GB" sz="1800" dirty="0"/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7772400" cy="1219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Overview of the Transport Situation in Lagos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467544" y="1916832"/>
            <a:ext cx="4210080" cy="300552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en-US" sz="2400" dirty="0">
              <a:effectLst/>
              <a:latin typeface="Palatino Linotype" pitchFamily="18" charset="0"/>
            </a:endParaRPr>
          </a:p>
          <a:p>
            <a:pPr marL="536575" indent="-363538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Poor quality of public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transport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marL="536575" indent="-363538">
              <a:lnSpc>
                <a:spcPct val="80000"/>
              </a:lnSpc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marL="536575" indent="-363538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Enforcement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problems</a:t>
            </a:r>
          </a:p>
          <a:p>
            <a:pPr marL="536575" indent="-363538">
              <a:lnSpc>
                <a:spcPct val="80000"/>
              </a:lnSpc>
              <a:buFont typeface="Wingdings" pitchFamily="2" charset="2"/>
              <a:buChar char="v"/>
            </a:pPr>
            <a:endParaRPr lang="en-US" sz="2400" dirty="0" smtClean="0">
              <a:effectLst/>
              <a:latin typeface="Palatino Linotype" pitchFamily="18" charset="0"/>
            </a:endParaRPr>
          </a:p>
          <a:p>
            <a:pPr marL="536575" indent="-363538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Palatino Linotype" pitchFamily="18" charset="0"/>
              </a:rPr>
              <a:t>High pollution level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en-US" sz="2400" dirty="0">
              <a:effectLst/>
              <a:latin typeface="Palatino Linotype" pitchFamily="18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effectLst/>
              <a:latin typeface="Palatino Linotyp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3810000" cy="35804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2400" dirty="0" smtClean="0">
              <a:latin typeface="Palatino Linotyp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Palatino Linotype" pitchFamily="18" charset="0"/>
              </a:rPr>
              <a:t>Indiscipline and corruption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>
              <a:latin typeface="Palatino Linotyp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Palatino Linotype" pitchFamily="18" charset="0"/>
              </a:rPr>
              <a:t>High accident rate and low level of security</a:t>
            </a:r>
          </a:p>
          <a:p>
            <a:pPr>
              <a:buNone/>
            </a:pPr>
            <a:endParaRPr lang="en-US" sz="2400" dirty="0" smtClean="0">
              <a:latin typeface="Palatino Linotyp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Palatino Linotype" pitchFamily="18" charset="0"/>
              </a:rPr>
              <a:t>Weak Institutional Structure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8600" y="228600"/>
            <a:ext cx="8701118" cy="6415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5652120" y="4725144"/>
          <a:ext cx="3213476" cy="1882143"/>
        </p:xfrm>
        <a:graphic>
          <a:graphicData uri="http://schemas.openxmlformats.org/presentationml/2006/ole">
            <p:oleObj spid="_x0000_s8195" name="Bitmap Image" r:id="rId4" imgW="7104762" imgH="531569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Palatino Linotype" pitchFamily="18" charset="0"/>
              </a:rPr>
              <a:t>Lagos Urban Transport Project</a:t>
            </a:r>
            <a:endParaRPr lang="en-US" sz="4000" dirty="0"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7299"/>
            <a:ext cx="8929718" cy="3571899"/>
          </a:xfrm>
        </p:spPr>
        <p:txBody>
          <a:bodyPr>
            <a:noAutofit/>
          </a:bodyPr>
          <a:lstStyle/>
          <a:p>
            <a:pPr marL="1071563" indent="-346075">
              <a:buFont typeface="Wingdings" pitchFamily="2" charset="2"/>
              <a:buChar char="v"/>
            </a:pPr>
            <a:r>
              <a:rPr lang="en-US" sz="2000" dirty="0" smtClean="0">
                <a:latin typeface="Palatino Linotype" pitchFamily="18" charset="0"/>
              </a:rPr>
              <a:t>Funded by the World Bank and the Lagos State Government</a:t>
            </a:r>
          </a:p>
          <a:p>
            <a:pPr marL="1071563" indent="-346075">
              <a:buFont typeface="Wingdings" pitchFamily="2" charset="2"/>
              <a:buChar char="v"/>
            </a:pPr>
            <a:endParaRPr lang="en-US" sz="2000" dirty="0" smtClean="0">
              <a:latin typeface="Palatino Linotype" pitchFamily="18" charset="0"/>
            </a:endParaRPr>
          </a:p>
          <a:p>
            <a:pPr marL="1071563" indent="-346075">
              <a:buFont typeface="Wingdings" pitchFamily="2" charset="2"/>
              <a:buChar char="v"/>
            </a:pPr>
            <a:r>
              <a:rPr lang="en-US" sz="2000" dirty="0" smtClean="0">
                <a:latin typeface="Palatino Linotype" pitchFamily="18" charset="0"/>
              </a:rPr>
              <a:t>Designed to support the transport sector policy and strategy of the State Government</a:t>
            </a:r>
          </a:p>
          <a:p>
            <a:pPr marL="1071563" indent="-346075">
              <a:buFont typeface="Wingdings" pitchFamily="2" charset="2"/>
              <a:buChar char="v"/>
            </a:pPr>
            <a:endParaRPr lang="en-US" sz="2000" dirty="0" smtClean="0">
              <a:latin typeface="Palatino Linotype" pitchFamily="18" charset="0"/>
            </a:endParaRPr>
          </a:p>
          <a:p>
            <a:pPr marL="1071563" indent="-346075">
              <a:buFont typeface="Wingdings" pitchFamily="2" charset="2"/>
              <a:buChar char="v"/>
            </a:pPr>
            <a:r>
              <a:rPr lang="en-US" sz="2000" dirty="0" smtClean="0">
                <a:latin typeface="Palatino Linotype" pitchFamily="18" charset="0"/>
              </a:rPr>
              <a:t> Established to improve efficiency of the public transport network in the State</a:t>
            </a:r>
          </a:p>
          <a:p>
            <a:pPr marL="536575" indent="-268288">
              <a:buFont typeface="Wingdings" pitchFamily="2" charset="2"/>
              <a:buChar char="v"/>
            </a:pPr>
            <a:endParaRPr lang="en-US" sz="2000" dirty="0" smtClean="0">
              <a:latin typeface="Palatino Linotype" pitchFamily="18" charset="0"/>
            </a:endParaRPr>
          </a:p>
          <a:p>
            <a:pPr marL="1071563" indent="-346075">
              <a:buFont typeface="Wingdings" pitchFamily="2" charset="2"/>
              <a:buChar char="v"/>
            </a:pPr>
            <a:r>
              <a:rPr lang="en-US" sz="2000" dirty="0" smtClean="0">
                <a:latin typeface="Palatino Linotype" pitchFamily="18" charset="0"/>
              </a:rPr>
              <a:t>LAMATA is the implementing </a:t>
            </a:r>
          </a:p>
          <a:p>
            <a:pPr marL="1071563" indent="-346075">
              <a:buNone/>
            </a:pPr>
            <a:r>
              <a:rPr lang="en-US" sz="2000" dirty="0" smtClean="0">
                <a:latin typeface="Palatino Linotype" pitchFamily="18" charset="0"/>
              </a:rPr>
              <a:t>	agency for the Lagos urban </a:t>
            </a:r>
          </a:p>
          <a:p>
            <a:pPr marL="1071563" indent="-346075">
              <a:buNone/>
            </a:pPr>
            <a:r>
              <a:rPr lang="en-US" sz="2000" dirty="0" smtClean="0">
                <a:latin typeface="Palatino Linotype" pitchFamily="18" charset="0"/>
              </a:rPr>
              <a:t>	Transport Project</a:t>
            </a:r>
            <a:endParaRPr lang="en-US" sz="2000" dirty="0">
              <a:latin typeface="Palatino Linotype" pitchFamily="18" charset="0"/>
            </a:endParaRPr>
          </a:p>
        </p:txBody>
      </p:sp>
      <p:pic>
        <p:nvPicPr>
          <p:cNvPr id="4" name="Picture 4" descr="lamata logo 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215082"/>
            <a:ext cx="1785918" cy="428604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0780" y="5116384"/>
            <a:ext cx="2115691" cy="150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Palatino Linotype" pitchFamily="18" charset="0"/>
              </a:rPr>
              <a:t>I</a:t>
            </a:r>
            <a:r>
              <a:rPr lang="en-US" sz="3600" dirty="0" smtClean="0">
                <a:latin typeface="Palatino Linotype" pitchFamily="18" charset="0"/>
              </a:rPr>
              <a:t>nstitutional Challenges/Issues </a:t>
            </a:r>
            <a:endParaRPr lang="en-US" sz="3600" dirty="0"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71546"/>
            <a:ext cx="8443914" cy="4525963"/>
          </a:xfrm>
        </p:spPr>
        <p:txBody>
          <a:bodyPr>
            <a:noAutofit/>
          </a:bodyPr>
          <a:lstStyle/>
          <a:p>
            <a:pPr marL="1166813" indent="-441325">
              <a:buFont typeface="Wingdings" pitchFamily="2" charset="2"/>
              <a:buChar char="v"/>
            </a:pPr>
            <a:r>
              <a:rPr lang="en-US" sz="2400" dirty="0" smtClean="0">
                <a:latin typeface="Palatino Linotype" pitchFamily="18" charset="0"/>
              </a:rPr>
              <a:t>Multiplicity of agencies leading to </a:t>
            </a:r>
          </a:p>
          <a:p>
            <a:pPr marL="1435100" indent="-268288">
              <a:buNone/>
            </a:pPr>
            <a:r>
              <a:rPr lang="en-US" sz="2200" dirty="0" smtClean="0">
                <a:latin typeface="Palatino Linotype" pitchFamily="18" charset="0"/>
              </a:rPr>
              <a:t>-	Overlapping roles &amp; Responsibilities – </a:t>
            </a:r>
            <a:r>
              <a:rPr lang="en-US" sz="2200" dirty="0" err="1" smtClean="0">
                <a:latin typeface="Palatino Linotype" pitchFamily="18" charset="0"/>
              </a:rPr>
              <a:t>MoT</a:t>
            </a:r>
            <a:r>
              <a:rPr lang="en-US" sz="2200" dirty="0" smtClean="0">
                <a:latin typeface="Palatino Linotype" pitchFamily="18" charset="0"/>
              </a:rPr>
              <a:t> </a:t>
            </a:r>
          </a:p>
          <a:p>
            <a:pPr marL="1435100" indent="-268288">
              <a:buNone/>
            </a:pPr>
            <a:r>
              <a:rPr lang="en-US" sz="2200" dirty="0" smtClean="0">
                <a:latin typeface="Palatino Linotype" pitchFamily="18" charset="0"/>
              </a:rPr>
              <a:t>-	Lack of clarity in Accountability/Reporting</a:t>
            </a:r>
          </a:p>
          <a:p>
            <a:pPr marL="1435100" indent="-268288">
              <a:buNone/>
            </a:pPr>
            <a:r>
              <a:rPr lang="en-US" sz="2200" dirty="0" smtClean="0">
                <a:latin typeface="Palatino Linotype" pitchFamily="18" charset="0"/>
              </a:rPr>
              <a:t>-	Confused Public/Stakeholders</a:t>
            </a:r>
          </a:p>
          <a:p>
            <a:pPr marL="1435100" indent="-268288">
              <a:buNone/>
            </a:pPr>
            <a:r>
              <a:rPr lang="en-US" sz="2200" dirty="0" smtClean="0">
                <a:latin typeface="Palatino Linotype" pitchFamily="18" charset="0"/>
              </a:rPr>
              <a:t>-	Inefficient allocation of resources</a:t>
            </a:r>
          </a:p>
          <a:p>
            <a:pPr marL="1435100" indent="-268288">
              <a:buFontTx/>
              <a:buChar char="-"/>
            </a:pPr>
            <a:r>
              <a:rPr lang="en-US" sz="2200" dirty="0" smtClean="0">
                <a:latin typeface="Palatino Linotype" pitchFamily="18" charset="0"/>
              </a:rPr>
              <a:t>No coherent/ Integration of policy/Project</a:t>
            </a:r>
          </a:p>
          <a:p>
            <a:pPr marL="1166813" indent="-441325">
              <a:buFont typeface="Wingdings" pitchFamily="2" charset="2"/>
              <a:buChar char="v"/>
            </a:pPr>
            <a:r>
              <a:rPr lang="en-US" sz="2400" dirty="0" smtClean="0">
                <a:latin typeface="Palatino Linotype" pitchFamily="18" charset="0"/>
              </a:rPr>
              <a:t>Authority/Ownership of</a:t>
            </a:r>
          </a:p>
          <a:p>
            <a:pPr marL="1166813" indent="-441325">
              <a:buNone/>
            </a:pPr>
            <a:r>
              <a:rPr lang="en-US" sz="2400" dirty="0" smtClean="0">
                <a:latin typeface="Palatino Linotype" pitchFamily="18" charset="0"/>
              </a:rPr>
              <a:t>	 Declared Road Network</a:t>
            </a:r>
          </a:p>
          <a:p>
            <a:pPr marL="1166813" indent="-441325">
              <a:buFont typeface="Wingdings" pitchFamily="2" charset="2"/>
              <a:buChar char="v"/>
            </a:pPr>
            <a:r>
              <a:rPr lang="en-GB" sz="2400" dirty="0" smtClean="0">
                <a:latin typeface="Palatino Linotype" pitchFamily="18" charset="0"/>
              </a:rPr>
              <a:t>Informal Bus Operators</a:t>
            </a:r>
            <a:endParaRPr lang="en-US" sz="2400" dirty="0" smtClean="0">
              <a:latin typeface="Palatino Linotype" pitchFamily="18" charset="0"/>
            </a:endParaRPr>
          </a:p>
          <a:p>
            <a:pPr marL="1166813" indent="-441325">
              <a:buFont typeface="Wingdings" pitchFamily="2" charset="2"/>
              <a:buChar char="v"/>
            </a:pPr>
            <a:r>
              <a:rPr lang="en-US" sz="2400" dirty="0" smtClean="0">
                <a:latin typeface="Palatino Linotype" pitchFamily="18" charset="0"/>
              </a:rPr>
              <a:t>Amendment to LAMATA</a:t>
            </a:r>
          </a:p>
          <a:p>
            <a:pPr marL="1166813" indent="-441325">
              <a:buNone/>
            </a:pPr>
            <a:r>
              <a:rPr lang="en-US" sz="2400" dirty="0" smtClean="0">
                <a:latin typeface="Palatino Linotype" pitchFamily="18" charset="0"/>
              </a:rPr>
              <a:t>	law</a:t>
            </a:r>
          </a:p>
          <a:p>
            <a:pPr marL="1166813" indent="-441325">
              <a:buFont typeface="Wingdings" pitchFamily="2" charset="2"/>
              <a:buChar char="v"/>
            </a:pPr>
            <a:r>
              <a:rPr lang="en-US" sz="2400" dirty="0" smtClean="0">
                <a:latin typeface="Palatino Linotype" pitchFamily="18" charset="0"/>
              </a:rPr>
              <a:t>Political Champion 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>
              <a:latin typeface="Palatino Linotype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400" dirty="0" smtClean="0">
              <a:latin typeface="Palatino Linotype" pitchFamily="18" charset="0"/>
            </a:endParaRPr>
          </a:p>
        </p:txBody>
      </p:sp>
      <p:pic>
        <p:nvPicPr>
          <p:cNvPr id="4" name="Picture 4" descr="lamata logo 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215082"/>
            <a:ext cx="1785918" cy="428604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Palatino Linotype" pitchFamily="18" charset="0"/>
              </a:rPr>
              <a:t>Institutional Challenges/Issues </a:t>
            </a:r>
            <a:r>
              <a:rPr lang="en-US" sz="3600" i="1" dirty="0" smtClean="0">
                <a:latin typeface="Palatino Linotype" pitchFamily="18" charset="0"/>
              </a:rPr>
              <a:t>cont’d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28763" indent="-457200">
              <a:buFont typeface="Wingdings" pitchFamily="2" charset="2"/>
              <a:buChar char="v"/>
            </a:pPr>
            <a:r>
              <a:rPr lang="en-US" sz="2400" dirty="0" smtClean="0">
                <a:latin typeface="Palatino Linotype" pitchFamily="18" charset="0"/>
              </a:rPr>
              <a:t>MOT</a:t>
            </a:r>
          </a:p>
          <a:p>
            <a:pPr marL="1876425" indent="-347663">
              <a:buNone/>
            </a:pPr>
            <a:r>
              <a:rPr lang="en-US" sz="2400" dirty="0" smtClean="0">
                <a:latin typeface="Palatino Linotype" pitchFamily="18" charset="0"/>
              </a:rPr>
              <a:t>-</a:t>
            </a:r>
            <a:r>
              <a:rPr lang="en-US" sz="2200" dirty="0" smtClean="0">
                <a:latin typeface="Palatino Linotype" pitchFamily="18" charset="0"/>
              </a:rPr>
              <a:t>	Policy</a:t>
            </a:r>
          </a:p>
          <a:p>
            <a:pPr marL="1876425" indent="-347663">
              <a:buNone/>
            </a:pPr>
            <a:r>
              <a:rPr lang="en-US" sz="2200" dirty="0" smtClean="0">
                <a:latin typeface="Palatino Linotype" pitchFamily="18" charset="0"/>
              </a:rPr>
              <a:t>-	Resource Mobilization</a:t>
            </a:r>
          </a:p>
          <a:p>
            <a:pPr marL="1876425" indent="-347663">
              <a:buFontTx/>
              <a:buChar char="-"/>
            </a:pPr>
            <a:r>
              <a:rPr lang="en-US" sz="2200" dirty="0" smtClean="0">
                <a:latin typeface="Palatino Linotype" pitchFamily="18" charset="0"/>
              </a:rPr>
              <a:t>Monitoring&amp; Evaluation</a:t>
            </a:r>
          </a:p>
          <a:p>
            <a:pPr marL="1876425" indent="-347663">
              <a:buFontTx/>
              <a:buChar char="-"/>
            </a:pPr>
            <a:r>
              <a:rPr lang="en-US" sz="2200" dirty="0" smtClean="0">
                <a:latin typeface="Palatino Linotype" pitchFamily="18" charset="0"/>
              </a:rPr>
              <a:t>MVA/VIO</a:t>
            </a:r>
          </a:p>
          <a:p>
            <a:pPr marL="1876425" indent="-347663">
              <a:buFontTx/>
              <a:buChar char="-"/>
            </a:pPr>
            <a:r>
              <a:rPr lang="en-US" sz="2200" dirty="0" smtClean="0">
                <a:latin typeface="Palatino Linotype" pitchFamily="18" charset="0"/>
              </a:rPr>
              <a:t>LASTMA – Traffic Management</a:t>
            </a:r>
          </a:p>
          <a:p>
            <a:pPr marL="1528763" indent="-457200">
              <a:buFont typeface="Wingdings" pitchFamily="2" charset="2"/>
              <a:buChar char="v"/>
            </a:pPr>
            <a:r>
              <a:rPr lang="en-US" sz="2400" dirty="0" smtClean="0">
                <a:latin typeface="Palatino Linotype" pitchFamily="18" charset="0"/>
              </a:rPr>
              <a:t>LAMATA </a:t>
            </a:r>
          </a:p>
          <a:p>
            <a:pPr marL="1876425" indent="-441325">
              <a:buNone/>
            </a:pPr>
            <a:r>
              <a:rPr lang="en-US" sz="2400" dirty="0" smtClean="0">
                <a:latin typeface="Palatino Linotype" pitchFamily="18" charset="0"/>
              </a:rPr>
              <a:t>-	</a:t>
            </a:r>
            <a:r>
              <a:rPr lang="en-US" sz="2200" dirty="0" smtClean="0">
                <a:latin typeface="Palatino Linotype" pitchFamily="18" charset="0"/>
              </a:rPr>
              <a:t>Planning &amp;Integration</a:t>
            </a:r>
          </a:p>
          <a:p>
            <a:pPr marL="1876425" indent="-441325">
              <a:buFontTx/>
              <a:buChar char="-"/>
            </a:pPr>
            <a:r>
              <a:rPr lang="en-US" sz="2200" dirty="0" smtClean="0">
                <a:latin typeface="Palatino Linotype" pitchFamily="18" charset="0"/>
              </a:rPr>
              <a:t>Implementation/ </a:t>
            </a:r>
          </a:p>
          <a:p>
            <a:pPr marL="1876425" indent="-441325">
              <a:buNone/>
            </a:pPr>
            <a:r>
              <a:rPr lang="en-US" sz="2200" dirty="0" smtClean="0">
                <a:latin typeface="Palatino Linotype" pitchFamily="18" charset="0"/>
              </a:rPr>
              <a:t>	Execution</a:t>
            </a:r>
          </a:p>
          <a:p>
            <a:pPr marL="1876425" indent="-441325">
              <a:buNone/>
            </a:pPr>
            <a:r>
              <a:rPr lang="en-US" sz="2200" dirty="0" smtClean="0">
                <a:latin typeface="Palatino Linotype" pitchFamily="18" charset="0"/>
              </a:rPr>
              <a:t>-	Regulation </a:t>
            </a:r>
          </a:p>
          <a:p>
            <a:pPr>
              <a:buNone/>
            </a:pPr>
            <a:endParaRPr lang="en-US" sz="2400" dirty="0" smtClean="0">
              <a:latin typeface="Palatino Linotype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://bludav2.storage.msn.com/x1pPHu2K6HCG6oJVq7QEMIPXi5RUosJ1bjPyPGw7c0_H91NZJXNG1AqaoWf6qbiMHlO7L3gB4RRA7aqUMf1TeyNE71v-sZVFbMJqVqpvTTDf3VDAcBpjSMn4Q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643446"/>
            <a:ext cx="3214678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amata logo 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6143644"/>
            <a:ext cx="1785918" cy="428604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Palatino Linotype" pitchFamily="18" charset="0"/>
              </a:rPr>
              <a:t>P</a:t>
            </a:r>
            <a:r>
              <a:rPr lang="en-US" sz="3600" dirty="0" smtClean="0">
                <a:latin typeface="Palatino Linotype" pitchFamily="18" charset="0"/>
              </a:rPr>
              <a:t>hysical </a:t>
            </a:r>
            <a:r>
              <a:rPr lang="en-US" sz="3600" dirty="0">
                <a:latin typeface="Palatino Linotype" pitchFamily="18" charset="0"/>
              </a:rPr>
              <a:t>C</a:t>
            </a:r>
            <a:r>
              <a:rPr lang="en-US" sz="3600" dirty="0" smtClean="0">
                <a:latin typeface="Palatino Linotype" pitchFamily="18" charset="0"/>
              </a:rPr>
              <a:t>hallenges</a:t>
            </a:r>
            <a:endParaRPr lang="en-US" sz="3600" dirty="0"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736"/>
            <a:ext cx="8472518" cy="4697427"/>
          </a:xfrm>
        </p:spPr>
        <p:txBody>
          <a:bodyPr>
            <a:normAutofit/>
          </a:bodyPr>
          <a:lstStyle/>
          <a:p>
            <a:pPr marL="993775" indent="-457200">
              <a:buFont typeface="Wingdings" pitchFamily="2" charset="2"/>
              <a:buChar char="v"/>
            </a:pPr>
            <a:r>
              <a:rPr lang="en-US" sz="2400" dirty="0" smtClean="0">
                <a:latin typeface="Palatino Linotype" pitchFamily="18" charset="0"/>
              </a:rPr>
              <a:t>Infrastructure Maintenance Vs New Build</a:t>
            </a:r>
          </a:p>
          <a:p>
            <a:pPr marL="993775" indent="-457200">
              <a:buFont typeface="Wingdings" pitchFamily="2" charset="2"/>
              <a:buChar char="v"/>
            </a:pPr>
            <a:endParaRPr lang="en-US" sz="2400" dirty="0" smtClean="0">
              <a:latin typeface="Palatino Linotype" pitchFamily="18" charset="0"/>
            </a:endParaRPr>
          </a:p>
          <a:p>
            <a:pPr marL="993775" indent="-457200">
              <a:buFont typeface="Wingdings" pitchFamily="2" charset="2"/>
              <a:buChar char="v"/>
            </a:pPr>
            <a:r>
              <a:rPr lang="en-US" sz="2400" dirty="0" smtClean="0">
                <a:latin typeface="Palatino Linotype" pitchFamily="18" charset="0"/>
              </a:rPr>
              <a:t>Co-ordination of projects/Project Implementation (with other agencies)</a:t>
            </a:r>
          </a:p>
          <a:p>
            <a:pPr marL="993775" indent="-457200">
              <a:buFont typeface="Wingdings" pitchFamily="2" charset="2"/>
              <a:buChar char="v"/>
            </a:pPr>
            <a:endParaRPr lang="en-US" sz="2400" dirty="0" smtClean="0">
              <a:latin typeface="Palatino Linotype" pitchFamily="18" charset="0"/>
            </a:endParaRPr>
          </a:p>
          <a:p>
            <a:pPr marL="993775" indent="-457200">
              <a:buFont typeface="Wingdings" pitchFamily="2" charset="2"/>
              <a:buChar char="v"/>
            </a:pPr>
            <a:r>
              <a:rPr lang="en-US" sz="2400" dirty="0" smtClean="0">
                <a:latin typeface="Palatino Linotype" pitchFamily="18" charset="0"/>
              </a:rPr>
              <a:t>Construction in urban environment</a:t>
            </a:r>
          </a:p>
          <a:p>
            <a:pPr marL="993775" indent="-457200">
              <a:buFont typeface="Wingdings" pitchFamily="2" charset="2"/>
              <a:buChar char="v"/>
            </a:pPr>
            <a:endParaRPr lang="en-US" sz="2400" dirty="0" smtClean="0">
              <a:latin typeface="Palatino Linotype" pitchFamily="18" charset="0"/>
            </a:endParaRPr>
          </a:p>
          <a:p>
            <a:pPr marL="993775" indent="-457200">
              <a:buFont typeface="Wingdings" pitchFamily="2" charset="2"/>
              <a:buChar char="v"/>
            </a:pPr>
            <a:r>
              <a:rPr lang="en-US" sz="2400" dirty="0" smtClean="0">
                <a:latin typeface="Palatino Linotype" pitchFamily="18" charset="0"/>
              </a:rPr>
              <a:t>Resettlement issues</a:t>
            </a:r>
          </a:p>
          <a:p>
            <a:pPr>
              <a:buNone/>
            </a:pPr>
            <a:endParaRPr lang="en-US" sz="2400" dirty="0">
              <a:latin typeface="Palatino Linotype" pitchFamily="18" charset="0"/>
            </a:endParaRPr>
          </a:p>
        </p:txBody>
      </p:sp>
      <p:pic>
        <p:nvPicPr>
          <p:cNvPr id="4" name="Picture 4" descr="lamata logo 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215082"/>
            <a:ext cx="1785918" cy="428604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Palatino Linotype" pitchFamily="18" charset="0"/>
              </a:rPr>
              <a:t>O</a:t>
            </a:r>
            <a:r>
              <a:rPr lang="en-US" sz="3600" dirty="0" smtClean="0">
                <a:latin typeface="Palatino Linotype" pitchFamily="18" charset="0"/>
              </a:rPr>
              <a:t>rganizational </a:t>
            </a:r>
            <a:r>
              <a:rPr lang="en-US" sz="3600" dirty="0">
                <a:latin typeface="Palatino Linotype" pitchFamily="18" charset="0"/>
              </a:rPr>
              <a:t>C</a:t>
            </a:r>
            <a:r>
              <a:rPr lang="en-US" sz="3600" dirty="0" smtClean="0">
                <a:latin typeface="Palatino Linotype" pitchFamily="18" charset="0"/>
              </a:rPr>
              <a:t>hallenges</a:t>
            </a:r>
            <a:endParaRPr lang="en-US" sz="3600" dirty="0"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4"/>
            <a:ext cx="8472518" cy="4625989"/>
          </a:xfrm>
        </p:spPr>
        <p:txBody>
          <a:bodyPr>
            <a:normAutofit/>
          </a:bodyPr>
          <a:lstStyle/>
          <a:p>
            <a:pPr marL="1608138" indent="-347663">
              <a:buFont typeface="Wingdings" pitchFamily="2" charset="2"/>
              <a:buChar char="v"/>
            </a:pPr>
            <a:r>
              <a:rPr lang="en-US" sz="2400" dirty="0" smtClean="0">
                <a:latin typeface="Palatino Linotype" pitchFamily="18" charset="0"/>
              </a:rPr>
              <a:t>Building professional capacity</a:t>
            </a:r>
          </a:p>
          <a:p>
            <a:pPr marL="1608138" indent="-347663">
              <a:buNone/>
            </a:pPr>
            <a:endParaRPr lang="en-US" sz="2400" dirty="0" smtClean="0">
              <a:latin typeface="Palatino Linotype" pitchFamily="18" charset="0"/>
            </a:endParaRPr>
          </a:p>
          <a:p>
            <a:pPr marL="1608138" indent="-347663">
              <a:buFont typeface="Wingdings" pitchFamily="2" charset="2"/>
              <a:buChar char="v"/>
            </a:pPr>
            <a:r>
              <a:rPr lang="en-US" sz="2400" dirty="0" smtClean="0">
                <a:latin typeface="Palatino Linotype" pitchFamily="18" charset="0"/>
              </a:rPr>
              <a:t>Motivating Staff</a:t>
            </a:r>
          </a:p>
          <a:p>
            <a:pPr marL="1608138" indent="-347663">
              <a:buFont typeface="Wingdings" pitchFamily="2" charset="2"/>
              <a:buChar char="v"/>
            </a:pPr>
            <a:endParaRPr lang="en-US" sz="2400" dirty="0" smtClean="0">
              <a:latin typeface="Palatino Linotype" pitchFamily="18" charset="0"/>
            </a:endParaRPr>
          </a:p>
          <a:p>
            <a:pPr marL="1608138" indent="-347663">
              <a:buFont typeface="Wingdings" pitchFamily="2" charset="2"/>
              <a:buChar char="v"/>
            </a:pPr>
            <a:r>
              <a:rPr lang="en-US" sz="2400" dirty="0" smtClean="0">
                <a:latin typeface="Palatino Linotype" pitchFamily="18" charset="0"/>
              </a:rPr>
              <a:t>Training </a:t>
            </a:r>
          </a:p>
          <a:p>
            <a:pPr marL="1608138" indent="-347663">
              <a:buFont typeface="Wingdings" pitchFamily="2" charset="2"/>
              <a:buChar char="v"/>
            </a:pPr>
            <a:endParaRPr lang="en-US" sz="2400" dirty="0">
              <a:latin typeface="Palatino Linotype" pitchFamily="18" charset="0"/>
            </a:endParaRPr>
          </a:p>
          <a:p>
            <a:pPr marL="1608138" indent="-347663">
              <a:buFont typeface="Wingdings" pitchFamily="2" charset="2"/>
              <a:buChar char="v"/>
            </a:pPr>
            <a:r>
              <a:rPr lang="en-US" sz="2400" dirty="0" smtClean="0">
                <a:latin typeface="Palatino Linotype" pitchFamily="18" charset="0"/>
              </a:rPr>
              <a:t>Funding </a:t>
            </a:r>
          </a:p>
          <a:p>
            <a:pPr marL="1608138" indent="-347663">
              <a:buFont typeface="Wingdings" pitchFamily="2" charset="2"/>
              <a:buChar char="v"/>
            </a:pPr>
            <a:endParaRPr lang="en-US" sz="2400" dirty="0" smtClean="0">
              <a:latin typeface="Palatino Linotype" pitchFamily="18" charset="0"/>
            </a:endParaRPr>
          </a:p>
          <a:p>
            <a:pPr marL="1608138" indent="-347663">
              <a:buFont typeface="Wingdings" pitchFamily="2" charset="2"/>
              <a:buChar char="v"/>
            </a:pPr>
            <a:r>
              <a:rPr lang="en-US" sz="2400" dirty="0" smtClean="0">
                <a:latin typeface="Palatino Linotype" pitchFamily="18" charset="0"/>
              </a:rPr>
              <a:t>Fulfilling Mandate </a:t>
            </a:r>
            <a:endParaRPr lang="en-US" sz="2400" dirty="0">
              <a:latin typeface="Palatino Linotype" pitchFamily="18" charset="0"/>
            </a:endParaRPr>
          </a:p>
        </p:txBody>
      </p:sp>
      <p:pic>
        <p:nvPicPr>
          <p:cNvPr id="4" name="Picture 4" descr="lamata logo 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215082"/>
            <a:ext cx="1785918" cy="428604"/>
          </a:xfrm>
          <a:prstGeom prst="rect">
            <a:avLst/>
          </a:prstGeom>
          <a:noFill/>
        </p:spPr>
      </p:pic>
      <p:pic>
        <p:nvPicPr>
          <p:cNvPr id="6" name="Picture 5" descr="LASU - After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714884"/>
            <a:ext cx="3390902" cy="190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Palatino Linotype" pitchFamily="18" charset="0"/>
              </a:rPr>
              <a:t>C</a:t>
            </a:r>
            <a:r>
              <a:rPr lang="en-US" sz="3600" dirty="0" smtClean="0">
                <a:latin typeface="Palatino Linotype" pitchFamily="18" charset="0"/>
              </a:rPr>
              <a:t>ommunication </a:t>
            </a:r>
            <a:r>
              <a:rPr lang="en-US" sz="3600" dirty="0">
                <a:latin typeface="Palatino Linotype" pitchFamily="18" charset="0"/>
              </a:rPr>
              <a:t>C</a:t>
            </a:r>
            <a:r>
              <a:rPr lang="en-US" sz="3600" dirty="0" smtClean="0">
                <a:latin typeface="Palatino Linotype" pitchFamily="18" charset="0"/>
              </a:rPr>
              <a:t>hallenges</a:t>
            </a:r>
            <a:endParaRPr lang="en-US" sz="3600" dirty="0"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543956" cy="4768865"/>
          </a:xfrm>
        </p:spPr>
        <p:txBody>
          <a:bodyPr/>
          <a:lstStyle/>
          <a:p>
            <a:pPr marL="1528763" indent="-361950">
              <a:buFont typeface="Wingdings" pitchFamily="2" charset="2"/>
              <a:buChar char="v"/>
              <a:tabLst>
                <a:tab pos="725488" algn="l"/>
              </a:tabLst>
            </a:pPr>
            <a:r>
              <a:rPr lang="en-US" sz="2400" dirty="0" smtClean="0">
                <a:latin typeface="Palatino Linotype" pitchFamily="18" charset="0"/>
              </a:rPr>
              <a:t>Introduction of new IEC concept</a:t>
            </a:r>
          </a:p>
          <a:p>
            <a:pPr marL="1528763" indent="-361950">
              <a:buNone/>
              <a:tabLst>
                <a:tab pos="725488" algn="l"/>
              </a:tabLst>
            </a:pPr>
            <a:endParaRPr lang="en-US" sz="2400" dirty="0" smtClean="0">
              <a:latin typeface="Palatino Linotype" pitchFamily="18" charset="0"/>
            </a:endParaRPr>
          </a:p>
          <a:p>
            <a:pPr marL="1528763" indent="-361950">
              <a:buFont typeface="Wingdings" pitchFamily="2" charset="2"/>
              <a:buChar char="v"/>
              <a:tabLst>
                <a:tab pos="725488" algn="l"/>
              </a:tabLst>
            </a:pPr>
            <a:r>
              <a:rPr lang="en-US" sz="2400" dirty="0" smtClean="0">
                <a:latin typeface="Palatino Linotype" pitchFamily="18" charset="0"/>
              </a:rPr>
              <a:t>Complexity of the public </a:t>
            </a:r>
          </a:p>
          <a:p>
            <a:pPr marL="1797050" indent="-268288">
              <a:buNone/>
              <a:tabLst>
                <a:tab pos="803275" algn="l"/>
              </a:tabLst>
            </a:pPr>
            <a:r>
              <a:rPr lang="en-US" sz="2400" dirty="0" smtClean="0">
                <a:latin typeface="Palatino Linotype" pitchFamily="18" charset="0"/>
              </a:rPr>
              <a:t>-	</a:t>
            </a:r>
            <a:r>
              <a:rPr lang="en-US" sz="2200" dirty="0" smtClean="0">
                <a:latin typeface="Palatino Linotype" pitchFamily="18" charset="0"/>
              </a:rPr>
              <a:t>Ethnicity </a:t>
            </a:r>
          </a:p>
          <a:p>
            <a:pPr marL="1797050" indent="-268288">
              <a:buNone/>
              <a:tabLst>
                <a:tab pos="803275" algn="l"/>
              </a:tabLst>
            </a:pPr>
            <a:r>
              <a:rPr lang="en-US" sz="2200" dirty="0" smtClean="0">
                <a:latin typeface="Palatino Linotype" pitchFamily="18" charset="0"/>
              </a:rPr>
              <a:t>-	Level of education </a:t>
            </a:r>
            <a:endParaRPr lang="en-US" sz="2400" dirty="0" smtClean="0">
              <a:latin typeface="Palatino Linotype" pitchFamily="18" charset="0"/>
            </a:endParaRPr>
          </a:p>
          <a:p>
            <a:pPr marL="1528763" indent="-361950">
              <a:buFont typeface="Wingdings" pitchFamily="2" charset="2"/>
              <a:buChar char="v"/>
              <a:tabLst>
                <a:tab pos="725488" algn="l"/>
              </a:tabLst>
            </a:pPr>
            <a:endParaRPr lang="en-GB" sz="2400" dirty="0" smtClean="0">
              <a:latin typeface="Palatino Linotype" pitchFamily="18" charset="0"/>
            </a:endParaRPr>
          </a:p>
          <a:p>
            <a:pPr marL="1528763" indent="-361950">
              <a:buFont typeface="Wingdings" pitchFamily="2" charset="2"/>
              <a:buChar char="v"/>
              <a:tabLst>
                <a:tab pos="725488" algn="l"/>
              </a:tabLst>
            </a:pPr>
            <a:r>
              <a:rPr lang="en-US" sz="2400" dirty="0" smtClean="0">
                <a:latin typeface="Palatino Linotype" pitchFamily="18" charset="0"/>
              </a:rPr>
              <a:t>Communication Channels </a:t>
            </a:r>
          </a:p>
          <a:p>
            <a:pPr marL="1528763" indent="-361950">
              <a:buFont typeface="Wingdings" pitchFamily="2" charset="2"/>
              <a:buChar char="v"/>
              <a:tabLst>
                <a:tab pos="725488" algn="l"/>
              </a:tabLst>
            </a:pPr>
            <a:endParaRPr lang="en-GB" sz="2400" dirty="0" smtClean="0">
              <a:latin typeface="Palatino Linotype" pitchFamily="18" charset="0"/>
            </a:endParaRPr>
          </a:p>
          <a:p>
            <a:pPr marL="1528763" indent="-361950">
              <a:buFont typeface="Wingdings" pitchFamily="2" charset="2"/>
              <a:buChar char="v"/>
              <a:tabLst>
                <a:tab pos="725488" algn="l"/>
              </a:tabLst>
            </a:pPr>
            <a:r>
              <a:rPr lang="en-GB" sz="2400" dirty="0" smtClean="0">
                <a:latin typeface="Palatino Linotype" pitchFamily="18" charset="0"/>
              </a:rPr>
              <a:t>Study Tours</a:t>
            </a:r>
            <a:endParaRPr lang="en-US" sz="2400" dirty="0" smtClean="0">
              <a:latin typeface="Palatino Linotype" pitchFamily="18" charset="0"/>
            </a:endParaRPr>
          </a:p>
          <a:p>
            <a:pPr marL="1528763" indent="-361950">
              <a:buNone/>
              <a:tabLst>
                <a:tab pos="725488" algn="l"/>
              </a:tabLst>
            </a:pPr>
            <a:endParaRPr lang="en-US" sz="2400" dirty="0" smtClean="0">
              <a:latin typeface="Palatino Linotype" pitchFamily="18" charset="0"/>
            </a:endParaRPr>
          </a:p>
          <a:p>
            <a:pPr marL="1528763" indent="-361950">
              <a:buFont typeface="Wingdings" pitchFamily="2" charset="2"/>
              <a:buChar char="v"/>
              <a:tabLst>
                <a:tab pos="725488" algn="l"/>
              </a:tabLst>
            </a:pPr>
            <a:r>
              <a:rPr lang="en-US" sz="2400" dirty="0" smtClean="0">
                <a:latin typeface="Palatino Linotype" pitchFamily="18" charset="0"/>
              </a:rPr>
              <a:t>Feed back/ Response</a:t>
            </a:r>
          </a:p>
          <a:p>
            <a:pPr marL="1528763" indent="-361950">
              <a:buNone/>
              <a:tabLst>
                <a:tab pos="725488" algn="l"/>
              </a:tabLst>
            </a:pPr>
            <a:r>
              <a:rPr lang="en-US" sz="2400" dirty="0" smtClean="0">
                <a:latin typeface="Palatino Linotype" pitchFamily="18" charset="0"/>
              </a:rPr>
              <a:t>	 Mechanism </a:t>
            </a:r>
          </a:p>
          <a:p>
            <a:pPr marL="630238" indent="-361950">
              <a:buFont typeface="Wingdings" pitchFamily="2" charset="2"/>
              <a:buChar char="v"/>
              <a:tabLst>
                <a:tab pos="725488" algn="l"/>
              </a:tabLst>
            </a:pPr>
            <a:endParaRPr lang="en-GB" sz="2400" dirty="0" smtClean="0">
              <a:latin typeface="Palatino Linotype" pitchFamily="18" charset="0"/>
            </a:endParaRPr>
          </a:p>
          <a:p>
            <a:endParaRPr lang="en-US" dirty="0"/>
          </a:p>
        </p:txBody>
      </p:sp>
      <p:pic>
        <p:nvPicPr>
          <p:cNvPr id="5" name="Picture 4" descr="CIMG12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143380"/>
            <a:ext cx="3643305" cy="244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 Diagonal.pot</Template>
  <TotalTime>3888</TotalTime>
  <Words>300</Words>
  <Application>Microsoft Office PowerPoint</Application>
  <PresentationFormat>On-screen Show (4:3)</PresentationFormat>
  <Paragraphs>130</Paragraphs>
  <Slides>11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Blue Diagonal</vt:lpstr>
      <vt:lpstr>Bitmap Image</vt:lpstr>
      <vt:lpstr>CHALLENGES OF LAGOS URBAN TRANSPORT PROJECT (LUTP)   A Presentation at the   SSATP Conference/Annual Meeting  in Kampala (Uganda) </vt:lpstr>
      <vt:lpstr>FACTS ABOUT LAGOS STATE</vt:lpstr>
      <vt:lpstr>Overview of the Transport Situation in Lagos</vt:lpstr>
      <vt:lpstr>Lagos Urban Transport Project</vt:lpstr>
      <vt:lpstr>Institutional Challenges/Issues </vt:lpstr>
      <vt:lpstr>Institutional Challenges/Issues cont’d</vt:lpstr>
      <vt:lpstr>Physical Challenges</vt:lpstr>
      <vt:lpstr>Organizational Challenges</vt:lpstr>
      <vt:lpstr>Communication Challenges</vt:lpstr>
      <vt:lpstr>Learning points for other cities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Odairo</dc:creator>
  <cp:lastModifiedBy>Monique Desthuis-Francis</cp:lastModifiedBy>
  <cp:revision>312</cp:revision>
  <dcterms:created xsi:type="dcterms:W3CDTF">2007-04-24T07:11:37Z</dcterms:created>
  <dcterms:modified xsi:type="dcterms:W3CDTF">2010-12-13T22:16:35Z</dcterms:modified>
</cp:coreProperties>
</file>