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2" r:id="rId3"/>
    <p:sldId id="309" r:id="rId4"/>
    <p:sldId id="269" r:id="rId5"/>
    <p:sldId id="289" r:id="rId6"/>
    <p:sldId id="290" r:id="rId7"/>
    <p:sldId id="291" r:id="rId8"/>
    <p:sldId id="310" r:id="rId9"/>
    <p:sldId id="292" r:id="rId10"/>
    <p:sldId id="293" r:id="rId11"/>
    <p:sldId id="302" r:id="rId12"/>
    <p:sldId id="303" r:id="rId13"/>
    <p:sldId id="305" r:id="rId14"/>
    <p:sldId id="306" r:id="rId15"/>
    <p:sldId id="301" r:id="rId16"/>
    <p:sldId id="280" r:id="rId17"/>
  </p:sldIdLst>
  <p:sldSz cx="9144000" cy="6858000" type="screen4x3"/>
  <p:notesSz cx="68580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9" autoAdjust="0"/>
    <p:restoredTop sz="94714" autoAdjust="0"/>
  </p:normalViewPr>
  <p:slideViewPr>
    <p:cSldViewPr>
      <p:cViewPr>
        <p:scale>
          <a:sx n="75" d="100"/>
          <a:sy n="75" d="100"/>
        </p:scale>
        <p:origin x="-1104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C5A0D-F8FC-4114-96B2-CC0BCC037646}" type="datetimeFigureOut">
              <a:rPr lang="en-US" smtClean="0"/>
              <a:pPr/>
              <a:t>12/20/2010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0BE50-C7F4-4209-AEF1-10F3D7CD6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5AEEDA8-DA3C-4ACE-855F-2B28D0A220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EEDA8-DA3C-4ACE-855F-2B28D0A220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0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0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0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0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0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0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1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1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21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2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2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2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2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23B7A3F-BB57-4540-8E7E-FFD11861DD6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22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5A17C-2964-40EF-8021-05CA6E3825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2D551-BA32-40C5-9357-914243CF16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BDA72-B254-4892-B287-793685424F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9FD23-4DD2-4489-BB4D-4F0DA9E46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E40DC-9FE5-4730-9A68-9B90A95364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CCB14-83F2-473D-9CAB-C9599424BA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35BB1-3F1B-4FC2-ABF6-014110C611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1C51F-BA9C-4FFF-88AF-E9DA2276B0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8E695-8391-4703-A05D-30D8914747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830F5-88BB-47EF-9A47-B775F0C27D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017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8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018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018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018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5018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8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8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8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8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19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019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019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9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019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20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020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020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14EDC46-C595-4065-A42C-1BBBE81BAD7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BF12F-5E05-4489-8022-17689750A170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>
                <a:cs typeface="Times New Roman" pitchFamily="18" charset="0"/>
              </a:rPr>
              <a:t>Mise</a:t>
            </a:r>
            <a:r>
              <a:rPr lang="en-US" sz="2800" dirty="0" smtClean="0">
                <a:cs typeface="Times New Roman" pitchFamily="18" charset="0"/>
              </a:rPr>
              <a:t> en oeuvre des instruments de facilitation du transport de transit </a:t>
            </a:r>
            <a:r>
              <a:rPr lang="en-US" sz="2800" dirty="0" err="1" smtClean="0">
                <a:cs typeface="Times New Roman" pitchFamily="18" charset="0"/>
              </a:rPr>
              <a:t>dans</a:t>
            </a:r>
            <a:r>
              <a:rPr lang="en-US" sz="2800" dirty="0" smtClean="0">
                <a:cs typeface="Times New Roman" pitchFamily="18" charset="0"/>
              </a:rPr>
              <a:t> la </a:t>
            </a:r>
            <a:r>
              <a:rPr lang="en-US" sz="2800" dirty="0" err="1" smtClean="0">
                <a:cs typeface="Times New Roman" pitchFamily="18" charset="0"/>
              </a:rPr>
              <a:t>région</a:t>
            </a:r>
            <a:r>
              <a:rPr lang="en-US" sz="2800" dirty="0" smtClean="0">
                <a:cs typeface="Times New Roman" pitchFamily="18" charset="0"/>
              </a:rPr>
              <a:t> COMESA</a:t>
            </a:r>
            <a:endParaRPr lang="en-GB" sz="2800" dirty="0"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/>
          </a:p>
          <a:p>
            <a:pPr algn="ctr">
              <a:spcBef>
                <a:spcPts val="0"/>
              </a:spcBef>
              <a:buFontTx/>
              <a:buNone/>
            </a:pPr>
            <a:r>
              <a:rPr lang="en-US" dirty="0" err="1" smtClean="0"/>
              <a:t>Historique</a:t>
            </a: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0CBF7-32D9-40E7-B5AD-DB6C669CFACB}" type="slidenum">
              <a:rPr lang="en-US"/>
              <a:pPr/>
              <a:t>10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cs typeface="Times New Roman" pitchFamily="18" charset="0"/>
              </a:rPr>
              <a:t/>
            </a:r>
            <a:br>
              <a:rPr lang="en-GB" sz="4000" dirty="0">
                <a:cs typeface="Times New Roman" pitchFamily="18" charset="0"/>
              </a:rPr>
            </a:br>
            <a:r>
              <a:rPr lang="en-GB" sz="4000" dirty="0" smtClean="0">
                <a:cs typeface="Times New Roman" pitchFamily="18" charset="0"/>
              </a:rPr>
              <a:t>Instruments de facilitation du transit au </a:t>
            </a:r>
            <a:r>
              <a:rPr lang="en-GB" sz="4000" dirty="0" err="1" smtClean="0">
                <a:cs typeface="Times New Roman" pitchFamily="18" charset="0"/>
              </a:rPr>
              <a:t>sein</a:t>
            </a:r>
            <a:r>
              <a:rPr lang="en-GB" sz="4000" dirty="0" smtClean="0">
                <a:cs typeface="Times New Roman" pitchFamily="18" charset="0"/>
              </a:rPr>
              <a:t> du COMESA </a:t>
            </a:r>
            <a:r>
              <a:rPr lang="en-GB" sz="4000" dirty="0">
                <a:cs typeface="Times New Roman" pitchFamily="18" charset="0"/>
              </a:rPr>
              <a:t/>
            </a:r>
            <a:br>
              <a:rPr lang="en-GB" sz="4000" dirty="0">
                <a:cs typeface="Times New Roman" pitchFamily="18" charset="0"/>
              </a:rPr>
            </a:br>
            <a:endParaRPr lang="en-US" sz="4000" dirty="0">
              <a:cs typeface="Times New Roman" pitchFamily="18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 smtClean="0"/>
              <a:t>Instruments  </a:t>
            </a:r>
            <a:r>
              <a:rPr lang="en-US" sz="2600" dirty="0" err="1" smtClean="0"/>
              <a:t>douaniers</a:t>
            </a:r>
            <a:endParaRPr lang="en-US" sz="26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Documents </a:t>
            </a:r>
            <a:r>
              <a:rPr lang="en-US" sz="2400" dirty="0" err="1" smtClean="0"/>
              <a:t>douaniers</a:t>
            </a:r>
            <a:r>
              <a:rPr lang="en-US" sz="2400" dirty="0" smtClean="0"/>
              <a:t> COMESA</a:t>
            </a:r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 err="1" smtClean="0"/>
              <a:t>Garantie</a:t>
            </a:r>
            <a:r>
              <a:rPr lang="en-US" sz="2400" dirty="0" smtClean="0"/>
              <a:t> </a:t>
            </a:r>
            <a:r>
              <a:rPr lang="en-US" sz="2400" dirty="0" err="1" smtClean="0"/>
              <a:t>régionale</a:t>
            </a:r>
            <a:r>
              <a:rPr lang="en-US" sz="2400" dirty="0" smtClean="0"/>
              <a:t> de caution en </a:t>
            </a:r>
            <a:r>
              <a:rPr lang="en-US" sz="2400" dirty="0" err="1" smtClean="0"/>
              <a:t>douane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600" dirty="0" smtClean="0"/>
              <a:t>La </a:t>
            </a:r>
            <a:r>
              <a:rPr lang="en-US" sz="2600" dirty="0" err="1" smtClean="0"/>
              <a:t>traçabilité</a:t>
            </a:r>
            <a:r>
              <a:rPr lang="en-US" sz="2600" dirty="0" smtClean="0"/>
              <a:t> de </a:t>
            </a:r>
            <a:r>
              <a:rPr lang="en-US" sz="2600" dirty="0" err="1" smtClean="0"/>
              <a:t>ces</a:t>
            </a:r>
            <a:r>
              <a:rPr lang="en-US" sz="2600" dirty="0" smtClean="0"/>
              <a:t> instruments </a:t>
            </a:r>
            <a:r>
              <a:rPr lang="en-US" sz="2600" dirty="0" err="1" smtClean="0"/>
              <a:t>sont</a:t>
            </a:r>
            <a:r>
              <a:rPr lang="en-US" sz="2600" dirty="0" smtClean="0"/>
              <a:t> le </a:t>
            </a:r>
            <a:r>
              <a:rPr lang="en-US" sz="2600" dirty="0" err="1" smtClean="0"/>
              <a:t>mieux</a:t>
            </a:r>
            <a:r>
              <a:rPr lang="en-US" sz="2600" dirty="0" smtClean="0"/>
              <a:t> </a:t>
            </a:r>
            <a:r>
              <a:rPr lang="en-US" sz="2600" dirty="0" err="1" smtClean="0"/>
              <a:t>assurée</a:t>
            </a:r>
            <a:r>
              <a:rPr lang="en-US" sz="2600" dirty="0" smtClean="0"/>
              <a:t> par des </a:t>
            </a:r>
            <a:r>
              <a:rPr lang="en-US" sz="2600" dirty="0" err="1" smtClean="0"/>
              <a:t>organisations</a:t>
            </a:r>
            <a:r>
              <a:rPr lang="en-US" sz="2600" dirty="0" smtClean="0"/>
              <a:t> </a:t>
            </a:r>
            <a:r>
              <a:rPr lang="en-US" sz="2600" dirty="0" err="1" smtClean="0"/>
              <a:t>telles</a:t>
            </a:r>
            <a:r>
              <a:rPr lang="en-US" sz="2600" dirty="0" smtClean="0"/>
              <a:t> </a:t>
            </a:r>
            <a:r>
              <a:rPr lang="en-US" sz="2600" dirty="0" err="1" smtClean="0"/>
              <a:t>que</a:t>
            </a:r>
            <a:r>
              <a:rPr lang="en-US" sz="2600" dirty="0" smtClean="0"/>
              <a:t> TTCA et IGAD</a:t>
            </a:r>
            <a:endParaRPr lang="en-US" sz="2600" dirty="0"/>
          </a:p>
          <a:p>
            <a:r>
              <a:rPr lang="en-US" sz="2600" dirty="0" smtClean="0"/>
              <a:t>Le </a:t>
            </a:r>
            <a:r>
              <a:rPr lang="en-US" sz="2600" dirty="0" err="1" smtClean="0"/>
              <a:t>projet</a:t>
            </a:r>
            <a:r>
              <a:rPr lang="en-US" sz="2600" dirty="0" smtClean="0"/>
              <a:t> en </a:t>
            </a:r>
            <a:r>
              <a:rPr lang="en-US" sz="2600" dirty="0" err="1" smtClean="0"/>
              <a:t>cours</a:t>
            </a:r>
            <a:r>
              <a:rPr lang="en-US" sz="2600" dirty="0" smtClean="0"/>
              <a:t> qui </a:t>
            </a:r>
            <a:r>
              <a:rPr lang="en-US" sz="2600" dirty="0" err="1" smtClean="0"/>
              <a:t>amplifie</a:t>
            </a:r>
            <a:r>
              <a:rPr lang="en-US" sz="2600" dirty="0" smtClean="0"/>
              <a:t> la </a:t>
            </a:r>
            <a:r>
              <a:rPr lang="en-US" sz="2600" dirty="0" err="1" smtClean="0"/>
              <a:t>mise</a:t>
            </a:r>
            <a:r>
              <a:rPr lang="en-US" sz="2600" dirty="0" smtClean="0"/>
              <a:t> en la </a:t>
            </a:r>
            <a:r>
              <a:rPr lang="en-US" sz="2600" dirty="0" err="1" smtClean="0"/>
              <a:t>mise</a:t>
            </a:r>
            <a:r>
              <a:rPr lang="en-US" sz="2600" dirty="0" smtClean="0"/>
              <a:t> en oeuvre </a:t>
            </a:r>
            <a:r>
              <a:rPr lang="en-US" sz="2600" dirty="0" err="1" smtClean="0"/>
              <a:t>est</a:t>
            </a:r>
            <a:r>
              <a:rPr lang="en-US" sz="2600" dirty="0" smtClean="0"/>
              <a:t> </a:t>
            </a:r>
            <a:r>
              <a:rPr lang="en-US" sz="2600" dirty="0" err="1" smtClean="0"/>
              <a:t>une</a:t>
            </a:r>
            <a:r>
              <a:rPr lang="en-US" sz="2600" dirty="0" smtClean="0"/>
              <a:t> initiative </a:t>
            </a:r>
            <a:r>
              <a:rPr lang="en-US" sz="2600" dirty="0" err="1" smtClean="0"/>
              <a:t>conjointe</a:t>
            </a:r>
            <a:r>
              <a:rPr lang="en-US" sz="2600" dirty="0" smtClean="0"/>
              <a:t> de COMESA et TTCA</a:t>
            </a:r>
            <a:endParaRPr lang="en-US" sz="2600" dirty="0"/>
          </a:p>
          <a:p>
            <a:r>
              <a:rPr lang="en-US" sz="2600" dirty="0" smtClean="0"/>
              <a:t>Le </a:t>
            </a:r>
            <a:r>
              <a:rPr lang="en-US" sz="2600" dirty="0" err="1" smtClean="0"/>
              <a:t>projet</a:t>
            </a:r>
            <a:r>
              <a:rPr lang="en-US" sz="2600" dirty="0" smtClean="0"/>
              <a:t> </a:t>
            </a:r>
            <a:r>
              <a:rPr lang="en-US" sz="2600" dirty="0" err="1" smtClean="0"/>
              <a:t>couvre</a:t>
            </a:r>
            <a:r>
              <a:rPr lang="en-US" sz="2600" dirty="0" smtClean="0"/>
              <a:t> 5 pays </a:t>
            </a:r>
            <a:r>
              <a:rPr lang="en-US" sz="2600" dirty="0" err="1" smtClean="0"/>
              <a:t>membres</a:t>
            </a:r>
            <a:r>
              <a:rPr lang="en-US" sz="2600" dirty="0" smtClean="0"/>
              <a:t> de TTCA et le Soudan </a:t>
            </a:r>
            <a:endParaRPr lang="en-US" sz="2600" dirty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A5E0-BB19-434F-A02F-2464BE878E45}" type="slidenum">
              <a:rPr lang="en-US"/>
              <a:pPr/>
              <a:t>11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err="1" smtClean="0">
                <a:cs typeface="Times New Roman" pitchFamily="18" charset="0"/>
              </a:rPr>
              <a:t>État</a:t>
            </a:r>
            <a:r>
              <a:rPr lang="en-GB" sz="3600" dirty="0" smtClean="0">
                <a:cs typeface="Times New Roman" pitchFamily="18" charset="0"/>
              </a:rPr>
              <a:t> </a:t>
            </a:r>
            <a:r>
              <a:rPr lang="en-GB" sz="3600" dirty="0" err="1" smtClean="0">
                <a:cs typeface="Times New Roman" pitchFamily="18" charset="0"/>
              </a:rPr>
              <a:t>d’avancement</a:t>
            </a:r>
            <a:r>
              <a:rPr lang="en-GB" sz="3600" dirty="0" smtClean="0">
                <a:cs typeface="Times New Roman" pitchFamily="18" charset="0"/>
              </a:rPr>
              <a:t> de </a:t>
            </a:r>
            <a:r>
              <a:rPr lang="en-GB" sz="3600" dirty="0" err="1" smtClean="0">
                <a:cs typeface="Times New Roman" pitchFamily="18" charset="0"/>
              </a:rPr>
              <a:t>l’application</a:t>
            </a:r>
            <a:r>
              <a:rPr lang="en-GB" sz="3600" dirty="0" smtClean="0">
                <a:cs typeface="Times New Roman" pitchFamily="18" charset="0"/>
              </a:rPr>
              <a:t> des instruments de facilitation </a:t>
            </a:r>
            <a:endParaRPr lang="en-US" sz="3600" dirty="0">
              <a:cs typeface="Times New Roman" pitchFamily="18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err="1" smtClean="0"/>
              <a:t>L’état</a:t>
            </a:r>
            <a:r>
              <a:rPr lang="en-US" sz="2800" dirty="0" smtClean="0"/>
              <a:t> </a:t>
            </a:r>
            <a:r>
              <a:rPr lang="en-US" sz="2800" dirty="0" err="1" smtClean="0"/>
              <a:t>d’avancemnt</a:t>
            </a:r>
            <a:r>
              <a:rPr lang="en-US" sz="2800" dirty="0" smtClean="0"/>
              <a:t> </a:t>
            </a:r>
            <a:r>
              <a:rPr lang="en-US" sz="2800" dirty="0" err="1" smtClean="0"/>
              <a:t>varie</a:t>
            </a:r>
            <a:r>
              <a:rPr lang="en-US" sz="2800" dirty="0" smtClean="0"/>
              <a:t> d’un pays à </a:t>
            </a:r>
            <a:r>
              <a:rPr lang="en-US" sz="2800" dirty="0" err="1" smtClean="0"/>
              <a:t>l’autre</a:t>
            </a:r>
            <a:r>
              <a:rPr lang="en-US" sz="2800" dirty="0" smtClean="0"/>
              <a:t> </a:t>
            </a:r>
            <a:r>
              <a:rPr lang="en-US" sz="2800" dirty="0" err="1" smtClean="0"/>
              <a:t>comme</a:t>
            </a:r>
            <a:r>
              <a:rPr lang="en-US" sz="2800" dirty="0" smtClean="0"/>
              <a:t> le </a:t>
            </a:r>
            <a:r>
              <a:rPr lang="en-US" sz="2800" dirty="0" err="1" smtClean="0"/>
              <a:t>montre</a:t>
            </a:r>
            <a:r>
              <a:rPr lang="en-US" sz="2800" dirty="0" smtClean="0"/>
              <a:t> </a:t>
            </a:r>
            <a:r>
              <a:rPr lang="en-US" sz="2800" dirty="0" err="1" smtClean="0"/>
              <a:t>l’Annexe</a:t>
            </a:r>
            <a:r>
              <a:rPr lang="en-US" sz="2800" dirty="0" smtClean="0"/>
              <a:t> </a:t>
            </a:r>
            <a:r>
              <a:rPr lang="en-US" sz="2800" dirty="0"/>
              <a:t>I</a:t>
            </a:r>
          </a:p>
          <a:p>
            <a:pPr>
              <a:lnSpc>
                <a:spcPct val="80000"/>
              </a:lnSpc>
            </a:pPr>
            <a:r>
              <a:rPr lang="en-US" sz="2800" dirty="0" err="1" smtClean="0"/>
              <a:t>Principaux</a:t>
            </a:r>
            <a:r>
              <a:rPr lang="en-US" sz="2800" dirty="0" smtClean="0"/>
              <a:t> </a:t>
            </a:r>
            <a:r>
              <a:rPr lang="en-US" sz="2800" dirty="0" err="1" smtClean="0"/>
              <a:t>éléments</a:t>
            </a:r>
            <a:endParaRPr lang="en-US" sz="2800" dirty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dirty="0" smtClean="0"/>
              <a:t>License de </a:t>
            </a:r>
            <a:r>
              <a:rPr lang="en-US" sz="2400" dirty="0" err="1" smtClean="0"/>
              <a:t>transporteur</a:t>
            </a:r>
            <a:r>
              <a:rPr lang="en-US" sz="2400" dirty="0" smtClean="0"/>
              <a:t> COMESA </a:t>
            </a:r>
            <a:r>
              <a:rPr lang="en-US" sz="2400" dirty="0" err="1" smtClean="0"/>
              <a:t>dans</a:t>
            </a:r>
            <a:r>
              <a:rPr lang="en-US" sz="2400" dirty="0" smtClean="0"/>
              <a:t> …..</a:t>
            </a:r>
            <a:endParaRPr lang="en-US" sz="2400" dirty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dirty="0" err="1" smtClean="0"/>
              <a:t>Harmonisation</a:t>
            </a:r>
            <a:r>
              <a:rPr lang="en-US" sz="2400" dirty="0" smtClean="0"/>
              <a:t> de la </a:t>
            </a:r>
            <a:r>
              <a:rPr lang="en-US" sz="2400" dirty="0" err="1" smtClean="0"/>
              <a:t>tarification</a:t>
            </a:r>
            <a:r>
              <a:rPr lang="en-US" sz="2400" dirty="0" smtClean="0"/>
              <a:t> des </a:t>
            </a:r>
            <a:r>
              <a:rPr lang="en-US" sz="2400" dirty="0" err="1" smtClean="0"/>
              <a:t>usagers</a:t>
            </a:r>
            <a:r>
              <a:rPr lang="en-US" sz="2400" dirty="0" smtClean="0"/>
              <a:t> de la route </a:t>
            </a:r>
            <a:endParaRPr lang="en-US" sz="2400" dirty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dirty="0" err="1" smtClean="0"/>
              <a:t>Limites</a:t>
            </a:r>
            <a:r>
              <a:rPr lang="en-US" sz="2400" dirty="0" smtClean="0"/>
              <a:t> de la charge à </a:t>
            </a:r>
            <a:r>
              <a:rPr lang="en-US" sz="2400" dirty="0" err="1" smtClean="0"/>
              <a:t>l’essieu</a:t>
            </a:r>
            <a:r>
              <a:rPr lang="en-US" sz="2400" dirty="0" smtClean="0"/>
              <a:t>….</a:t>
            </a:r>
            <a:endParaRPr lang="en-US" sz="2400" dirty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dirty="0" err="1" smtClean="0"/>
              <a:t>Certificat</a:t>
            </a:r>
            <a:r>
              <a:rPr lang="en-US" sz="2400" dirty="0" smtClean="0"/>
              <a:t> de </a:t>
            </a:r>
            <a:r>
              <a:rPr lang="en-US" sz="2400" dirty="0" err="1" smtClean="0"/>
              <a:t>contrôle</a:t>
            </a:r>
            <a:r>
              <a:rPr lang="en-US" sz="2400" dirty="0" smtClean="0"/>
              <a:t> de la charge à </a:t>
            </a:r>
            <a:r>
              <a:rPr lang="en-US" sz="2400" dirty="0" err="1" smtClean="0"/>
              <a:t>l’esieu</a:t>
            </a:r>
            <a:r>
              <a:rPr lang="en-US" sz="2400" dirty="0" smtClean="0"/>
              <a:t> – </a:t>
            </a:r>
            <a:r>
              <a:rPr lang="en-US" sz="2400" dirty="0" err="1" smtClean="0"/>
              <a:t>aucun</a:t>
            </a:r>
            <a:endParaRPr lang="en-US" sz="2400" dirty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dirty="0" smtClean="0"/>
              <a:t>Carte </a:t>
            </a:r>
            <a:r>
              <a:rPr lang="en-US" sz="2400" dirty="0" err="1" smtClean="0"/>
              <a:t>jaune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dirty="0" err="1" smtClean="0"/>
              <a:t>Gestion</a:t>
            </a:r>
            <a:r>
              <a:rPr lang="en-US" sz="2400" dirty="0" smtClean="0"/>
              <a:t> de corridors – </a:t>
            </a:r>
            <a:r>
              <a:rPr lang="en-US" sz="2400" dirty="0"/>
              <a:t>TTCA, </a:t>
            </a:r>
            <a:r>
              <a:rPr lang="en-US" sz="1800" dirty="0" err="1" smtClean="0"/>
              <a:t>projets</a:t>
            </a:r>
            <a:r>
              <a:rPr lang="en-US" sz="1800" dirty="0" smtClean="0"/>
              <a:t> </a:t>
            </a:r>
            <a:r>
              <a:rPr lang="en-US" sz="1800" dirty="0" err="1" smtClean="0"/>
              <a:t>pilotes</a:t>
            </a:r>
            <a:r>
              <a:rPr lang="en-US" sz="1800" dirty="0" smtClean="0"/>
              <a:t> à CDC</a:t>
            </a:r>
            <a:r>
              <a:rPr lang="en-US" sz="1800" dirty="0"/>
              <a:t>, </a:t>
            </a:r>
            <a:r>
              <a:rPr lang="en-US" sz="1800" dirty="0" smtClean="0"/>
              <a:t>TAZARA</a:t>
            </a:r>
            <a:endParaRPr lang="en-US" sz="1800" dirty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dirty="0" err="1" smtClean="0"/>
              <a:t>Postes</a:t>
            </a:r>
            <a:r>
              <a:rPr lang="en-US" sz="2400" dirty="0" smtClean="0"/>
              <a:t> </a:t>
            </a:r>
            <a:r>
              <a:rPr lang="en-US" sz="2400" dirty="0" err="1" smtClean="0"/>
              <a:t>frontières</a:t>
            </a:r>
            <a:r>
              <a:rPr lang="en-US" sz="2400" dirty="0" smtClean="0"/>
              <a:t> </a:t>
            </a:r>
            <a:r>
              <a:rPr lang="en-US" sz="2400" dirty="0" err="1" smtClean="0"/>
              <a:t>juxtaposés</a:t>
            </a:r>
            <a:r>
              <a:rPr lang="en-US" sz="2400" dirty="0" smtClean="0"/>
              <a:t> – </a:t>
            </a:r>
            <a:r>
              <a:rPr lang="en-US" sz="1800" dirty="0" err="1" smtClean="0"/>
              <a:t>projets</a:t>
            </a:r>
            <a:r>
              <a:rPr lang="en-US" sz="1800" dirty="0" smtClean="0"/>
              <a:t> </a:t>
            </a:r>
            <a:r>
              <a:rPr lang="en-US" sz="1800" dirty="0" err="1" smtClean="0"/>
              <a:t>pilotes</a:t>
            </a:r>
            <a:r>
              <a:rPr lang="en-US" sz="1800" dirty="0" smtClean="0"/>
              <a:t> à </a:t>
            </a:r>
            <a:r>
              <a:rPr lang="en-US" sz="1800" dirty="0" err="1" smtClean="0"/>
              <a:t>Malaba</a:t>
            </a:r>
            <a:r>
              <a:rPr lang="en-US" sz="1800" dirty="0" smtClean="0"/>
              <a:t> et </a:t>
            </a:r>
            <a:r>
              <a:rPr lang="en-US" sz="1800" dirty="0" err="1" smtClean="0"/>
              <a:t>Chirundu</a:t>
            </a:r>
            <a:endParaRPr lang="en-US" sz="1800" dirty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dirty="0" smtClean="0"/>
              <a:t>Document </a:t>
            </a:r>
            <a:r>
              <a:rPr lang="en-US" sz="2400" dirty="0" err="1" smtClean="0"/>
              <a:t>douanier</a:t>
            </a:r>
            <a:r>
              <a:rPr lang="en-US" sz="2400" dirty="0" smtClean="0"/>
              <a:t> COMESA</a:t>
            </a:r>
            <a:endParaRPr lang="en-US" sz="2400" dirty="0"/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dirty="0"/>
              <a:t>RCBG – </a:t>
            </a:r>
            <a:r>
              <a:rPr lang="en-US" sz="2000" dirty="0" err="1" smtClean="0"/>
              <a:t>projets</a:t>
            </a:r>
            <a:r>
              <a:rPr lang="en-US" sz="2000" dirty="0" smtClean="0"/>
              <a:t> </a:t>
            </a:r>
            <a:r>
              <a:rPr lang="en-US" sz="2000" dirty="0" err="1" smtClean="0"/>
              <a:t>pilotes</a:t>
            </a:r>
            <a:r>
              <a:rPr lang="en-US" sz="2000" dirty="0" smtClean="0"/>
              <a:t> </a:t>
            </a:r>
            <a:r>
              <a:rPr lang="en-US" sz="2000" dirty="0" err="1" smtClean="0"/>
              <a:t>dans</a:t>
            </a:r>
            <a:r>
              <a:rPr lang="en-US" sz="2000" dirty="0" smtClean="0"/>
              <a:t> le corridor </a:t>
            </a:r>
            <a:r>
              <a:rPr lang="en-US" sz="2000" dirty="0" err="1" smtClean="0"/>
              <a:t>nord</a:t>
            </a:r>
            <a:r>
              <a:rPr lang="en-US" sz="2000" dirty="0" smtClean="0"/>
              <a:t> </a:t>
            </a:r>
            <a:endParaRPr lang="en-US" sz="2400" dirty="0"/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6AD9-C506-4756-9015-07A818CA21B0}" type="slidenum">
              <a:rPr lang="en-US"/>
              <a:pPr/>
              <a:t>12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cs typeface="Times New Roman" pitchFamily="18" charset="0"/>
              </a:rPr>
              <a:t>Obstacles à </a:t>
            </a:r>
            <a:r>
              <a:rPr lang="en-GB" sz="3600" dirty="0" err="1" smtClean="0">
                <a:cs typeface="Times New Roman" pitchFamily="18" charset="0"/>
              </a:rPr>
              <a:t>l’application</a:t>
            </a:r>
            <a:r>
              <a:rPr lang="en-GB" sz="3600" dirty="0" smtClean="0">
                <a:cs typeface="Times New Roman" pitchFamily="18" charset="0"/>
              </a:rPr>
              <a:t> des instruments de facilitation du COMESA</a:t>
            </a:r>
            <a:endParaRPr lang="en-US" sz="3600" dirty="0">
              <a:cs typeface="Times New Roman" pitchFamily="18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Absence de </a:t>
            </a:r>
            <a:r>
              <a:rPr lang="en-US" sz="2800" dirty="0" err="1" smtClean="0"/>
              <a:t>politiques</a:t>
            </a:r>
            <a:r>
              <a:rPr lang="en-US" sz="2800" dirty="0" smtClean="0"/>
              <a:t> </a:t>
            </a:r>
            <a:r>
              <a:rPr lang="en-US" sz="2800" dirty="0" err="1" smtClean="0"/>
              <a:t>harmonisées</a:t>
            </a:r>
            <a:r>
              <a:rPr lang="en-US" sz="2800" dirty="0" smtClean="0"/>
              <a:t> et de régimes </a:t>
            </a:r>
            <a:r>
              <a:rPr lang="en-US" sz="2800" dirty="0" err="1" smtClean="0"/>
              <a:t>réglementaires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err="1" smtClean="0"/>
              <a:t>Manque</a:t>
            </a:r>
            <a:r>
              <a:rPr lang="en-US" sz="2800" dirty="0" smtClean="0"/>
              <a:t> de directives et de </a:t>
            </a:r>
            <a:r>
              <a:rPr lang="en-US" sz="2800" dirty="0" err="1" smtClean="0"/>
              <a:t>procédures</a:t>
            </a:r>
            <a:r>
              <a:rPr lang="en-US" sz="2800" dirty="0" smtClean="0"/>
              <a:t> </a:t>
            </a:r>
            <a:r>
              <a:rPr lang="en-US" sz="2800" dirty="0" err="1" smtClean="0"/>
              <a:t>clairement</a:t>
            </a:r>
            <a:r>
              <a:rPr lang="en-US" sz="2800" dirty="0" smtClean="0"/>
              <a:t> </a:t>
            </a:r>
            <a:r>
              <a:rPr lang="en-US" sz="2800" dirty="0" err="1" smtClean="0"/>
              <a:t>définis</a:t>
            </a:r>
            <a:r>
              <a:rPr lang="en-US" sz="2800" dirty="0" smtClean="0"/>
              <a:t> au </a:t>
            </a:r>
            <a:r>
              <a:rPr lang="en-US" sz="2800" dirty="0" err="1" smtClean="0"/>
              <a:t>niveau</a:t>
            </a:r>
            <a:r>
              <a:rPr lang="en-US" sz="2800" dirty="0" smtClean="0"/>
              <a:t> </a:t>
            </a:r>
            <a:r>
              <a:rPr lang="en-US" sz="2800" dirty="0" err="1" smtClean="0"/>
              <a:t>régional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Pays </a:t>
            </a:r>
            <a:r>
              <a:rPr lang="en-US" sz="2800" dirty="0" err="1" smtClean="0"/>
              <a:t>conscients</a:t>
            </a:r>
            <a:r>
              <a:rPr lang="en-US" sz="2800" dirty="0" smtClean="0"/>
              <a:t> de </a:t>
            </a:r>
            <a:r>
              <a:rPr lang="en-US" sz="2800" dirty="0" err="1" smtClean="0"/>
              <a:t>ce</a:t>
            </a:r>
            <a:r>
              <a:rPr lang="en-US" sz="2800" dirty="0" smtClean="0"/>
              <a:t> </a:t>
            </a:r>
            <a:r>
              <a:rPr lang="en-US" sz="2800" dirty="0" err="1" smtClean="0"/>
              <a:t>qu’il</a:t>
            </a:r>
            <a:r>
              <a:rPr lang="en-US" sz="2800" dirty="0" smtClean="0"/>
              <a:t> </a:t>
            </a:r>
            <a:r>
              <a:rPr lang="en-US" sz="2800" dirty="0" err="1" smtClean="0"/>
              <a:t>faut</a:t>
            </a:r>
            <a:r>
              <a:rPr lang="en-US" sz="2800" dirty="0" smtClean="0"/>
              <a:t> </a:t>
            </a:r>
            <a:r>
              <a:rPr lang="en-US" sz="2800" dirty="0" err="1" smtClean="0"/>
              <a:t>mettre</a:t>
            </a:r>
            <a:r>
              <a:rPr lang="en-US" sz="2800" dirty="0" smtClean="0"/>
              <a:t> en oeuvre </a:t>
            </a:r>
            <a:r>
              <a:rPr lang="en-US" sz="2800" dirty="0" err="1" smtClean="0"/>
              <a:t>mais</a:t>
            </a:r>
            <a:r>
              <a:rPr lang="en-US" sz="2800" dirty="0" smtClean="0"/>
              <a:t> ne </a:t>
            </a:r>
            <a:r>
              <a:rPr lang="en-US" sz="2800" dirty="0" err="1" smtClean="0"/>
              <a:t>sachant</a:t>
            </a:r>
            <a:r>
              <a:rPr lang="en-US" sz="2800" dirty="0" smtClean="0"/>
              <a:t> comment </a:t>
            </a:r>
            <a:r>
              <a:rPr lang="en-US" sz="2800" dirty="0" err="1" smtClean="0"/>
              <a:t>procéder</a:t>
            </a:r>
            <a:r>
              <a:rPr lang="en-US" sz="2800" dirty="0" smtClean="0"/>
              <a:t>  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err="1" smtClean="0"/>
              <a:t>Manque</a:t>
            </a:r>
            <a:r>
              <a:rPr lang="en-US" sz="2800" dirty="0" smtClean="0"/>
              <a:t> de reconnaissance </a:t>
            </a:r>
            <a:r>
              <a:rPr lang="en-US" sz="2800" dirty="0" err="1" smtClean="0"/>
              <a:t>mutuelle</a:t>
            </a:r>
            <a:r>
              <a:rPr lang="en-US" sz="2800" dirty="0" smtClean="0"/>
              <a:t> des régimes </a:t>
            </a:r>
            <a:r>
              <a:rPr lang="en-US" sz="2800" dirty="0" err="1" smtClean="0"/>
              <a:t>d’agrément</a:t>
            </a:r>
            <a:r>
              <a:rPr lang="en-US" sz="2800" dirty="0" smtClean="0"/>
              <a:t> et des </a:t>
            </a:r>
            <a:r>
              <a:rPr lang="en-US" sz="2800" dirty="0" err="1" smtClean="0"/>
              <a:t>autres</a:t>
            </a:r>
            <a:r>
              <a:rPr lang="en-US" sz="2800" dirty="0" smtClean="0"/>
              <a:t> documents de </a:t>
            </a:r>
            <a:r>
              <a:rPr lang="en-US" sz="2800" dirty="0" err="1" smtClean="0"/>
              <a:t>contrôle</a:t>
            </a:r>
            <a:r>
              <a:rPr lang="en-US" sz="2800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dans</a:t>
            </a:r>
            <a:r>
              <a:rPr lang="en-US" sz="2000" dirty="0" smtClean="0"/>
              <a:t> le transport maritime et </a:t>
            </a:r>
            <a:r>
              <a:rPr lang="en-US" sz="2000" dirty="0" err="1" smtClean="0"/>
              <a:t>l’aviation</a:t>
            </a:r>
            <a:r>
              <a:rPr lang="en-US" sz="2000" dirty="0" smtClean="0"/>
              <a:t> </a:t>
            </a:r>
            <a:r>
              <a:rPr lang="en-US" sz="2000" dirty="0" err="1" smtClean="0"/>
              <a:t>civile</a:t>
            </a:r>
            <a:r>
              <a:rPr lang="en-US" sz="2000" dirty="0" smtClean="0"/>
              <a:t>, </a:t>
            </a:r>
            <a:r>
              <a:rPr lang="en-US" sz="2000" dirty="0" err="1" smtClean="0"/>
              <a:t>ce</a:t>
            </a:r>
            <a:r>
              <a:rPr lang="en-US" sz="2000" dirty="0" smtClean="0"/>
              <a:t> type de reconnaissance </a:t>
            </a:r>
            <a:r>
              <a:rPr lang="en-US" sz="2000" dirty="0" err="1" smtClean="0"/>
              <a:t>mutuelle</a:t>
            </a:r>
            <a:r>
              <a:rPr lang="en-US" sz="2000" dirty="0" smtClean="0"/>
              <a:t> </a:t>
            </a:r>
            <a:r>
              <a:rPr lang="en-US" sz="2000" dirty="0" err="1" smtClean="0"/>
              <a:t>existe</a:t>
            </a:r>
            <a:r>
              <a:rPr lang="en-US" sz="2000" dirty="0" smtClean="0"/>
              <a:t>) 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Haut </a:t>
            </a:r>
            <a:r>
              <a:rPr lang="en-US" sz="2800" dirty="0" err="1" smtClean="0"/>
              <a:t>niveau</a:t>
            </a:r>
            <a:r>
              <a:rPr lang="en-US" sz="2800" dirty="0" smtClean="0"/>
              <a:t> de </a:t>
            </a:r>
            <a:r>
              <a:rPr lang="en-US" sz="2800" dirty="0" err="1" smtClean="0"/>
              <a:t>remplacement</a:t>
            </a:r>
            <a:r>
              <a:rPr lang="en-US" sz="2800" dirty="0" smtClean="0"/>
              <a:t> </a:t>
            </a:r>
            <a:r>
              <a:rPr lang="en-US" sz="2800" dirty="0" err="1" smtClean="0"/>
              <a:t>d’experts</a:t>
            </a:r>
            <a:r>
              <a:rPr lang="en-US" sz="2800" dirty="0" smtClean="0"/>
              <a:t> et </a:t>
            </a:r>
            <a:r>
              <a:rPr lang="en-US" sz="2800" dirty="0" err="1" smtClean="0"/>
              <a:t>d’agents</a:t>
            </a:r>
            <a:r>
              <a:rPr lang="en-US" sz="2800" dirty="0" smtClean="0"/>
              <a:t> de la </a:t>
            </a:r>
            <a:r>
              <a:rPr lang="en-US" sz="2800" dirty="0" err="1" smtClean="0"/>
              <a:t>réglementation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err="1" smtClean="0"/>
              <a:t>Contraintes</a:t>
            </a:r>
            <a:r>
              <a:rPr lang="en-US" sz="2800" dirty="0" smtClean="0"/>
              <a:t> en </a:t>
            </a:r>
            <a:r>
              <a:rPr lang="en-US" sz="2800" dirty="0" err="1" smtClean="0"/>
              <a:t>termes</a:t>
            </a:r>
            <a:r>
              <a:rPr lang="en-US" sz="2800" dirty="0" smtClean="0"/>
              <a:t> de </a:t>
            </a:r>
            <a:r>
              <a:rPr lang="en-US" sz="2800" dirty="0" err="1" smtClean="0"/>
              <a:t>capacité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5FA94-8926-47C2-8A34-ACCC993891CF}" type="slidenum">
              <a:rPr lang="en-US"/>
              <a:pPr/>
              <a:t>13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err="1" smtClean="0">
                <a:cs typeface="Times New Roman" pitchFamily="18" charset="0"/>
              </a:rPr>
              <a:t>Effets</a:t>
            </a:r>
            <a:r>
              <a:rPr lang="en-GB" sz="4000" dirty="0" smtClean="0">
                <a:cs typeface="Times New Roman" pitchFamily="18" charset="0"/>
              </a:rPr>
              <a:t> du </a:t>
            </a:r>
            <a:r>
              <a:rPr lang="en-GB" sz="4000" dirty="0" err="1" smtClean="0">
                <a:cs typeface="Times New Roman" pitchFamily="18" charset="0"/>
              </a:rPr>
              <a:t>manque</a:t>
            </a:r>
            <a:r>
              <a:rPr lang="en-GB" sz="4000" dirty="0" smtClean="0">
                <a:cs typeface="Times New Roman" pitchFamily="18" charset="0"/>
              </a:rPr>
              <a:t> </a:t>
            </a:r>
            <a:r>
              <a:rPr lang="en-GB" sz="4000" dirty="0" err="1" smtClean="0">
                <a:cs typeface="Times New Roman" pitchFamily="18" charset="0"/>
              </a:rPr>
              <a:t>d’application</a:t>
            </a:r>
            <a:r>
              <a:rPr lang="en-GB" sz="4000" dirty="0" smtClean="0">
                <a:cs typeface="Times New Roman" pitchFamily="18" charset="0"/>
              </a:rPr>
              <a:t> 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Retards </a:t>
            </a:r>
            <a:r>
              <a:rPr lang="en-US" sz="2800" dirty="0" err="1" smtClean="0"/>
              <a:t>liés</a:t>
            </a:r>
            <a:r>
              <a:rPr lang="en-US" sz="2800" dirty="0" smtClean="0"/>
              <a:t> au transit </a:t>
            </a:r>
            <a:r>
              <a:rPr lang="en-US" sz="2800" dirty="0" err="1" smtClean="0"/>
              <a:t>portuaire</a:t>
            </a:r>
            <a:r>
              <a:rPr lang="en-US" sz="2800" dirty="0" smtClean="0"/>
              <a:t>, en route et aux </a:t>
            </a:r>
            <a:r>
              <a:rPr lang="en-US" sz="2800" dirty="0" err="1" smtClean="0"/>
              <a:t>postes</a:t>
            </a:r>
            <a:r>
              <a:rPr lang="en-US" sz="2800" dirty="0" smtClean="0"/>
              <a:t> </a:t>
            </a:r>
            <a:r>
              <a:rPr lang="en-US" sz="2800" dirty="0" err="1" smtClean="0"/>
              <a:t>frontières</a:t>
            </a:r>
            <a:r>
              <a:rPr lang="en-US" sz="2800" dirty="0" smtClean="0"/>
              <a:t>  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Licenses doubles </a:t>
            </a:r>
            <a:r>
              <a:rPr lang="en-US" sz="2800" dirty="0" err="1" smtClean="0"/>
              <a:t>ou</a:t>
            </a:r>
            <a:r>
              <a:rPr lang="en-US" sz="2800" dirty="0" smtClean="0"/>
              <a:t> multiples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err="1" smtClean="0"/>
              <a:t>Versements</a:t>
            </a:r>
            <a:r>
              <a:rPr lang="en-US" sz="2800" dirty="0" smtClean="0"/>
              <a:t> multiples de caution de transit </a:t>
            </a:r>
            <a:r>
              <a:rPr lang="en-US" sz="2800" dirty="0" err="1" smtClean="0"/>
              <a:t>immobilisant</a:t>
            </a:r>
            <a:r>
              <a:rPr lang="en-US" sz="2800" dirty="0" smtClean="0"/>
              <a:t> les </a:t>
            </a:r>
            <a:r>
              <a:rPr lang="en-US" sz="2800" dirty="0" err="1" smtClean="0"/>
              <a:t>fonds</a:t>
            </a:r>
            <a:r>
              <a:rPr lang="en-US" sz="2800" dirty="0" smtClean="0"/>
              <a:t> pendant de </a:t>
            </a:r>
            <a:r>
              <a:rPr lang="en-US" sz="2800" dirty="0" err="1" smtClean="0"/>
              <a:t>longues</a:t>
            </a:r>
            <a:r>
              <a:rPr lang="en-US" sz="2800" dirty="0" smtClean="0"/>
              <a:t> </a:t>
            </a:r>
            <a:r>
              <a:rPr lang="en-US" sz="2800" dirty="0" err="1" smtClean="0"/>
              <a:t>durées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err="1" smtClean="0"/>
              <a:t>Versements</a:t>
            </a:r>
            <a:r>
              <a:rPr lang="en-US" sz="2800" dirty="0" smtClean="0"/>
              <a:t> multiples </a:t>
            </a:r>
            <a:r>
              <a:rPr lang="en-US" sz="2800" dirty="0" err="1" smtClean="0"/>
              <a:t>d’assurance</a:t>
            </a:r>
            <a:r>
              <a:rPr lang="en-US" sz="2800" dirty="0" smtClean="0"/>
              <a:t> aux tiers 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Absence de concurrence entre les </a:t>
            </a:r>
            <a:r>
              <a:rPr lang="en-US" sz="2800" dirty="0" err="1" smtClean="0"/>
              <a:t>prestaires</a:t>
            </a:r>
            <a:r>
              <a:rPr lang="en-US" sz="2800" dirty="0" smtClean="0"/>
              <a:t> de services de transport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err="1" smtClean="0"/>
              <a:t>Coûts</a:t>
            </a:r>
            <a:r>
              <a:rPr lang="en-US" sz="2800" dirty="0" smtClean="0"/>
              <a:t> de transaction </a:t>
            </a:r>
            <a:r>
              <a:rPr lang="en-US" sz="2800" dirty="0" err="1" smtClean="0"/>
              <a:t>élevés</a:t>
            </a:r>
            <a:r>
              <a:rPr lang="en-US" sz="2800" dirty="0" smtClean="0"/>
              <a:t> et </a:t>
            </a:r>
            <a:r>
              <a:rPr lang="en-US" sz="2800" dirty="0" err="1" smtClean="0"/>
              <a:t>faible</a:t>
            </a:r>
            <a:r>
              <a:rPr lang="en-US" sz="2800" dirty="0" smtClean="0"/>
              <a:t> </a:t>
            </a:r>
            <a:r>
              <a:rPr lang="en-US" sz="2800" dirty="0" err="1" smtClean="0"/>
              <a:t>compétitivité</a:t>
            </a:r>
            <a:r>
              <a:rPr lang="en-US" sz="2800" dirty="0" smtClean="0"/>
              <a:t> </a:t>
            </a:r>
            <a:r>
              <a:rPr lang="en-US" sz="2800" dirty="0" err="1" smtClean="0"/>
              <a:t>sur</a:t>
            </a:r>
            <a:r>
              <a:rPr lang="en-US" sz="2800" dirty="0" smtClean="0"/>
              <a:t> les </a:t>
            </a:r>
            <a:r>
              <a:rPr lang="en-US" sz="2800" dirty="0" err="1" smtClean="0"/>
              <a:t>marchés</a:t>
            </a:r>
            <a:r>
              <a:rPr lang="en-US" sz="2800" dirty="0" smtClean="0"/>
              <a:t> </a:t>
            </a:r>
            <a:r>
              <a:rPr lang="en-US" sz="2800" dirty="0" err="1" smtClean="0"/>
              <a:t>mondiaux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BA2D0-A54B-41BD-8686-DBF956CB00A1}" type="slidenum">
              <a:rPr lang="en-US"/>
              <a:pPr/>
              <a:t>14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err="1" smtClean="0">
                <a:cs typeface="Times New Roman" pitchFamily="18" charset="0"/>
              </a:rPr>
              <a:t>Voie</a:t>
            </a:r>
            <a:r>
              <a:rPr lang="en-GB" sz="4000" dirty="0" smtClean="0">
                <a:cs typeface="Times New Roman" pitchFamily="18" charset="0"/>
              </a:rPr>
              <a:t> à </a:t>
            </a:r>
            <a:r>
              <a:rPr lang="en-GB" sz="4000" dirty="0" err="1" smtClean="0">
                <a:cs typeface="Times New Roman" pitchFamily="18" charset="0"/>
              </a:rPr>
              <a:t>suivre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495800"/>
          </a:xfrm>
        </p:spPr>
        <p:txBody>
          <a:bodyPr/>
          <a:lstStyle/>
          <a:p>
            <a:r>
              <a:rPr lang="en-US" sz="2800" dirty="0" err="1" smtClean="0"/>
              <a:t>Renforcement</a:t>
            </a:r>
            <a:r>
              <a:rPr lang="en-US" sz="2800" dirty="0" smtClean="0"/>
              <a:t> du </a:t>
            </a:r>
            <a:r>
              <a:rPr lang="en-US" sz="2800" dirty="0" err="1" smtClean="0"/>
              <a:t>principe</a:t>
            </a:r>
            <a:r>
              <a:rPr lang="en-US" sz="2800" dirty="0" smtClean="0"/>
              <a:t> de corridor</a:t>
            </a:r>
            <a:endParaRPr lang="en-US" sz="2800" dirty="0"/>
          </a:p>
          <a:p>
            <a:r>
              <a:rPr lang="en-US" sz="2800" dirty="0" smtClean="0"/>
              <a:t>Application </a:t>
            </a:r>
            <a:r>
              <a:rPr lang="en-US" sz="2800" dirty="0" err="1" smtClean="0"/>
              <a:t>d’instruments</a:t>
            </a:r>
            <a:r>
              <a:rPr lang="en-US" sz="2800" dirty="0" smtClean="0"/>
              <a:t> </a:t>
            </a:r>
            <a:r>
              <a:rPr lang="en-US" sz="2800" dirty="0" err="1" smtClean="0"/>
              <a:t>communs</a:t>
            </a:r>
            <a:r>
              <a:rPr lang="en-US" sz="2800" dirty="0" smtClean="0"/>
              <a:t> le long des corridors </a:t>
            </a:r>
          </a:p>
          <a:p>
            <a:r>
              <a:rPr lang="en-US" sz="2800" dirty="0" err="1" smtClean="0"/>
              <a:t>Développement</a:t>
            </a:r>
            <a:r>
              <a:rPr lang="en-US" sz="2800" dirty="0" smtClean="0"/>
              <a:t> </a:t>
            </a:r>
            <a:r>
              <a:rPr lang="en-US" sz="2800" dirty="0" err="1" smtClean="0"/>
              <a:t>d’observatoires</a:t>
            </a:r>
            <a:r>
              <a:rPr lang="en-US" sz="2800" dirty="0" smtClean="0"/>
              <a:t> de corridors</a:t>
            </a:r>
          </a:p>
          <a:p>
            <a:r>
              <a:rPr lang="en-US" sz="2800" dirty="0" smtClean="0"/>
              <a:t>Participation des parties </a:t>
            </a:r>
            <a:r>
              <a:rPr lang="en-US" sz="2800" dirty="0" err="1" smtClean="0"/>
              <a:t>prenantes</a:t>
            </a:r>
            <a:r>
              <a:rPr lang="en-US" sz="2800" dirty="0" smtClean="0"/>
              <a:t> </a:t>
            </a:r>
            <a:r>
              <a:rPr lang="en-US" sz="2800" dirty="0" err="1" smtClean="0"/>
              <a:t>dans</a:t>
            </a:r>
            <a:r>
              <a:rPr lang="en-US" sz="2800" dirty="0" smtClean="0"/>
              <a:t> la </a:t>
            </a:r>
            <a:r>
              <a:rPr lang="en-US" sz="2800" dirty="0" err="1" smtClean="0"/>
              <a:t>gestion</a:t>
            </a:r>
            <a:r>
              <a:rPr lang="en-US" sz="2800" dirty="0" smtClean="0"/>
              <a:t> des corridors</a:t>
            </a:r>
            <a:endParaRPr lang="en-US" sz="2800" dirty="0"/>
          </a:p>
          <a:p>
            <a:r>
              <a:rPr lang="en-US" sz="2800" dirty="0" err="1" smtClean="0"/>
              <a:t>Appui</a:t>
            </a:r>
            <a:r>
              <a:rPr lang="en-US" sz="2800" dirty="0" smtClean="0"/>
              <a:t> aux </a:t>
            </a:r>
            <a:r>
              <a:rPr lang="en-US" sz="2800" dirty="0" err="1" smtClean="0"/>
              <a:t>états</a:t>
            </a:r>
            <a:r>
              <a:rPr lang="en-US" sz="2800" dirty="0" smtClean="0"/>
              <a:t> </a:t>
            </a:r>
            <a:r>
              <a:rPr lang="en-US" sz="2800" dirty="0" err="1" smtClean="0"/>
              <a:t>membres</a:t>
            </a:r>
            <a:r>
              <a:rPr lang="en-US" sz="2800" dirty="0" smtClean="0"/>
              <a:t> </a:t>
            </a:r>
            <a:r>
              <a:rPr lang="en-US" sz="2800" dirty="0" err="1" smtClean="0"/>
              <a:t>dans</a:t>
            </a:r>
            <a:r>
              <a:rPr lang="en-US" sz="2800" dirty="0" smtClean="0"/>
              <a:t> </a:t>
            </a:r>
            <a:r>
              <a:rPr lang="en-US" sz="2800" dirty="0" err="1" smtClean="0"/>
              <a:t>l’aplication</a:t>
            </a:r>
            <a:r>
              <a:rPr lang="en-US" sz="2800" dirty="0" smtClean="0"/>
              <a:t> des instruments de facilitation du commerce et du transport</a:t>
            </a:r>
            <a:endParaRPr lang="en-US" sz="2800" dirty="0"/>
          </a:p>
          <a:p>
            <a:r>
              <a:rPr lang="en-US" sz="2800" dirty="0" err="1" smtClean="0"/>
              <a:t>Renforcement</a:t>
            </a:r>
            <a:r>
              <a:rPr lang="en-US" sz="2800" dirty="0" smtClean="0"/>
              <a:t> des </a:t>
            </a:r>
            <a:r>
              <a:rPr lang="en-US" sz="2800" dirty="0" err="1" smtClean="0"/>
              <a:t>capacités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66AC-A9C4-4B34-B945-A0684FDD5D94}" type="slidenum">
              <a:rPr lang="en-US"/>
              <a:pPr/>
              <a:t>15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Principaux</a:t>
            </a:r>
            <a:r>
              <a:rPr lang="en-US" dirty="0" smtClean="0"/>
              <a:t> corridors de </a:t>
            </a:r>
            <a:r>
              <a:rPr lang="en-US" dirty="0" err="1" smtClean="0"/>
              <a:t>l’Afrique</a:t>
            </a:r>
            <a:r>
              <a:rPr lang="en-US" dirty="0" smtClean="0"/>
              <a:t> de </a:t>
            </a:r>
            <a:r>
              <a:rPr lang="en-US" dirty="0" err="1" smtClean="0"/>
              <a:t>orientale</a:t>
            </a:r>
            <a:r>
              <a:rPr lang="en-US" dirty="0" smtClean="0"/>
              <a:t> et </a:t>
            </a:r>
            <a:r>
              <a:rPr lang="en-US" dirty="0" err="1" smtClean="0"/>
              <a:t>australe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 smtClean="0"/>
              <a:t>Corridor de Djibouti </a:t>
            </a:r>
            <a:endParaRPr lang="en-GB" sz="2800" dirty="0"/>
          </a:p>
          <a:p>
            <a:pPr>
              <a:lnSpc>
                <a:spcPct val="80000"/>
              </a:lnSpc>
            </a:pPr>
            <a:r>
              <a:rPr lang="en-GB" sz="2800" dirty="0" smtClean="0"/>
              <a:t>Corridor Mombasa </a:t>
            </a:r>
            <a:endParaRPr lang="en-GB" sz="2800" dirty="0"/>
          </a:p>
          <a:p>
            <a:pPr>
              <a:lnSpc>
                <a:spcPct val="80000"/>
              </a:lnSpc>
            </a:pPr>
            <a:r>
              <a:rPr lang="en-GB" sz="2800" dirty="0" smtClean="0"/>
              <a:t>Corridor Dar </a:t>
            </a:r>
            <a:r>
              <a:rPr lang="en-GB" sz="2800" dirty="0" err="1" smtClean="0"/>
              <a:t>es</a:t>
            </a:r>
            <a:r>
              <a:rPr lang="en-GB" sz="2800" dirty="0" smtClean="0"/>
              <a:t> Salaam et central </a:t>
            </a:r>
            <a:endParaRPr lang="en-GB" sz="2800" dirty="0"/>
          </a:p>
          <a:p>
            <a:pPr>
              <a:lnSpc>
                <a:spcPct val="80000"/>
              </a:lnSpc>
            </a:pPr>
            <a:r>
              <a:rPr lang="en-GB" sz="2800" dirty="0" smtClean="0"/>
              <a:t>Corridor de TAZARA </a:t>
            </a:r>
            <a:endParaRPr lang="en-GB" sz="2800" dirty="0"/>
          </a:p>
          <a:p>
            <a:pPr>
              <a:lnSpc>
                <a:spcPct val="80000"/>
              </a:lnSpc>
            </a:pPr>
            <a:r>
              <a:rPr lang="en-GB" sz="2800" dirty="0" smtClean="0"/>
              <a:t>Corridor </a:t>
            </a:r>
            <a:r>
              <a:rPr lang="en-GB" sz="2800" dirty="0" err="1" smtClean="0"/>
              <a:t>Nacala</a:t>
            </a:r>
            <a:r>
              <a:rPr lang="en-GB" sz="2800" dirty="0" smtClean="0"/>
              <a:t> </a:t>
            </a:r>
            <a:endParaRPr lang="en-GB" sz="2800" dirty="0"/>
          </a:p>
          <a:p>
            <a:pPr>
              <a:lnSpc>
                <a:spcPct val="80000"/>
              </a:lnSpc>
            </a:pPr>
            <a:r>
              <a:rPr lang="en-GB" sz="2800" dirty="0" smtClean="0"/>
              <a:t>Corridor Beira </a:t>
            </a:r>
            <a:endParaRPr lang="en-GB" sz="2800" dirty="0"/>
          </a:p>
          <a:p>
            <a:pPr>
              <a:lnSpc>
                <a:spcPct val="80000"/>
              </a:lnSpc>
            </a:pPr>
            <a:r>
              <a:rPr lang="en-GB" sz="2800" dirty="0" smtClean="0"/>
              <a:t>Corridor Maputo </a:t>
            </a:r>
            <a:endParaRPr lang="en-GB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Walvis Bay Trans Kalahari and Trans Caprivi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Corridor  </a:t>
            </a:r>
            <a:r>
              <a:rPr lang="en-US" sz="2800" dirty="0" err="1" smtClean="0"/>
              <a:t>nord</a:t>
            </a:r>
            <a:r>
              <a:rPr lang="en-US" sz="2800" dirty="0" smtClean="0"/>
              <a:t> </a:t>
            </a:r>
            <a:r>
              <a:rPr lang="en-US" sz="2800" dirty="0" err="1" smtClean="0"/>
              <a:t>sud</a:t>
            </a:r>
            <a:r>
              <a:rPr lang="en-US" sz="2800" dirty="0" smtClean="0"/>
              <a:t> (corridor de Durban )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Corridor </a:t>
            </a:r>
            <a:r>
              <a:rPr lang="en-US" sz="2800" dirty="0" err="1" smtClean="0"/>
              <a:t>Benguela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5F03-9F92-4C04-B276-C5C97D4209D4}" type="slidenum">
              <a:rPr lang="en-US"/>
              <a:pPr/>
              <a:t>16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			</a:t>
            </a:r>
            <a:r>
              <a:rPr lang="en-US" dirty="0" smtClean="0"/>
              <a:t>Merci de </a:t>
            </a:r>
            <a:r>
              <a:rPr lang="en-US" dirty="0" err="1" smtClean="0"/>
              <a:t>votre</a:t>
            </a:r>
            <a:r>
              <a:rPr lang="en-US" smtClean="0"/>
              <a:t> attention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ECEE-5823-46AF-B314-D69B29A09E48}" type="slidenum">
              <a:rPr lang="en-US"/>
              <a:pPr/>
              <a:t>2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cs typeface="Times New Roman" pitchFamily="18" charset="0"/>
              </a:rPr>
              <a:t>Sommaire</a:t>
            </a:r>
            <a:endParaRPr lang="en-GB" dirty="0">
              <a:cs typeface="Times New Roman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>
                <a:cs typeface="Times New Roman" pitchFamily="18" charset="0"/>
              </a:rPr>
              <a:t>Introduction </a:t>
            </a:r>
          </a:p>
          <a:p>
            <a:pPr>
              <a:lnSpc>
                <a:spcPct val="80000"/>
              </a:lnSpc>
            </a:pPr>
            <a:r>
              <a:rPr lang="en-GB" sz="2800" dirty="0" smtClean="0">
                <a:cs typeface="Times New Roman" pitchFamily="18" charset="0"/>
              </a:rPr>
              <a:t>Programme </a:t>
            </a:r>
            <a:r>
              <a:rPr lang="en-GB" sz="2800" dirty="0" err="1" smtClean="0">
                <a:cs typeface="Times New Roman" pitchFamily="18" charset="0"/>
              </a:rPr>
              <a:t>d’intégration</a:t>
            </a:r>
            <a:r>
              <a:rPr lang="en-GB" sz="2800" dirty="0" smtClean="0">
                <a:cs typeface="Times New Roman" pitchFamily="18" charset="0"/>
              </a:rPr>
              <a:t> </a:t>
            </a:r>
            <a:r>
              <a:rPr lang="en-GB" sz="2800" dirty="0" err="1" smtClean="0">
                <a:cs typeface="Times New Roman" pitchFamily="18" charset="0"/>
              </a:rPr>
              <a:t>régionale</a:t>
            </a:r>
            <a:r>
              <a:rPr lang="en-GB" sz="2800" dirty="0" smtClean="0">
                <a:cs typeface="Times New Roman" pitchFamily="18" charset="0"/>
              </a:rPr>
              <a:t> </a:t>
            </a:r>
            <a:r>
              <a:rPr lang="en-GB" sz="2800" dirty="0">
                <a:cs typeface="Times New Roman" pitchFamily="18" charset="0"/>
              </a:rPr>
              <a:t> </a:t>
            </a:r>
          </a:p>
          <a:p>
            <a:pPr>
              <a:lnSpc>
                <a:spcPct val="80000"/>
              </a:lnSpc>
            </a:pPr>
            <a:r>
              <a:rPr lang="en-GB" sz="2800" dirty="0" smtClean="0">
                <a:cs typeface="Times New Roman" pitchFamily="18" charset="0"/>
              </a:rPr>
              <a:t>Programmes de facilitation du transport des CER</a:t>
            </a:r>
            <a:endParaRPr lang="en-GB" sz="28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GB" sz="2800" dirty="0" smtClean="0">
                <a:cs typeface="Times New Roman" pitchFamily="18" charset="0"/>
              </a:rPr>
              <a:t>Instruments de facilitation du transport de transit </a:t>
            </a:r>
            <a:r>
              <a:rPr lang="en-GB" sz="2800" dirty="0" err="1" smtClean="0">
                <a:cs typeface="Times New Roman" pitchFamily="18" charset="0"/>
              </a:rPr>
              <a:t>dans</a:t>
            </a:r>
            <a:r>
              <a:rPr lang="en-GB" sz="2800" dirty="0" smtClean="0">
                <a:cs typeface="Times New Roman" pitchFamily="18" charset="0"/>
              </a:rPr>
              <a:t> les pays COMESA</a:t>
            </a:r>
            <a:endParaRPr lang="en-GB" sz="28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GB" sz="2800" dirty="0" err="1" smtClean="0">
                <a:cs typeface="Times New Roman" pitchFamily="18" charset="0"/>
              </a:rPr>
              <a:t>État</a:t>
            </a:r>
            <a:r>
              <a:rPr lang="en-GB" sz="2800" dirty="0" smtClean="0">
                <a:cs typeface="Times New Roman" pitchFamily="18" charset="0"/>
              </a:rPr>
              <a:t> </a:t>
            </a:r>
            <a:r>
              <a:rPr lang="en-GB" sz="2800" dirty="0" err="1" smtClean="0">
                <a:cs typeface="Times New Roman" pitchFamily="18" charset="0"/>
              </a:rPr>
              <a:t>d’avancement</a:t>
            </a:r>
            <a:r>
              <a:rPr lang="en-GB" sz="2800" dirty="0" smtClean="0">
                <a:cs typeface="Times New Roman" pitchFamily="18" charset="0"/>
              </a:rPr>
              <a:t> de </a:t>
            </a:r>
            <a:r>
              <a:rPr lang="en-GB" sz="2800" dirty="0" err="1" smtClean="0">
                <a:cs typeface="Times New Roman" pitchFamily="18" charset="0"/>
              </a:rPr>
              <a:t>l’application</a:t>
            </a:r>
            <a:r>
              <a:rPr lang="en-GB" sz="2800" dirty="0" smtClean="0">
                <a:cs typeface="Times New Roman" pitchFamily="18" charset="0"/>
              </a:rPr>
              <a:t> des instruments de facilitation du transit </a:t>
            </a:r>
            <a:r>
              <a:rPr lang="en-GB" sz="2800" dirty="0" err="1" smtClean="0">
                <a:cs typeface="Times New Roman" pitchFamily="18" charset="0"/>
              </a:rPr>
              <a:t>dans</a:t>
            </a:r>
            <a:r>
              <a:rPr lang="en-GB" sz="2800" dirty="0" smtClean="0">
                <a:cs typeface="Times New Roman" pitchFamily="18" charset="0"/>
              </a:rPr>
              <a:t> la zone COMESA</a:t>
            </a:r>
            <a:endParaRPr lang="en-GB" sz="28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GB" sz="2800" dirty="0" smtClean="0">
                <a:cs typeface="Times New Roman" pitchFamily="18" charset="0"/>
              </a:rPr>
              <a:t>Obstacles à </a:t>
            </a:r>
            <a:r>
              <a:rPr lang="en-GB" sz="2800" dirty="0" err="1" smtClean="0">
                <a:cs typeface="Times New Roman" pitchFamily="18" charset="0"/>
              </a:rPr>
              <a:t>leur</a:t>
            </a:r>
            <a:r>
              <a:rPr lang="en-GB" sz="2800" dirty="0" smtClean="0">
                <a:cs typeface="Times New Roman" pitchFamily="18" charset="0"/>
              </a:rPr>
              <a:t> application </a:t>
            </a:r>
            <a:endParaRPr lang="en-GB" sz="28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GB" sz="2800" dirty="0" err="1" smtClean="0">
                <a:cs typeface="Times New Roman" pitchFamily="18" charset="0"/>
              </a:rPr>
              <a:t>Effets</a:t>
            </a:r>
            <a:r>
              <a:rPr lang="en-GB" sz="2800" dirty="0" smtClean="0">
                <a:cs typeface="Times New Roman" pitchFamily="18" charset="0"/>
              </a:rPr>
              <a:t> du </a:t>
            </a:r>
            <a:r>
              <a:rPr lang="en-GB" sz="2800" dirty="0" err="1" smtClean="0">
                <a:cs typeface="Times New Roman" pitchFamily="18" charset="0"/>
              </a:rPr>
              <a:t>manque</a:t>
            </a:r>
            <a:r>
              <a:rPr lang="en-GB" sz="2800" dirty="0" smtClean="0">
                <a:cs typeface="Times New Roman" pitchFamily="18" charset="0"/>
              </a:rPr>
              <a:t> </a:t>
            </a:r>
            <a:r>
              <a:rPr lang="en-GB" sz="2800" dirty="0" err="1" smtClean="0">
                <a:cs typeface="Times New Roman" pitchFamily="18" charset="0"/>
              </a:rPr>
              <a:t>d’application</a:t>
            </a:r>
            <a:r>
              <a:rPr lang="en-GB" sz="2800" dirty="0" smtClean="0">
                <a:cs typeface="Times New Roman" pitchFamily="18" charset="0"/>
              </a:rPr>
              <a:t> </a:t>
            </a:r>
            <a:r>
              <a:rPr lang="en-GB" sz="2800" dirty="0">
                <a:cs typeface="Times New Roman" pitchFamily="18" charset="0"/>
              </a:rPr>
              <a:t> </a:t>
            </a:r>
          </a:p>
          <a:p>
            <a:pPr>
              <a:lnSpc>
                <a:spcPct val="80000"/>
              </a:lnSpc>
            </a:pPr>
            <a:r>
              <a:rPr lang="en-GB" sz="2800" dirty="0" err="1" smtClean="0">
                <a:cs typeface="Times New Roman" pitchFamily="18" charset="0"/>
              </a:rPr>
              <a:t>Voie</a:t>
            </a:r>
            <a:r>
              <a:rPr lang="en-GB" sz="2800" dirty="0" smtClean="0">
                <a:cs typeface="Times New Roman" pitchFamily="18" charset="0"/>
              </a:rPr>
              <a:t> à </a:t>
            </a:r>
            <a:r>
              <a:rPr lang="en-GB" sz="2800" dirty="0" err="1" smtClean="0">
                <a:cs typeface="Times New Roman" pitchFamily="18" charset="0"/>
              </a:rPr>
              <a:t>suivre</a:t>
            </a:r>
            <a:r>
              <a:rPr lang="en-GB" sz="2800" dirty="0">
                <a:cs typeface="Times New Roman" pitchFamily="18" charset="0"/>
              </a:rPr>
              <a:t> </a:t>
            </a:r>
          </a:p>
          <a:p>
            <a:pPr>
              <a:lnSpc>
                <a:spcPct val="80000"/>
              </a:lnSpc>
            </a:pPr>
            <a:endParaRPr lang="en-GB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6F1A-04BE-43D1-92B6-0B5AAC401715}" type="slidenum">
              <a:rPr lang="en-US"/>
              <a:pPr/>
              <a:t>3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dirty="0" smtClean="0"/>
              <a:t>Le transport est déterminant pour la production et le commerce de nos pays </a:t>
            </a:r>
          </a:p>
          <a:p>
            <a:pPr>
              <a:lnSpc>
                <a:spcPct val="90000"/>
              </a:lnSpc>
            </a:pPr>
            <a:r>
              <a:rPr lang="fr-FR" sz="2400" dirty="0" smtClean="0"/>
              <a:t>Les coûts de transport sont en Afrique certainement les plus élevés au monde </a:t>
            </a:r>
          </a:p>
          <a:p>
            <a:pPr>
              <a:lnSpc>
                <a:spcPct val="90000"/>
              </a:lnSpc>
            </a:pPr>
            <a:r>
              <a:rPr lang="fr-FR" sz="2400" dirty="0" smtClean="0"/>
              <a:t>Dans les pays sans littoral tels que le Burundi ou le Malawi, ces coûts peuvent atteindre jusqu’à 50 % de la valeur des produits importés </a:t>
            </a:r>
          </a:p>
          <a:p>
            <a:pPr>
              <a:lnSpc>
                <a:spcPct val="90000"/>
              </a:lnSpc>
            </a:pPr>
            <a:r>
              <a:rPr lang="fr-FR" sz="2400" dirty="0" smtClean="0"/>
              <a:t>De ce fait, nos pays sont les moins compétitifs tant au niveau des marchés régionaux qu’internationaux </a:t>
            </a:r>
          </a:p>
          <a:p>
            <a:pPr>
              <a:lnSpc>
                <a:spcPct val="90000"/>
              </a:lnSpc>
            </a:pPr>
            <a:r>
              <a:rPr lang="fr-FR" sz="2400" dirty="0" smtClean="0"/>
              <a:t>Les coûts de transport sont élevés en raison du manque d’infrastructures mais parce que les  contraintes réglementaires et </a:t>
            </a:r>
            <a:r>
              <a:rPr lang="fr-FR" sz="2400" dirty="0" smtClean="0"/>
              <a:t>administratives </a:t>
            </a:r>
            <a:r>
              <a:rPr lang="fr-FR" sz="2400" dirty="0" smtClean="0"/>
              <a:t>sont courantes dans la région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62F57-0783-4D9B-9275-D858EEC1CCAB}" type="slidenum">
              <a:rPr lang="en-US"/>
              <a:pPr/>
              <a:t>4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cs typeface="Times New Roman" pitchFamily="18" charset="0"/>
              </a:rPr>
              <a:t/>
            </a:r>
            <a:br>
              <a:rPr lang="en-GB" sz="4000" dirty="0">
                <a:cs typeface="Times New Roman" pitchFamily="18" charset="0"/>
              </a:rPr>
            </a:br>
            <a:r>
              <a:rPr lang="en-GB" sz="4000" dirty="0" smtClean="0">
                <a:cs typeface="Times New Roman" pitchFamily="18" charset="0"/>
              </a:rPr>
              <a:t>Programme </a:t>
            </a:r>
            <a:r>
              <a:rPr lang="en-GB" sz="4000" dirty="0" err="1" smtClean="0">
                <a:cs typeface="Times New Roman" pitchFamily="18" charset="0"/>
              </a:rPr>
              <a:t>d’intégration</a:t>
            </a:r>
            <a:r>
              <a:rPr lang="en-GB" sz="4000" dirty="0" smtClean="0">
                <a:cs typeface="Times New Roman" pitchFamily="18" charset="0"/>
              </a:rPr>
              <a:t> </a:t>
            </a:r>
            <a:r>
              <a:rPr lang="en-GB" sz="4000" dirty="0" err="1" smtClean="0">
                <a:cs typeface="Times New Roman" pitchFamily="18" charset="0"/>
              </a:rPr>
              <a:t>régionale</a:t>
            </a:r>
            <a:r>
              <a:rPr lang="en-GB" sz="4000" dirty="0" smtClean="0">
                <a:cs typeface="Times New Roman" pitchFamily="18" charset="0"/>
              </a:rPr>
              <a:t> </a:t>
            </a:r>
            <a:r>
              <a:rPr lang="en-GB" sz="4000" dirty="0">
                <a:cs typeface="Times New Roman" pitchFamily="18" charset="0"/>
              </a:rPr>
              <a:t/>
            </a:r>
            <a:br>
              <a:rPr lang="en-GB" sz="4000" dirty="0">
                <a:cs typeface="Times New Roman" pitchFamily="18" charset="0"/>
              </a:rPr>
            </a:br>
            <a:endParaRPr lang="en-GB" sz="4000" dirty="0"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>
                <a:cs typeface="Times New Roman" pitchFamily="18" charset="0"/>
              </a:rPr>
              <a:t>Le programme </a:t>
            </a:r>
            <a:r>
              <a:rPr lang="en-GB" sz="2400" dirty="0" err="1" smtClean="0">
                <a:cs typeface="Times New Roman" pitchFamily="18" charset="0"/>
              </a:rPr>
              <a:t>d’intégration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dans</a:t>
            </a:r>
            <a:r>
              <a:rPr lang="en-GB" sz="2400" dirty="0" smtClean="0">
                <a:cs typeface="Times New Roman" pitchFamily="18" charset="0"/>
              </a:rPr>
              <a:t> la </a:t>
            </a:r>
            <a:r>
              <a:rPr lang="en-GB" sz="2400" dirty="0" err="1" smtClean="0">
                <a:cs typeface="Times New Roman" pitchFamily="18" charset="0"/>
              </a:rPr>
              <a:t>région</a:t>
            </a:r>
            <a:r>
              <a:rPr lang="en-GB" sz="2400" dirty="0" smtClean="0">
                <a:cs typeface="Times New Roman" pitchFamily="18" charset="0"/>
              </a:rPr>
              <a:t> COMESA repose </a:t>
            </a:r>
            <a:r>
              <a:rPr lang="en-GB" sz="2400" dirty="0" err="1" smtClean="0">
                <a:cs typeface="Times New Roman" pitchFamily="18" charset="0"/>
              </a:rPr>
              <a:t>sur</a:t>
            </a:r>
            <a:r>
              <a:rPr lang="en-GB" sz="2400" dirty="0" smtClean="0">
                <a:cs typeface="Times New Roman" pitchFamily="18" charset="0"/>
              </a:rPr>
              <a:t> les </a:t>
            </a:r>
            <a:r>
              <a:rPr lang="en-GB" sz="2400" dirty="0" err="1" smtClean="0">
                <a:cs typeface="Times New Roman" pitchFamily="18" charset="0"/>
              </a:rPr>
              <a:t>éléments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suivants</a:t>
            </a:r>
            <a:r>
              <a:rPr lang="en-GB" sz="2400" dirty="0" smtClean="0">
                <a:cs typeface="Times New Roman" pitchFamily="18" charset="0"/>
              </a:rPr>
              <a:t> :</a:t>
            </a:r>
            <a:endParaRPr lang="en-GB" sz="2400" dirty="0">
              <a:cs typeface="Times New Roman" pitchFamily="18" charset="0"/>
            </a:endParaRP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1800" dirty="0" smtClean="0">
                <a:cs typeface="Times New Roman" pitchFamily="18" charset="0"/>
              </a:rPr>
              <a:t>Promotion du commerce</a:t>
            </a:r>
            <a:endParaRPr lang="en-GB" sz="1800" dirty="0">
              <a:cs typeface="Times New Roman" pitchFamily="18" charset="0"/>
            </a:endParaRP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1800" dirty="0">
                <a:cs typeface="Times New Roman" pitchFamily="18" charset="0"/>
              </a:rPr>
              <a:t>Promotion </a:t>
            </a:r>
            <a:r>
              <a:rPr lang="en-GB" sz="1800" dirty="0" smtClean="0">
                <a:cs typeface="Times New Roman" pitchFamily="18" charset="0"/>
              </a:rPr>
              <a:t>des </a:t>
            </a:r>
            <a:r>
              <a:rPr lang="en-GB" sz="1800" dirty="0" err="1" smtClean="0">
                <a:cs typeface="Times New Roman" pitchFamily="18" charset="0"/>
              </a:rPr>
              <a:t>investissements</a:t>
            </a:r>
            <a:endParaRPr lang="en-GB" sz="1800" dirty="0">
              <a:cs typeface="Times New Roman" pitchFamily="18" charset="0"/>
            </a:endParaRP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1800" dirty="0" err="1" smtClean="0">
                <a:cs typeface="Times New Roman" pitchFamily="18" charset="0"/>
              </a:rPr>
              <a:t>Dévelopment</a:t>
            </a:r>
            <a:r>
              <a:rPr lang="en-GB" sz="1800" dirty="0" smtClean="0">
                <a:cs typeface="Times New Roman" pitchFamily="18" charset="0"/>
              </a:rPr>
              <a:t> des </a:t>
            </a:r>
            <a:r>
              <a:rPr lang="en-GB" sz="1800" dirty="0" err="1" smtClean="0">
                <a:cs typeface="Times New Roman" pitchFamily="18" charset="0"/>
              </a:rPr>
              <a:t>infratstrucures</a:t>
            </a:r>
            <a:r>
              <a:rPr lang="en-GB" sz="1800" dirty="0" smtClean="0">
                <a:cs typeface="Times New Roman" pitchFamily="18" charset="0"/>
              </a:rPr>
              <a:t> physiques, des communications et de </a:t>
            </a:r>
            <a:r>
              <a:rPr lang="en-GB" sz="1800" dirty="0" err="1" smtClean="0">
                <a:cs typeface="Times New Roman" pitchFamily="18" charset="0"/>
              </a:rPr>
              <a:t>l’énergie</a:t>
            </a:r>
            <a:endParaRPr lang="en-GB" sz="1800" dirty="0">
              <a:cs typeface="Times New Roman" pitchFamily="18" charset="0"/>
            </a:endParaRP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1800" dirty="0" smtClean="0">
                <a:cs typeface="Times New Roman" pitchFamily="18" charset="0"/>
              </a:rPr>
              <a:t>Facilitation du transport et du commerce</a:t>
            </a:r>
            <a:endParaRPr lang="en-GB" sz="1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400" dirty="0" smtClean="0">
                <a:cs typeface="Times New Roman" pitchFamily="18" charset="0"/>
              </a:rPr>
              <a:t>Des </a:t>
            </a:r>
            <a:r>
              <a:rPr lang="en-GB" sz="2400" dirty="0" err="1" smtClean="0">
                <a:cs typeface="Times New Roman" pitchFamily="18" charset="0"/>
              </a:rPr>
              <a:t>éléments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similaires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sont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applicables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dans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d’autres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regroupements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d’intégration</a:t>
            </a:r>
            <a:r>
              <a:rPr lang="en-GB" sz="2400" dirty="0" smtClean="0">
                <a:cs typeface="Times New Roman" pitchFamily="18" charset="0"/>
              </a:rPr>
              <a:t> - UE, ASEAN, NAFTA...</a:t>
            </a:r>
            <a:endParaRPr lang="en-GB" sz="24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400" dirty="0">
                <a:cs typeface="Times New Roman" pitchFamily="18" charset="0"/>
              </a:rPr>
              <a:t>COMESA </a:t>
            </a:r>
            <a:r>
              <a:rPr lang="en-GB" sz="2400" dirty="0" smtClean="0">
                <a:cs typeface="Times New Roman" pitchFamily="18" charset="0"/>
              </a:rPr>
              <a:t>a </a:t>
            </a:r>
            <a:r>
              <a:rPr lang="en-GB" sz="2400" dirty="0" err="1" smtClean="0">
                <a:cs typeface="Times New Roman" pitchFamily="18" charset="0"/>
              </a:rPr>
              <a:t>développé</a:t>
            </a:r>
            <a:r>
              <a:rPr lang="en-GB" sz="2400" dirty="0" smtClean="0">
                <a:cs typeface="Times New Roman" pitchFamily="18" charset="0"/>
              </a:rPr>
              <a:t> au </a:t>
            </a:r>
            <a:r>
              <a:rPr lang="en-GB" sz="2400" dirty="0" err="1" smtClean="0">
                <a:cs typeface="Times New Roman" pitchFamily="18" charset="0"/>
              </a:rPr>
              <a:t>fil</a:t>
            </a:r>
            <a:r>
              <a:rPr lang="en-GB" sz="2400" dirty="0" smtClean="0">
                <a:cs typeface="Times New Roman" pitchFamily="18" charset="0"/>
              </a:rPr>
              <a:t> des </a:t>
            </a:r>
            <a:r>
              <a:rPr lang="en-GB" sz="2400" dirty="0" err="1" smtClean="0">
                <a:cs typeface="Times New Roman" pitchFamily="18" charset="0"/>
              </a:rPr>
              <a:t>années</a:t>
            </a:r>
            <a:r>
              <a:rPr lang="en-GB" sz="2400" dirty="0" smtClean="0">
                <a:cs typeface="Times New Roman" pitchFamily="18" charset="0"/>
              </a:rPr>
              <a:t> un certain </a:t>
            </a:r>
            <a:r>
              <a:rPr lang="en-GB" sz="2400" dirty="0" err="1" smtClean="0">
                <a:cs typeface="Times New Roman" pitchFamily="18" charset="0"/>
              </a:rPr>
              <a:t>nombre</a:t>
            </a:r>
            <a:r>
              <a:rPr lang="en-GB" sz="2400" dirty="0" smtClean="0">
                <a:cs typeface="Times New Roman" pitchFamily="18" charset="0"/>
              </a:rPr>
              <a:t> </a:t>
            </a:r>
            <a:r>
              <a:rPr lang="en-GB" sz="2400" dirty="0" err="1" smtClean="0">
                <a:cs typeface="Times New Roman" pitchFamily="18" charset="0"/>
              </a:rPr>
              <a:t>d’instruments</a:t>
            </a:r>
            <a:r>
              <a:rPr lang="en-GB" sz="2400" dirty="0" smtClean="0">
                <a:cs typeface="Times New Roman" pitchFamily="18" charset="0"/>
              </a:rPr>
              <a:t> de facilitation du transport en collaboration avec :</a:t>
            </a:r>
            <a:endParaRPr lang="en-GB" sz="2400" dirty="0">
              <a:cs typeface="Times New Roman" pitchFamily="18" charset="0"/>
            </a:endParaRP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1800" dirty="0" err="1" smtClean="0">
                <a:cs typeface="Times New Roman" pitchFamily="18" charset="0"/>
              </a:rPr>
              <a:t>D’autres</a:t>
            </a:r>
            <a:r>
              <a:rPr lang="en-GB" sz="1800" dirty="0" smtClean="0">
                <a:cs typeface="Times New Roman" pitchFamily="18" charset="0"/>
              </a:rPr>
              <a:t> CER </a:t>
            </a:r>
            <a:r>
              <a:rPr lang="en-GB" sz="1800" dirty="0" err="1" smtClean="0">
                <a:cs typeface="Times New Roman" pitchFamily="18" charset="0"/>
              </a:rPr>
              <a:t>telles</a:t>
            </a:r>
            <a:r>
              <a:rPr lang="en-GB" sz="1800" dirty="0" smtClean="0">
                <a:cs typeface="Times New Roman" pitchFamily="18" charset="0"/>
              </a:rPr>
              <a:t> </a:t>
            </a:r>
            <a:r>
              <a:rPr lang="en-GB" sz="1800" dirty="0" err="1" smtClean="0">
                <a:cs typeface="Times New Roman" pitchFamily="18" charset="0"/>
              </a:rPr>
              <a:t>que</a:t>
            </a:r>
            <a:r>
              <a:rPr lang="en-GB" sz="1800" dirty="0" smtClean="0">
                <a:cs typeface="Times New Roman" pitchFamily="18" charset="0"/>
              </a:rPr>
              <a:t> la CEA et la SADC  </a:t>
            </a:r>
            <a:endParaRPr lang="en-GB" sz="1800" dirty="0">
              <a:cs typeface="Times New Roman" pitchFamily="18" charset="0"/>
            </a:endParaRPr>
          </a:p>
          <a:p>
            <a:pPr lvl="2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1800" dirty="0" smtClean="0">
                <a:cs typeface="Times New Roman" pitchFamily="18" charset="0"/>
              </a:rPr>
              <a:t>Des IGO </a:t>
            </a:r>
            <a:r>
              <a:rPr lang="en-GB" sz="1800" dirty="0" err="1" smtClean="0">
                <a:cs typeface="Times New Roman" pitchFamily="18" charset="0"/>
              </a:rPr>
              <a:t>telles</a:t>
            </a:r>
            <a:r>
              <a:rPr lang="en-GB" sz="1800" dirty="0" smtClean="0">
                <a:cs typeface="Times New Roman" pitchFamily="18" charset="0"/>
              </a:rPr>
              <a:t> </a:t>
            </a:r>
            <a:r>
              <a:rPr lang="en-GB" sz="1800" dirty="0" err="1" smtClean="0">
                <a:cs typeface="Times New Roman" pitchFamily="18" charset="0"/>
              </a:rPr>
              <a:t>que</a:t>
            </a:r>
            <a:r>
              <a:rPr lang="en-GB" sz="1800" dirty="0" smtClean="0">
                <a:cs typeface="Times New Roman" pitchFamily="18" charset="0"/>
              </a:rPr>
              <a:t> TTCA</a:t>
            </a:r>
            <a:r>
              <a:rPr lang="en-GB" sz="1800" dirty="0">
                <a:cs typeface="Times New Roman" pitchFamily="18" charset="0"/>
              </a:rPr>
              <a:t>, IGAD </a:t>
            </a:r>
            <a:r>
              <a:rPr lang="en-GB" sz="1800" dirty="0" smtClean="0">
                <a:cs typeface="Times New Roman" pitchFamily="18" charset="0"/>
              </a:rPr>
              <a:t>et ISCOS</a:t>
            </a:r>
            <a:endParaRPr lang="en-GB" sz="18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9EF0C-02FF-4913-A1FC-7A06F0E1AF78}" type="slidenum">
              <a:rPr lang="en-US"/>
              <a:pPr/>
              <a:t>5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cs typeface="Times New Roman" pitchFamily="18" charset="0"/>
              </a:rPr>
              <a:t>Promotion du commerce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r>
              <a:rPr lang="en-US" dirty="0" err="1" smtClean="0"/>
              <a:t>Préférences</a:t>
            </a:r>
            <a:r>
              <a:rPr lang="en-US" dirty="0" smtClean="0"/>
              <a:t> </a:t>
            </a:r>
            <a:r>
              <a:rPr lang="en-US" dirty="0" err="1" smtClean="0"/>
              <a:t>axées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 commerce </a:t>
            </a:r>
            <a:r>
              <a:rPr lang="en-US" dirty="0" err="1" smtClean="0"/>
              <a:t>régional</a:t>
            </a:r>
            <a:endParaRPr lang="en-US" dirty="0"/>
          </a:p>
          <a:p>
            <a:r>
              <a:rPr lang="en-US" dirty="0" smtClean="0"/>
              <a:t>Zones de </a:t>
            </a:r>
            <a:r>
              <a:rPr lang="en-US" dirty="0" err="1" smtClean="0"/>
              <a:t>libre</a:t>
            </a:r>
            <a:r>
              <a:rPr lang="en-US" dirty="0" smtClean="0"/>
              <a:t> </a:t>
            </a:r>
            <a:r>
              <a:rPr lang="en-US" dirty="0" err="1" smtClean="0"/>
              <a:t>échange</a:t>
            </a:r>
            <a:r>
              <a:rPr lang="en-US" dirty="0" smtClean="0"/>
              <a:t> </a:t>
            </a:r>
            <a:r>
              <a:rPr lang="en-US" dirty="0" err="1" smtClean="0"/>
              <a:t>établies</a:t>
            </a:r>
            <a:r>
              <a:rPr lang="en-US" dirty="0" smtClean="0"/>
              <a:t> en 2000</a:t>
            </a:r>
            <a:endParaRPr lang="en-US" dirty="0"/>
          </a:p>
          <a:p>
            <a:r>
              <a:rPr lang="en-US" dirty="0" smtClean="0"/>
              <a:t>Application d’un </a:t>
            </a:r>
            <a:r>
              <a:rPr lang="en-US" dirty="0" err="1" smtClean="0"/>
              <a:t>système</a:t>
            </a:r>
            <a:r>
              <a:rPr lang="en-US" dirty="0" smtClean="0"/>
              <a:t> de </a:t>
            </a:r>
            <a:r>
              <a:rPr lang="en-US" dirty="0" err="1" smtClean="0"/>
              <a:t>tarifs</a:t>
            </a:r>
            <a:r>
              <a:rPr lang="en-US" dirty="0" smtClean="0"/>
              <a:t> </a:t>
            </a:r>
            <a:r>
              <a:rPr lang="en-US" dirty="0" err="1" smtClean="0"/>
              <a:t>communs</a:t>
            </a:r>
            <a:r>
              <a:rPr lang="en-US" dirty="0" smtClean="0"/>
              <a:t> </a:t>
            </a:r>
            <a:r>
              <a:rPr lang="en-US" dirty="0" err="1" smtClean="0"/>
              <a:t>externes</a:t>
            </a:r>
            <a:r>
              <a:rPr lang="en-US" dirty="0" smtClean="0"/>
              <a:t> en 2008</a:t>
            </a:r>
            <a:endParaRPr lang="en-US" dirty="0"/>
          </a:p>
          <a:p>
            <a:r>
              <a:rPr lang="en-US" dirty="0" err="1" smtClean="0"/>
              <a:t>Levée</a:t>
            </a:r>
            <a:r>
              <a:rPr lang="en-US" dirty="0" smtClean="0"/>
              <a:t> des </a:t>
            </a:r>
            <a:r>
              <a:rPr lang="en-US" dirty="0" err="1" smtClean="0"/>
              <a:t>barrières</a:t>
            </a:r>
            <a:r>
              <a:rPr lang="en-US" dirty="0" smtClean="0"/>
              <a:t> non </a:t>
            </a:r>
            <a:r>
              <a:rPr lang="en-US" dirty="0" err="1" smtClean="0"/>
              <a:t>tarifaires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err="1" smtClean="0"/>
              <a:t>Système</a:t>
            </a:r>
            <a:r>
              <a:rPr lang="en-US" dirty="0" smtClean="0"/>
              <a:t> </a:t>
            </a:r>
            <a:r>
              <a:rPr lang="en-US" dirty="0" err="1" smtClean="0"/>
              <a:t>régional</a:t>
            </a:r>
            <a:r>
              <a:rPr lang="en-US" dirty="0" smtClean="0"/>
              <a:t> de </a:t>
            </a:r>
            <a:r>
              <a:rPr lang="en-US" dirty="0" err="1" smtClean="0"/>
              <a:t>paiements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0C974-B082-4321-8C35-E0BA6CD42E8A}" type="slidenum">
              <a:rPr lang="en-US"/>
              <a:pPr/>
              <a:t>6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cs typeface="Times New Roman" pitchFamily="18" charset="0"/>
              </a:rPr>
              <a:t/>
            </a:r>
            <a:br>
              <a:rPr lang="en-GB" sz="4000" dirty="0">
                <a:cs typeface="Times New Roman" pitchFamily="18" charset="0"/>
              </a:rPr>
            </a:br>
            <a:r>
              <a:rPr lang="en-GB" sz="4000" dirty="0">
                <a:cs typeface="Times New Roman" pitchFamily="18" charset="0"/>
              </a:rPr>
              <a:t>Promotion </a:t>
            </a:r>
            <a:r>
              <a:rPr lang="en-GB" sz="4000" dirty="0" smtClean="0">
                <a:cs typeface="Times New Roman" pitchFamily="18" charset="0"/>
              </a:rPr>
              <a:t>des </a:t>
            </a:r>
            <a:r>
              <a:rPr lang="en-GB" sz="4000" dirty="0" err="1" smtClean="0">
                <a:cs typeface="Times New Roman" pitchFamily="18" charset="0"/>
              </a:rPr>
              <a:t>investissements</a:t>
            </a:r>
            <a:r>
              <a:rPr lang="en-GB" sz="4000" dirty="0" smtClean="0">
                <a:cs typeface="Times New Roman" pitchFamily="18" charset="0"/>
              </a:rPr>
              <a:t> </a:t>
            </a:r>
            <a:r>
              <a:rPr lang="en-GB" sz="4000" dirty="0">
                <a:cs typeface="Times New Roman" pitchFamily="18" charset="0"/>
              </a:rPr>
              <a:t/>
            </a:r>
            <a:br>
              <a:rPr lang="en-GB" sz="4000" dirty="0">
                <a:cs typeface="Times New Roman" pitchFamily="18" charset="0"/>
              </a:rPr>
            </a:br>
            <a:endParaRPr lang="en-US" sz="4000" dirty="0">
              <a:cs typeface="Times New Roman" pitchFamily="18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495800"/>
          </a:xfrm>
        </p:spPr>
        <p:txBody>
          <a:bodyPr/>
          <a:lstStyle/>
          <a:p>
            <a:r>
              <a:rPr lang="en-US" dirty="0" smtClean="0"/>
              <a:t>Zone commune </a:t>
            </a:r>
            <a:r>
              <a:rPr lang="en-US" dirty="0" err="1" smtClean="0"/>
              <a:t>d’investissements</a:t>
            </a:r>
            <a:r>
              <a:rPr lang="en-US" dirty="0" smtClean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Harmonisation</a:t>
            </a:r>
            <a:r>
              <a:rPr lang="en-US" dirty="0" smtClean="0"/>
              <a:t> des </a:t>
            </a:r>
            <a:r>
              <a:rPr lang="en-US" dirty="0" err="1" smtClean="0"/>
              <a:t>politiques</a:t>
            </a:r>
            <a:r>
              <a:rPr lang="en-US" dirty="0" smtClean="0"/>
              <a:t> </a:t>
            </a:r>
            <a:r>
              <a:rPr lang="en-US" dirty="0" err="1" smtClean="0"/>
              <a:t>d’investissement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Centre </a:t>
            </a:r>
            <a:r>
              <a:rPr lang="en-US" dirty="0" err="1" smtClean="0"/>
              <a:t>régional</a:t>
            </a:r>
            <a:r>
              <a:rPr lang="en-US" dirty="0" smtClean="0"/>
              <a:t> </a:t>
            </a:r>
            <a:r>
              <a:rPr lang="en-US" dirty="0" err="1" smtClean="0"/>
              <a:t>d’investment</a:t>
            </a:r>
            <a:endParaRPr lang="en-US" dirty="0"/>
          </a:p>
          <a:p>
            <a:r>
              <a:rPr lang="en-US" dirty="0" err="1" smtClean="0"/>
              <a:t>Développement</a:t>
            </a:r>
            <a:r>
              <a:rPr lang="en-US" dirty="0" smtClean="0"/>
              <a:t> du </a:t>
            </a:r>
            <a:r>
              <a:rPr lang="en-US" dirty="0" err="1" smtClean="0"/>
              <a:t>secteur</a:t>
            </a:r>
            <a:r>
              <a:rPr lang="en-US" dirty="0" smtClean="0"/>
              <a:t> </a:t>
            </a:r>
            <a:r>
              <a:rPr lang="en-US" dirty="0" err="1" smtClean="0"/>
              <a:t>privé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CAADP</a:t>
            </a:r>
          </a:p>
          <a:p>
            <a:r>
              <a:rPr lang="en-US" dirty="0" err="1" smtClean="0"/>
              <a:t>Sanitaire</a:t>
            </a:r>
            <a:r>
              <a:rPr lang="en-US" dirty="0" smtClean="0"/>
              <a:t> et </a:t>
            </a:r>
            <a:r>
              <a:rPr lang="en-US" dirty="0" err="1" smtClean="0"/>
              <a:t>phytosanitaire</a:t>
            </a:r>
            <a:r>
              <a:rPr lang="en-US" dirty="0" smtClean="0"/>
              <a:t> </a:t>
            </a:r>
            <a:r>
              <a:rPr lang="en-US" dirty="0"/>
              <a:t>(SPS)</a:t>
            </a:r>
          </a:p>
          <a:p>
            <a:r>
              <a:rPr lang="en-US" dirty="0" err="1" smtClean="0"/>
              <a:t>Renforcement</a:t>
            </a:r>
            <a:r>
              <a:rPr lang="en-US" dirty="0" smtClean="0"/>
              <a:t> des </a:t>
            </a:r>
            <a:r>
              <a:rPr lang="en-US" dirty="0" err="1" smtClean="0"/>
              <a:t>capacités</a:t>
            </a:r>
            <a:r>
              <a:rPr lang="en-US" dirty="0" smtClean="0"/>
              <a:t> des PME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6ADAE-6AF9-45BA-A6E4-F2AB8064D678}" type="slidenum">
              <a:rPr lang="en-US"/>
              <a:pPr/>
              <a:t>7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GB" sz="4000" dirty="0" err="1" smtClean="0">
                <a:cs typeface="Times New Roman" pitchFamily="18" charset="0"/>
              </a:rPr>
              <a:t>Développement</a:t>
            </a:r>
            <a:r>
              <a:rPr lang="en-GB" sz="4000" dirty="0" smtClean="0">
                <a:cs typeface="Times New Roman" pitchFamily="18" charset="0"/>
              </a:rPr>
              <a:t> des infrastructures physiques </a:t>
            </a:r>
            <a:r>
              <a:rPr lang="en-GB" sz="4000" dirty="0">
                <a:cs typeface="Times New Roman" pitchFamily="18" charset="0"/>
              </a:rPr>
              <a:t/>
            </a:r>
            <a:br>
              <a:rPr lang="en-GB" sz="4000" dirty="0">
                <a:cs typeface="Times New Roman" pitchFamily="18" charset="0"/>
              </a:rPr>
            </a:br>
            <a:endParaRPr lang="en-US" sz="4000" dirty="0">
              <a:cs typeface="Times New Roman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err="1" smtClean="0"/>
              <a:t>Dévelopment</a:t>
            </a:r>
            <a:r>
              <a:rPr lang="en-US" sz="2800" dirty="0" smtClean="0"/>
              <a:t> des liaisons </a:t>
            </a:r>
            <a:r>
              <a:rPr lang="en-US" sz="2800" dirty="0" err="1" smtClean="0"/>
              <a:t>régionales</a:t>
            </a:r>
            <a:r>
              <a:rPr lang="en-US" sz="2800" dirty="0" smtClean="0"/>
              <a:t>  </a:t>
            </a:r>
            <a:r>
              <a:rPr lang="en-US" sz="2800" dirty="0" err="1" smtClean="0"/>
              <a:t>dans</a:t>
            </a:r>
            <a:r>
              <a:rPr lang="en-US" sz="2800" dirty="0" smtClean="0"/>
              <a:t> le </a:t>
            </a:r>
            <a:r>
              <a:rPr lang="en-US" sz="2800" dirty="0" err="1" smtClean="0"/>
              <a:t>secteur</a:t>
            </a:r>
            <a:r>
              <a:rPr lang="en-US" sz="2800" dirty="0" smtClean="0"/>
              <a:t> du transport, des communications et de </a:t>
            </a:r>
            <a:r>
              <a:rPr lang="en-US" sz="2800" dirty="0" err="1" smtClean="0"/>
              <a:t>l’énergie</a:t>
            </a:r>
            <a:r>
              <a:rPr lang="en-US" sz="2800" dirty="0" smtClean="0"/>
              <a:t> 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Le </a:t>
            </a:r>
            <a:r>
              <a:rPr lang="en-US" sz="2400" dirty="0" err="1" smtClean="0"/>
              <a:t>secteur</a:t>
            </a:r>
            <a:r>
              <a:rPr lang="en-US" sz="2400" dirty="0" smtClean="0"/>
              <a:t> des transports </a:t>
            </a:r>
            <a:r>
              <a:rPr lang="en-US" sz="2400" dirty="0" err="1" smtClean="0"/>
              <a:t>comprend</a:t>
            </a:r>
            <a:r>
              <a:rPr lang="en-US" sz="2400" dirty="0" smtClean="0"/>
              <a:t> les routes, le rail</a:t>
            </a:r>
            <a:r>
              <a:rPr lang="en-US" sz="2400" dirty="0"/>
              <a:t>, </a:t>
            </a:r>
            <a:r>
              <a:rPr lang="en-US" sz="2400" dirty="0" smtClean="0"/>
              <a:t>les ports</a:t>
            </a:r>
            <a:r>
              <a:rPr lang="en-US" sz="2400" dirty="0"/>
              <a:t>, </a:t>
            </a:r>
            <a:r>
              <a:rPr lang="en-US" sz="2400" dirty="0" smtClean="0"/>
              <a:t>les </a:t>
            </a:r>
            <a:r>
              <a:rPr lang="en-US" sz="2400" dirty="0" err="1" smtClean="0"/>
              <a:t>aéroports</a:t>
            </a:r>
            <a:r>
              <a:rPr lang="en-US" sz="2400" dirty="0" smtClean="0"/>
              <a:t>, etc</a:t>
            </a:r>
            <a:r>
              <a:rPr lang="en-US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Les </a:t>
            </a:r>
            <a:r>
              <a:rPr lang="en-US" sz="2400" dirty="0" err="1" smtClean="0"/>
              <a:t>projets</a:t>
            </a:r>
            <a:r>
              <a:rPr lang="en-US" sz="2400" dirty="0" smtClean="0"/>
              <a:t> TIC (</a:t>
            </a:r>
            <a:r>
              <a:rPr lang="en-US" sz="2400" dirty="0"/>
              <a:t>COMTEL, SRII and </a:t>
            </a:r>
            <a:r>
              <a:rPr lang="en-US" sz="2400" dirty="0" err="1"/>
              <a:t>EASSy</a:t>
            </a:r>
            <a:r>
              <a:rPr lang="en-US" sz="24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Les </a:t>
            </a:r>
            <a:r>
              <a:rPr lang="en-US" sz="2400" dirty="0" err="1" smtClean="0"/>
              <a:t>projets</a:t>
            </a:r>
            <a:r>
              <a:rPr lang="en-US" sz="2400" dirty="0" smtClean="0"/>
              <a:t> </a:t>
            </a:r>
            <a:r>
              <a:rPr lang="en-US" sz="2400" dirty="0" err="1" smtClean="0"/>
              <a:t>d’électricité</a:t>
            </a:r>
            <a:r>
              <a:rPr lang="en-US" sz="2400" dirty="0" smtClean="0"/>
              <a:t> et </a:t>
            </a:r>
            <a:r>
              <a:rPr lang="en-US" sz="2400" dirty="0" err="1" smtClean="0"/>
              <a:t>d’inter-connexion</a:t>
            </a:r>
            <a:r>
              <a:rPr lang="en-US" sz="2400" dirty="0" smtClean="0"/>
              <a:t> </a:t>
            </a:r>
            <a:r>
              <a:rPr lang="en-US" sz="2400" dirty="0" err="1" smtClean="0"/>
              <a:t>régionale</a:t>
            </a:r>
            <a:r>
              <a:rPr lang="en-US" sz="2400" dirty="0" smtClean="0"/>
              <a:t>  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COMESA Priority Infrastructure Projects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Répertoire</a:t>
            </a:r>
            <a:r>
              <a:rPr lang="en-US" sz="2400" dirty="0" smtClean="0"/>
              <a:t> de </a:t>
            </a:r>
            <a:r>
              <a:rPr lang="en-US" sz="2400" dirty="0" err="1" smtClean="0"/>
              <a:t>projets</a:t>
            </a:r>
            <a:r>
              <a:rPr lang="en-US" sz="2400" dirty="0" smtClean="0"/>
              <a:t> </a:t>
            </a:r>
            <a:r>
              <a:rPr lang="en-US" sz="2400" dirty="0" err="1" smtClean="0"/>
              <a:t>d’infrastructures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Base de </a:t>
            </a:r>
            <a:r>
              <a:rPr lang="en-US" sz="2400" dirty="0" err="1" smtClean="0"/>
              <a:t>données</a:t>
            </a:r>
            <a:r>
              <a:rPr lang="en-US" sz="2400" dirty="0" smtClean="0"/>
              <a:t> </a:t>
            </a:r>
            <a:r>
              <a:rPr lang="en-US" sz="2400" dirty="0" err="1" smtClean="0"/>
              <a:t>sur</a:t>
            </a:r>
            <a:r>
              <a:rPr lang="en-US" sz="2400" dirty="0" smtClean="0"/>
              <a:t> les infrastructures 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Fond </a:t>
            </a:r>
            <a:r>
              <a:rPr lang="en-US" sz="2800" dirty="0" err="1" smtClean="0"/>
              <a:t>d’infrastructures</a:t>
            </a:r>
            <a:r>
              <a:rPr lang="en-US" sz="2800" dirty="0" smtClean="0"/>
              <a:t> COMESA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E8787-90A9-4E3E-BAC4-9ED6E0A74600}" type="slidenum">
              <a:rPr lang="en-US"/>
              <a:pPr/>
              <a:t>8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Programmes</a:t>
            </a:r>
            <a:r>
              <a:rPr lang="en-US" sz="3600" dirty="0" smtClean="0"/>
              <a:t> de facilitation </a:t>
            </a:r>
            <a:br>
              <a:rPr lang="en-US" sz="3600" dirty="0" smtClean="0"/>
            </a:br>
            <a:r>
              <a:rPr lang="en-US" sz="3600" dirty="0" smtClean="0"/>
              <a:t>de transport des CER </a:t>
            </a:r>
            <a:endParaRPr lang="en-US" sz="36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4495800"/>
          </a:xfrm>
        </p:spPr>
        <p:txBody>
          <a:bodyPr/>
          <a:lstStyle/>
          <a:p>
            <a:r>
              <a:rPr lang="en-US" sz="2800" dirty="0" err="1" smtClean="0"/>
              <a:t>Mise</a:t>
            </a:r>
            <a:r>
              <a:rPr lang="en-US" sz="2800" dirty="0" smtClean="0"/>
              <a:t> au point </a:t>
            </a:r>
            <a:r>
              <a:rPr lang="en-US" sz="2800" dirty="0" err="1" smtClean="0"/>
              <a:t>d’instruments</a:t>
            </a:r>
            <a:r>
              <a:rPr lang="en-US" sz="2800" dirty="0" smtClean="0"/>
              <a:t> de facilitation </a:t>
            </a:r>
            <a:r>
              <a:rPr lang="en-US" sz="2800" dirty="0" err="1" smtClean="0"/>
              <a:t>régionale</a:t>
            </a:r>
            <a:r>
              <a:rPr lang="en-US" sz="2800" dirty="0" smtClean="0"/>
              <a:t> </a:t>
            </a:r>
            <a:endParaRPr lang="en-US" sz="2800" dirty="0"/>
          </a:p>
          <a:p>
            <a:r>
              <a:rPr lang="en-US" sz="2800" dirty="0" err="1" smtClean="0"/>
              <a:t>Mise</a:t>
            </a:r>
            <a:r>
              <a:rPr lang="en-US" sz="2800" dirty="0" smtClean="0"/>
              <a:t> en place </a:t>
            </a:r>
            <a:r>
              <a:rPr lang="en-US" sz="2800" dirty="0" err="1" smtClean="0"/>
              <a:t>d’infrastructures</a:t>
            </a:r>
            <a:r>
              <a:rPr lang="en-US" sz="2800" dirty="0" smtClean="0"/>
              <a:t> pour les corridors</a:t>
            </a:r>
            <a:endParaRPr lang="en-US" sz="2800" dirty="0"/>
          </a:p>
          <a:p>
            <a:pPr lvl="1">
              <a:buFont typeface="Wingdings" pitchFamily="2" charset="2"/>
              <a:buChar char="Ø"/>
            </a:pPr>
            <a:r>
              <a:rPr lang="en-US" sz="2600" dirty="0"/>
              <a:t>Identification </a:t>
            </a:r>
            <a:r>
              <a:rPr lang="en-US" sz="2600" dirty="0" smtClean="0"/>
              <a:t>de </a:t>
            </a:r>
            <a:r>
              <a:rPr lang="en-US" sz="2600" dirty="0" err="1" smtClean="0"/>
              <a:t>projets</a:t>
            </a:r>
            <a:r>
              <a:rPr lang="en-US" sz="2600" dirty="0" smtClean="0"/>
              <a:t> de corridors</a:t>
            </a:r>
            <a:endParaRPr lang="en-US" sz="2600" dirty="0"/>
          </a:p>
          <a:p>
            <a:pPr lvl="1">
              <a:buFont typeface="Wingdings" pitchFamily="2" charset="2"/>
              <a:buChar char="Ø"/>
            </a:pPr>
            <a:r>
              <a:rPr lang="en-US" sz="2600" dirty="0" err="1" smtClean="0"/>
              <a:t>Investissements</a:t>
            </a:r>
            <a:r>
              <a:rPr lang="en-US" sz="2600" dirty="0" smtClean="0"/>
              <a:t> </a:t>
            </a:r>
            <a:r>
              <a:rPr lang="en-US" sz="2600" dirty="0" err="1" smtClean="0"/>
              <a:t>portuaires</a:t>
            </a:r>
            <a:r>
              <a:rPr lang="en-US" sz="2600" dirty="0" smtClean="0"/>
              <a:t> le long des corridors </a:t>
            </a:r>
            <a:endParaRPr lang="en-US" sz="2600" dirty="0"/>
          </a:p>
          <a:p>
            <a:r>
              <a:rPr lang="en-US" sz="2800" dirty="0" err="1" smtClean="0"/>
              <a:t>Création</a:t>
            </a:r>
            <a:r>
              <a:rPr lang="en-US" sz="2800" dirty="0" smtClean="0"/>
              <a:t> de structures de </a:t>
            </a:r>
            <a:r>
              <a:rPr lang="en-US" sz="2800" dirty="0" err="1" smtClean="0"/>
              <a:t>gestion</a:t>
            </a:r>
            <a:r>
              <a:rPr lang="en-US" sz="2800" dirty="0" smtClean="0"/>
              <a:t> de corridor </a:t>
            </a:r>
            <a:endParaRPr lang="en-US" sz="2800" dirty="0"/>
          </a:p>
          <a:p>
            <a:r>
              <a:rPr lang="en-US" sz="2800" dirty="0" err="1" smtClean="0"/>
              <a:t>Renforcement</a:t>
            </a:r>
            <a:r>
              <a:rPr lang="en-US" sz="2800" dirty="0" smtClean="0"/>
              <a:t> des </a:t>
            </a:r>
            <a:r>
              <a:rPr lang="en-US" sz="2800" dirty="0" err="1" smtClean="0"/>
              <a:t>capacités</a:t>
            </a:r>
            <a:r>
              <a:rPr lang="en-US" sz="2800" dirty="0" smtClean="0"/>
              <a:t> au </a:t>
            </a:r>
            <a:r>
              <a:rPr lang="en-US" sz="2800" dirty="0" err="1" smtClean="0"/>
              <a:t>sein</a:t>
            </a:r>
            <a:r>
              <a:rPr lang="en-US" sz="2800" dirty="0" smtClean="0"/>
              <a:t> des </a:t>
            </a:r>
            <a:r>
              <a:rPr lang="en-US" sz="2800" dirty="0" err="1" smtClean="0"/>
              <a:t>réseaux</a:t>
            </a:r>
            <a:r>
              <a:rPr lang="en-US" sz="2800" dirty="0" smtClean="0"/>
              <a:t> de corridor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D57C3-7280-4B8B-A0F6-5FCA4B63B422}" type="slidenum">
              <a:rPr lang="en-US"/>
              <a:pPr/>
              <a:t>9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cs typeface="Times New Roman" pitchFamily="18" charset="0"/>
              </a:rPr>
              <a:t/>
            </a:r>
            <a:br>
              <a:rPr lang="en-GB" sz="4000" dirty="0">
                <a:cs typeface="Times New Roman" pitchFamily="18" charset="0"/>
              </a:rPr>
            </a:br>
            <a:r>
              <a:rPr lang="en-GB" sz="4000" dirty="0" smtClean="0">
                <a:cs typeface="Times New Roman" pitchFamily="18" charset="0"/>
              </a:rPr>
              <a:t>Instruments de facilitation du transit </a:t>
            </a:r>
            <a:r>
              <a:rPr lang="en-GB" sz="4000" dirty="0" err="1" smtClean="0">
                <a:cs typeface="Times New Roman" pitchFamily="18" charset="0"/>
              </a:rPr>
              <a:t>dans</a:t>
            </a:r>
            <a:r>
              <a:rPr lang="en-GB" sz="4000" dirty="0" smtClean="0">
                <a:cs typeface="Times New Roman" pitchFamily="18" charset="0"/>
              </a:rPr>
              <a:t> la </a:t>
            </a:r>
            <a:r>
              <a:rPr lang="en-GB" sz="4000" dirty="0" err="1" smtClean="0">
                <a:cs typeface="Times New Roman" pitchFamily="18" charset="0"/>
              </a:rPr>
              <a:t>région</a:t>
            </a:r>
            <a:r>
              <a:rPr lang="en-GB" sz="4000" dirty="0" smtClean="0">
                <a:cs typeface="Times New Roman" pitchFamily="18" charset="0"/>
              </a:rPr>
              <a:t> COMESA </a:t>
            </a:r>
            <a:r>
              <a:rPr lang="en-GB" sz="4000" dirty="0">
                <a:cs typeface="Times New Roman" pitchFamily="18" charset="0"/>
              </a:rPr>
              <a:t/>
            </a:r>
            <a:br>
              <a:rPr lang="en-GB" sz="4000" dirty="0">
                <a:cs typeface="Times New Roman" pitchFamily="18" charset="0"/>
              </a:rPr>
            </a:br>
            <a:endParaRPr lang="en-US" sz="4000" dirty="0">
              <a:cs typeface="Times New Roman" pitchFamily="18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 smtClean="0"/>
              <a:t>Licenses de </a:t>
            </a:r>
            <a:r>
              <a:rPr lang="en-US" sz="3000" dirty="0" err="1" smtClean="0"/>
              <a:t>transporteurs</a:t>
            </a:r>
            <a:r>
              <a:rPr lang="en-US" sz="3000" dirty="0" smtClean="0"/>
              <a:t> COMESA</a:t>
            </a:r>
            <a:endParaRPr lang="en-US" sz="3000" dirty="0"/>
          </a:p>
          <a:p>
            <a:pPr>
              <a:lnSpc>
                <a:spcPct val="90000"/>
              </a:lnSpc>
            </a:pPr>
            <a:r>
              <a:rPr lang="en-US" sz="3000" dirty="0" err="1" smtClean="0"/>
              <a:t>Harmonisation</a:t>
            </a:r>
            <a:r>
              <a:rPr lang="en-US" sz="3000" dirty="0" smtClean="0"/>
              <a:t> de la </a:t>
            </a:r>
            <a:r>
              <a:rPr lang="en-US" sz="3000" dirty="0" err="1" smtClean="0"/>
              <a:t>tarification</a:t>
            </a:r>
            <a:r>
              <a:rPr lang="en-US" sz="3000" dirty="0" smtClean="0"/>
              <a:t> des </a:t>
            </a:r>
            <a:r>
              <a:rPr lang="en-US" sz="3000" dirty="0" err="1" smtClean="0"/>
              <a:t>usagers</a:t>
            </a:r>
            <a:r>
              <a:rPr lang="en-US" sz="3000" dirty="0" smtClean="0"/>
              <a:t> de la route  </a:t>
            </a:r>
            <a:endParaRPr lang="en-US" sz="3000" dirty="0"/>
          </a:p>
          <a:p>
            <a:pPr>
              <a:lnSpc>
                <a:spcPct val="90000"/>
              </a:lnSpc>
            </a:pPr>
            <a:r>
              <a:rPr lang="en-US" sz="3000" dirty="0" err="1" smtClean="0"/>
              <a:t>Limites</a:t>
            </a:r>
            <a:r>
              <a:rPr lang="en-US" sz="3000" dirty="0" smtClean="0"/>
              <a:t> de la charge à </a:t>
            </a:r>
            <a:r>
              <a:rPr lang="en-US" sz="3000" dirty="0" err="1" smtClean="0"/>
              <a:t>l’essieu</a:t>
            </a:r>
            <a:r>
              <a:rPr lang="en-US" sz="3000" dirty="0" smtClean="0"/>
              <a:t>  </a:t>
            </a:r>
            <a:endParaRPr lang="en-US" sz="3000" dirty="0"/>
          </a:p>
          <a:p>
            <a:pPr>
              <a:lnSpc>
                <a:spcPct val="90000"/>
              </a:lnSpc>
            </a:pPr>
            <a:r>
              <a:rPr lang="en-US" sz="3000" dirty="0" err="1" smtClean="0"/>
              <a:t>Certificats</a:t>
            </a:r>
            <a:r>
              <a:rPr lang="en-US" sz="3000" dirty="0" smtClean="0"/>
              <a:t> de </a:t>
            </a:r>
            <a:r>
              <a:rPr lang="en-US" sz="3000" dirty="0" err="1" smtClean="0"/>
              <a:t>contrôle</a:t>
            </a:r>
            <a:r>
              <a:rPr lang="en-US" sz="3000" dirty="0" smtClean="0"/>
              <a:t> de la surcharge</a:t>
            </a:r>
            <a:endParaRPr lang="en-US" sz="3000" dirty="0"/>
          </a:p>
          <a:p>
            <a:pPr>
              <a:lnSpc>
                <a:spcPct val="90000"/>
              </a:lnSpc>
            </a:pPr>
            <a:r>
              <a:rPr lang="en-US" sz="3000" dirty="0" smtClean="0"/>
              <a:t>Assurance automobile aux tiers (carte </a:t>
            </a:r>
            <a:r>
              <a:rPr lang="en-US" sz="3000" dirty="0" err="1" smtClean="0"/>
              <a:t>jaune</a:t>
            </a:r>
            <a:r>
              <a:rPr lang="en-US" sz="3000" dirty="0" smtClean="0"/>
              <a:t>)</a:t>
            </a:r>
            <a:endParaRPr lang="en-US" sz="3000" dirty="0"/>
          </a:p>
          <a:p>
            <a:pPr>
              <a:lnSpc>
                <a:spcPct val="90000"/>
              </a:lnSpc>
            </a:pPr>
            <a:r>
              <a:rPr lang="en-US" sz="3000" dirty="0" err="1" smtClean="0"/>
              <a:t>Gestion</a:t>
            </a:r>
            <a:r>
              <a:rPr lang="en-US" sz="3000" dirty="0" smtClean="0"/>
              <a:t> de corridors  </a:t>
            </a:r>
            <a:endParaRPr lang="en-US" sz="3000" dirty="0"/>
          </a:p>
          <a:p>
            <a:pPr>
              <a:lnSpc>
                <a:spcPct val="90000"/>
              </a:lnSpc>
            </a:pPr>
            <a:r>
              <a:rPr lang="en-US" sz="3000" dirty="0" smtClean="0"/>
              <a:t>Accords </a:t>
            </a:r>
            <a:r>
              <a:rPr lang="en-US" sz="3000" dirty="0" err="1" smtClean="0"/>
              <a:t>d’exploitation</a:t>
            </a:r>
            <a:r>
              <a:rPr lang="en-US" sz="3000" dirty="0" smtClean="0"/>
              <a:t> inter-rail </a:t>
            </a:r>
            <a:endParaRPr lang="en-US" sz="3000" dirty="0"/>
          </a:p>
          <a:p>
            <a:pPr>
              <a:lnSpc>
                <a:spcPct val="90000"/>
              </a:lnSpc>
            </a:pPr>
            <a:r>
              <a:rPr lang="en-US" sz="3000" dirty="0" err="1" smtClean="0"/>
              <a:t>Postes</a:t>
            </a:r>
            <a:r>
              <a:rPr lang="en-US" sz="3000" dirty="0" smtClean="0"/>
              <a:t> </a:t>
            </a:r>
            <a:r>
              <a:rPr lang="en-US" sz="3000" dirty="0" err="1" smtClean="0"/>
              <a:t>frontières</a:t>
            </a:r>
            <a:r>
              <a:rPr lang="en-US" sz="3000" dirty="0" smtClean="0"/>
              <a:t> </a:t>
            </a:r>
            <a:r>
              <a:rPr lang="en-US" sz="3000" dirty="0" err="1" smtClean="0"/>
              <a:t>juxtaposés</a:t>
            </a:r>
            <a:r>
              <a:rPr lang="en-US" sz="3000" dirty="0" smtClean="0"/>
              <a:t> </a:t>
            </a:r>
            <a:endParaRPr lang="en-US" sz="3000" dirty="0"/>
          </a:p>
          <a:p>
            <a:pPr>
              <a:lnSpc>
                <a:spcPct val="90000"/>
              </a:lnSpc>
            </a:pPr>
            <a:endParaRPr lang="en-US" sz="3000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873</TotalTime>
  <Words>838</Words>
  <Application>Microsoft Office PowerPoint</Application>
  <PresentationFormat>On-screen Show (4:3)</PresentationFormat>
  <Paragraphs>159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Mountain Top</vt:lpstr>
      <vt:lpstr>Mise en oeuvre des instruments de facilitation du transport de transit dans la région COMESA</vt:lpstr>
      <vt:lpstr>Sommaire</vt:lpstr>
      <vt:lpstr>Introduction</vt:lpstr>
      <vt:lpstr> Programme d’intégration régionale  </vt:lpstr>
      <vt:lpstr>Promotion du commerce</vt:lpstr>
      <vt:lpstr> Promotion des investissements  </vt:lpstr>
      <vt:lpstr>Développement des infrastructures physiques  </vt:lpstr>
      <vt:lpstr>Programmes de facilitation  de transport des CER </vt:lpstr>
      <vt:lpstr> Instruments de facilitation du transit dans la région COMESA  </vt:lpstr>
      <vt:lpstr> Instruments de facilitation du transit au sein du COMESA  </vt:lpstr>
      <vt:lpstr>État d’avancement de l’application des instruments de facilitation </vt:lpstr>
      <vt:lpstr>Obstacles à l’application des instruments de facilitation du COMESA</vt:lpstr>
      <vt:lpstr>Effets du manque d’application </vt:lpstr>
      <vt:lpstr>Voie à suivre</vt:lpstr>
      <vt:lpstr>Principaux corridors de l’Afrique de orientale et australe </vt:lpstr>
      <vt:lpstr>Fin</vt:lpstr>
    </vt:vector>
  </TitlesOfParts>
  <Company>COMESA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</dc:title>
  <dc:creator>RUGOJI ONE</dc:creator>
  <cp:lastModifiedBy>Monique Desthuis-Francis</cp:lastModifiedBy>
  <cp:revision>70</cp:revision>
  <dcterms:created xsi:type="dcterms:W3CDTF">2006-09-05T20:15:40Z</dcterms:created>
  <dcterms:modified xsi:type="dcterms:W3CDTF">2010-12-20T21:24:42Z</dcterms:modified>
</cp:coreProperties>
</file>