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1117" r:id="rId2"/>
    <p:sldId id="1008" r:id="rId3"/>
    <p:sldId id="1198" r:id="rId4"/>
    <p:sldId id="1195" r:id="rId5"/>
    <p:sldId id="1170" r:id="rId6"/>
    <p:sldId id="1185" r:id="rId7"/>
    <p:sldId id="1175" r:id="rId8"/>
    <p:sldId id="1177" r:id="rId9"/>
    <p:sldId id="1197" r:id="rId10"/>
    <p:sldId id="1186" r:id="rId11"/>
    <p:sldId id="1187" r:id="rId12"/>
    <p:sldId id="1190" r:id="rId13"/>
    <p:sldId id="1191" r:id="rId14"/>
    <p:sldId id="1188" r:id="rId15"/>
    <p:sldId id="1189" r:id="rId16"/>
    <p:sldId id="1199" r:id="rId17"/>
    <p:sldId id="1193" r:id="rId18"/>
    <p:sldId id="1192" r:id="rId19"/>
    <p:sldId id="1194" r:id="rId20"/>
    <p:sldId id="1200" r:id="rId21"/>
    <p:sldId id="1139" r:id="rId22"/>
  </p:sldIdLst>
  <p:sldSz cx="9906000" cy="6858000" type="A4"/>
  <p:notesSz cx="9601200" cy="7315200"/>
  <p:kinsoku lang="ja-JP" invalStChars="、。，．・：；？！゛゜ヽヾゝゞ々ー’”）〕］｝〉》」』】°‰′″℃￠％ぁぃぅぇぉっゃゅょゎァィゥェォッャュョヮヵヶ!%),.:;?]}｡｣､･ｧｨｩｪｫｬｭｮｯｰﾞﾟ" invalEndChars="‘“（〔［｛〈《「『【￥＄$([\{｢￡"/>
  <p:defaultTextStyle>
    <a:defPPr>
      <a:defRPr lang="en-GB"/>
    </a:defPPr>
    <a:lvl1pPr algn="ctr" rtl="0" eaLnBrk="0" fontAlgn="base" hangingPunct="0">
      <a:spcBef>
        <a:spcPct val="0"/>
      </a:spcBef>
      <a:spcAft>
        <a:spcPct val="0"/>
      </a:spcAft>
      <a:defRPr sz="2400" kern="1200">
        <a:solidFill>
          <a:schemeClr val="tx1"/>
        </a:solidFill>
        <a:latin typeface="Arial" charset="0"/>
        <a:ea typeface="+mn-ea"/>
        <a:cs typeface="+mn-cs"/>
      </a:defRPr>
    </a:lvl1pPr>
    <a:lvl2pPr marL="457200" algn="ctr" rtl="0" eaLnBrk="0" fontAlgn="base" hangingPunct="0">
      <a:spcBef>
        <a:spcPct val="0"/>
      </a:spcBef>
      <a:spcAft>
        <a:spcPct val="0"/>
      </a:spcAft>
      <a:defRPr sz="2400" kern="1200">
        <a:solidFill>
          <a:schemeClr val="tx1"/>
        </a:solidFill>
        <a:latin typeface="Arial" charset="0"/>
        <a:ea typeface="+mn-ea"/>
        <a:cs typeface="+mn-cs"/>
      </a:defRPr>
    </a:lvl2pPr>
    <a:lvl3pPr marL="914400" algn="ctr" rtl="0" eaLnBrk="0" fontAlgn="base" hangingPunct="0">
      <a:spcBef>
        <a:spcPct val="0"/>
      </a:spcBef>
      <a:spcAft>
        <a:spcPct val="0"/>
      </a:spcAft>
      <a:defRPr sz="2400" kern="1200">
        <a:solidFill>
          <a:schemeClr val="tx1"/>
        </a:solidFill>
        <a:latin typeface="Arial" charset="0"/>
        <a:ea typeface="+mn-ea"/>
        <a:cs typeface="+mn-cs"/>
      </a:defRPr>
    </a:lvl3pPr>
    <a:lvl4pPr marL="1371600" algn="ctr" rtl="0" eaLnBrk="0" fontAlgn="base" hangingPunct="0">
      <a:spcBef>
        <a:spcPct val="0"/>
      </a:spcBef>
      <a:spcAft>
        <a:spcPct val="0"/>
      </a:spcAft>
      <a:defRPr sz="2400" kern="1200">
        <a:solidFill>
          <a:schemeClr val="tx1"/>
        </a:solidFill>
        <a:latin typeface="Arial" charset="0"/>
        <a:ea typeface="+mn-ea"/>
        <a:cs typeface="+mn-cs"/>
      </a:defRPr>
    </a:lvl4pPr>
    <a:lvl5pPr marL="1828800" algn="ctr"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0000"/>
    <a:srgbClr val="CC0000"/>
    <a:srgbClr val="FF3300"/>
    <a:srgbClr val="0000FF"/>
    <a:srgbClr val="BDEA4C"/>
    <a:srgbClr val="C6ED65"/>
    <a:srgbClr val="9900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55" autoAdjust="0"/>
    <p:restoredTop sz="94598" autoAdjust="0"/>
  </p:normalViewPr>
  <p:slideViewPr>
    <p:cSldViewPr>
      <p:cViewPr>
        <p:scale>
          <a:sx n="50" d="100"/>
          <a:sy n="50" d="100"/>
        </p:scale>
        <p:origin x="-2214" y="-1302"/>
      </p:cViewPr>
      <p:guideLst>
        <p:guide orient="horz" pos="4176"/>
        <p:guide pos="6239"/>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3054"/>
    </p:cViewPr>
  </p:sorterViewPr>
  <p:notesViewPr>
    <p:cSldViewPr>
      <p:cViewPr>
        <p:scale>
          <a:sx n="75" d="100"/>
          <a:sy n="75" d="100"/>
        </p:scale>
        <p:origin x="-1404" y="228"/>
      </p:cViewPr>
      <p:guideLst>
        <p:guide orient="horz" pos="2304"/>
        <p:guide pos="302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1279525" y="3476625"/>
            <a:ext cx="7042150" cy="3289300"/>
          </a:xfrm>
          <a:prstGeom prst="rect">
            <a:avLst/>
          </a:prstGeom>
          <a:noFill/>
          <a:ln w="12700">
            <a:noFill/>
            <a:miter lim="800000"/>
            <a:headEnd/>
            <a:tailEnd/>
          </a:ln>
          <a:effectLst/>
        </p:spPr>
        <p:txBody>
          <a:bodyPr vert="horz" wrap="square" lIns="97286" tIns="47790" rIns="97286" bIns="47790" numCol="1" anchor="t" anchorCtr="0" compatLnSpc="1">
            <a:prstTxWarp prst="textNoShape">
              <a:avLst/>
            </a:prstTxWarp>
          </a:bodyPr>
          <a:lstStyle/>
          <a:p>
            <a:pPr lvl="0"/>
            <a:r>
              <a:rPr lang="en-GB" smtClean="0"/>
              <a:t>Click to edit Master notes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051" name="Rectangle 3"/>
          <p:cNvSpPr>
            <a:spLocks noChangeArrowheads="1" noTextEdit="1"/>
          </p:cNvSpPr>
          <p:nvPr>
            <p:ph type="sldImg" idx="2"/>
          </p:nvPr>
        </p:nvSpPr>
        <p:spPr bwMode="auto">
          <a:xfrm>
            <a:off x="2830513" y="554038"/>
            <a:ext cx="3946525" cy="2732087"/>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4866" name="Rectangle 2"/>
          <p:cNvSpPr>
            <a:spLocks noChangeArrowheads="1" noTextEdit="1"/>
          </p:cNvSpPr>
          <p:nvPr>
            <p:ph type="sldImg"/>
          </p:nvPr>
        </p:nvSpPr>
        <p:spPr>
          <a:ln cap="flat"/>
        </p:spPr>
      </p:sp>
      <p:sp>
        <p:nvSpPr>
          <p:cNvPr id="1444867" name="Rectangle 3"/>
          <p:cNvSpPr>
            <a:spLocks noGrp="1" noChangeArrowheads="1"/>
          </p:cNvSpPr>
          <p:nvPr>
            <p:ph type="body" idx="1"/>
          </p:nvPr>
        </p:nvSpPr>
        <p:spPr>
          <a:xfrm>
            <a:off x="533400" y="3476625"/>
            <a:ext cx="8428038" cy="3309938"/>
          </a:xfrm>
          <a:noFill/>
          <a:ln/>
        </p:spPr>
        <p:txBody>
          <a:bodyPr lIns="94298" tIns="46321" rIns="94298" bIns="46321"/>
          <a:lstStyle/>
          <a:p>
            <a:r>
              <a:rPr lang="en-US"/>
              <a:t>The Minister of Comms and Transport in Zambia in her presentation yesterday on </a:t>
            </a:r>
            <a:r>
              <a:rPr lang="en-US" i="1"/>
              <a:t>Transforming Transport in Support of Regional Growth and Integration</a:t>
            </a:r>
            <a:r>
              <a:rPr lang="en-US"/>
              <a:t> set the scene for my presentation today on </a:t>
            </a:r>
            <a:r>
              <a:rPr lang="en-US" i="1"/>
              <a:t>Road Reforms in Southern Africa and Prospects for Private Sector Participation.</a:t>
            </a:r>
            <a:r>
              <a:rPr lang="en-US"/>
              <a:t> </a:t>
            </a:r>
          </a:p>
          <a:p>
            <a:pPr>
              <a:lnSpc>
                <a:spcPct val="50000"/>
              </a:lnSpc>
            </a:pPr>
            <a:endParaRPr lang="en-US"/>
          </a:p>
          <a:p>
            <a:r>
              <a:rPr lang="en-US"/>
              <a:t>Some of the key points in her presentation were: </a:t>
            </a:r>
          </a:p>
          <a:p>
            <a:pPr>
              <a:buFontTx/>
              <a:buChar char="•"/>
            </a:pPr>
            <a:r>
              <a:rPr lang="en-US"/>
              <a:t>Road transport plays a catalytic and facilitating role in support of the broader goals of economic growth and regional integration </a:t>
            </a:r>
          </a:p>
          <a:p>
            <a:pPr>
              <a:buFontTx/>
              <a:buChar char="•"/>
            </a:pPr>
            <a:r>
              <a:rPr lang="en-US"/>
              <a:t>Without a well developed road network there can be no meaningful development and economic growth in the SADC region.</a:t>
            </a:r>
          </a:p>
          <a:p>
            <a:pPr>
              <a:buFontTx/>
              <a:buChar char="•"/>
            </a:pPr>
            <a:r>
              <a:rPr lang="en-US"/>
              <a:t>A lot of countries still have poor road networks and resulting high road transport costs – 20% higher than those of developed regions of the world</a:t>
            </a:r>
          </a:p>
          <a:p>
            <a:pPr>
              <a:buFontTx/>
              <a:buChar char="•"/>
            </a:pPr>
            <a:r>
              <a:rPr lang="en-US"/>
              <a:t> Need for investment in the transport sector to rehabilitate, upgrade and modernise existing infrastructure, to bridge critical missing links</a:t>
            </a:r>
          </a:p>
          <a:p>
            <a:pPr>
              <a:buFontTx/>
              <a:buChar char="•"/>
            </a:pPr>
            <a:r>
              <a:rPr lang="en-US"/>
              <a:t>Worried about the lack of investments in road infrastructure</a:t>
            </a:r>
          </a:p>
          <a:p>
            <a:pPr>
              <a:buFontTx/>
              <a:buChar char="•"/>
            </a:pPr>
            <a:r>
              <a:rPr lang="en-US"/>
              <a:t>Need to forge new partnerships between gov’t and the priavtes sector</a:t>
            </a:r>
          </a:p>
          <a:p>
            <a:pPr>
              <a:lnSpc>
                <a:spcPct val="70000"/>
              </a:lnSpc>
            </a:pPr>
            <a:endParaRPr lang="en-US"/>
          </a:p>
          <a:p>
            <a:pPr>
              <a:buFontTx/>
              <a:buChar char="•"/>
            </a:pPr>
            <a:r>
              <a:rPr lang="en-US"/>
              <a:t>In my presentation today, I would like to share her with her and delegates to this forum, the far reaching reforms that have been and are being undertaken in the SADC region to dramatically improve prospects for private sector participation.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0818" name="Rectangle 2"/>
          <p:cNvSpPr>
            <a:spLocks noChangeArrowheads="1" noTextEdit="1"/>
          </p:cNvSpPr>
          <p:nvPr>
            <p:ph type="sldImg"/>
          </p:nvPr>
        </p:nvSpPr>
        <p:spPr>
          <a:xfrm>
            <a:off x="2830513" y="554038"/>
            <a:ext cx="3944937" cy="2732087"/>
          </a:xfrm>
          <a:ln/>
        </p:spPr>
      </p:sp>
      <p:sp>
        <p:nvSpPr>
          <p:cNvPr id="1570819" name="Rectangle 3"/>
          <p:cNvSpPr>
            <a:spLocks noGrp="1" noChangeArrowheads="1"/>
          </p:cNvSpPr>
          <p:nvPr>
            <p:ph type="body" idx="1"/>
          </p:nvPr>
        </p:nvSpPr>
        <p:spPr>
          <a:xfrm>
            <a:off x="1279525" y="3475038"/>
            <a:ext cx="7042150" cy="3290887"/>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8513" y="381000"/>
            <a:ext cx="2179637"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81000"/>
            <a:ext cx="6386513"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981200" y="381000"/>
            <a:ext cx="7283450" cy="11049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4283075"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045075" y="1981200"/>
            <a:ext cx="4283075" cy="4343400"/>
          </a:xfrm>
        </p:spPr>
        <p:txBody>
          <a:bodyPr/>
          <a:lstStyle/>
          <a:p>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81200"/>
            <a:ext cx="42830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5075" y="1981200"/>
            <a:ext cx="42830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381000" y="381000"/>
            <a:ext cx="838200" cy="914400"/>
            <a:chOff x="252" y="132"/>
            <a:chExt cx="961" cy="961"/>
          </a:xfrm>
        </p:grpSpPr>
        <p:sp>
          <p:nvSpPr>
            <p:cNvPr id="1026" name="Freeform 2"/>
            <p:cNvSpPr>
              <a:spLocks/>
            </p:cNvSpPr>
            <p:nvPr/>
          </p:nvSpPr>
          <p:spPr bwMode="auto">
            <a:xfrm>
              <a:off x="348" y="228"/>
              <a:ext cx="769" cy="769"/>
            </a:xfrm>
            <a:custGeom>
              <a:avLst/>
              <a:gdLst/>
              <a:ahLst/>
              <a:cxnLst>
                <a:cxn ang="0">
                  <a:pos x="384" y="0"/>
                </a:cxn>
                <a:cxn ang="0">
                  <a:pos x="0" y="384"/>
                </a:cxn>
                <a:cxn ang="0">
                  <a:pos x="384" y="768"/>
                </a:cxn>
                <a:cxn ang="0">
                  <a:pos x="768" y="384"/>
                </a:cxn>
                <a:cxn ang="0">
                  <a:pos x="384" y="0"/>
                </a:cxn>
              </a:cxnLst>
              <a:rect l="0" t="0" r="r" b="b"/>
              <a:pathLst>
                <a:path w="769" h="769">
                  <a:moveTo>
                    <a:pt x="384" y="0"/>
                  </a:moveTo>
                  <a:lnTo>
                    <a:pt x="0" y="384"/>
                  </a:lnTo>
                  <a:lnTo>
                    <a:pt x="384" y="768"/>
                  </a:lnTo>
                  <a:lnTo>
                    <a:pt x="768" y="384"/>
                  </a:lnTo>
                  <a:lnTo>
                    <a:pt x="384" y="0"/>
                  </a:lnTo>
                </a:path>
              </a:pathLst>
            </a:custGeom>
            <a:solidFill>
              <a:srgbClr val="008000"/>
            </a:solidFill>
            <a:ln w="12700" cap="rnd" cmpd="sng">
              <a:solidFill>
                <a:schemeClr val="tx1"/>
              </a:solidFill>
              <a:prstDash val="solid"/>
              <a:round/>
              <a:headEnd type="none" w="med" len="med"/>
              <a:tailEnd type="none" w="med" len="med"/>
            </a:ln>
            <a:effectLst/>
          </p:spPr>
          <p:txBody>
            <a:bodyPr/>
            <a:lstStyle/>
            <a:p>
              <a:endParaRPr lang="en-US"/>
            </a:p>
          </p:txBody>
        </p:sp>
        <p:sp>
          <p:nvSpPr>
            <p:cNvPr id="1027" name="Freeform 3"/>
            <p:cNvSpPr>
              <a:spLocks/>
            </p:cNvSpPr>
            <p:nvPr/>
          </p:nvSpPr>
          <p:spPr bwMode="auto">
            <a:xfrm>
              <a:off x="732" y="132"/>
              <a:ext cx="481" cy="481"/>
            </a:xfrm>
            <a:custGeom>
              <a:avLst/>
              <a:gdLst/>
              <a:ahLst/>
              <a:cxnLst>
                <a:cxn ang="0">
                  <a:pos x="0" y="96"/>
                </a:cxn>
                <a:cxn ang="0">
                  <a:pos x="0" y="0"/>
                </a:cxn>
                <a:cxn ang="0">
                  <a:pos x="480" y="480"/>
                </a:cxn>
                <a:cxn ang="0">
                  <a:pos x="384" y="480"/>
                </a:cxn>
                <a:cxn ang="0">
                  <a:pos x="0" y="96"/>
                </a:cxn>
              </a:cxnLst>
              <a:rect l="0" t="0" r="r" b="b"/>
              <a:pathLst>
                <a:path w="481" h="481">
                  <a:moveTo>
                    <a:pt x="0" y="96"/>
                  </a:moveTo>
                  <a:lnTo>
                    <a:pt x="0" y="0"/>
                  </a:lnTo>
                  <a:lnTo>
                    <a:pt x="480" y="480"/>
                  </a:lnTo>
                  <a:lnTo>
                    <a:pt x="384" y="480"/>
                  </a:lnTo>
                  <a:lnTo>
                    <a:pt x="0" y="96"/>
                  </a:lnTo>
                </a:path>
              </a:pathLst>
            </a:custGeom>
            <a:solidFill>
              <a:srgbClr val="008000"/>
            </a:solidFill>
            <a:ln w="12700" cap="rnd" cmpd="sng">
              <a:solidFill>
                <a:schemeClr val="tx1"/>
              </a:solidFill>
              <a:prstDash val="solid"/>
              <a:round/>
              <a:headEnd type="none" w="med" len="med"/>
              <a:tailEnd type="none" w="med" len="med"/>
            </a:ln>
            <a:effectLst/>
          </p:spPr>
          <p:txBody>
            <a:bodyPr/>
            <a:lstStyle/>
            <a:p>
              <a:endParaRPr lang="en-US"/>
            </a:p>
          </p:txBody>
        </p:sp>
        <p:sp>
          <p:nvSpPr>
            <p:cNvPr id="1028" name="Freeform 4"/>
            <p:cNvSpPr>
              <a:spLocks/>
            </p:cNvSpPr>
            <p:nvPr/>
          </p:nvSpPr>
          <p:spPr bwMode="auto">
            <a:xfrm>
              <a:off x="252" y="132"/>
              <a:ext cx="481" cy="481"/>
            </a:xfrm>
            <a:custGeom>
              <a:avLst/>
              <a:gdLst/>
              <a:ahLst/>
              <a:cxnLst>
                <a:cxn ang="0">
                  <a:pos x="480" y="0"/>
                </a:cxn>
                <a:cxn ang="0">
                  <a:pos x="480" y="96"/>
                </a:cxn>
                <a:cxn ang="0">
                  <a:pos x="96" y="480"/>
                </a:cxn>
                <a:cxn ang="0">
                  <a:pos x="0" y="480"/>
                </a:cxn>
                <a:cxn ang="0">
                  <a:pos x="480" y="0"/>
                </a:cxn>
              </a:cxnLst>
              <a:rect l="0" t="0" r="r" b="b"/>
              <a:pathLst>
                <a:path w="481" h="481">
                  <a:moveTo>
                    <a:pt x="480" y="0"/>
                  </a:moveTo>
                  <a:lnTo>
                    <a:pt x="480" y="96"/>
                  </a:lnTo>
                  <a:lnTo>
                    <a:pt x="96" y="480"/>
                  </a:lnTo>
                  <a:lnTo>
                    <a:pt x="0" y="480"/>
                  </a:lnTo>
                  <a:lnTo>
                    <a:pt x="480" y="0"/>
                  </a:lnTo>
                </a:path>
              </a:pathLst>
            </a:custGeom>
            <a:solidFill>
              <a:srgbClr val="008000"/>
            </a:solidFill>
            <a:ln w="12700" cap="rnd" cmpd="sng">
              <a:solidFill>
                <a:schemeClr val="tx1"/>
              </a:solidFill>
              <a:prstDash val="solid"/>
              <a:round/>
              <a:headEnd type="none" w="med" len="med"/>
              <a:tailEnd type="none" w="med" len="med"/>
            </a:ln>
            <a:effectLst/>
          </p:spPr>
          <p:txBody>
            <a:bodyPr/>
            <a:lstStyle/>
            <a:p>
              <a:endParaRPr lang="en-US"/>
            </a:p>
          </p:txBody>
        </p:sp>
        <p:sp>
          <p:nvSpPr>
            <p:cNvPr id="1029" name="Freeform 5"/>
            <p:cNvSpPr>
              <a:spLocks/>
            </p:cNvSpPr>
            <p:nvPr/>
          </p:nvSpPr>
          <p:spPr bwMode="auto">
            <a:xfrm>
              <a:off x="732" y="612"/>
              <a:ext cx="481" cy="481"/>
            </a:xfrm>
            <a:custGeom>
              <a:avLst/>
              <a:gdLst/>
              <a:ahLst/>
              <a:cxnLst>
                <a:cxn ang="0">
                  <a:pos x="384" y="0"/>
                </a:cxn>
                <a:cxn ang="0">
                  <a:pos x="480" y="0"/>
                </a:cxn>
                <a:cxn ang="0">
                  <a:pos x="0" y="480"/>
                </a:cxn>
                <a:cxn ang="0">
                  <a:pos x="0" y="384"/>
                </a:cxn>
                <a:cxn ang="0">
                  <a:pos x="384" y="0"/>
                </a:cxn>
              </a:cxnLst>
              <a:rect l="0" t="0" r="r" b="b"/>
              <a:pathLst>
                <a:path w="481" h="481">
                  <a:moveTo>
                    <a:pt x="384" y="0"/>
                  </a:moveTo>
                  <a:lnTo>
                    <a:pt x="480" y="0"/>
                  </a:lnTo>
                  <a:lnTo>
                    <a:pt x="0" y="480"/>
                  </a:lnTo>
                  <a:lnTo>
                    <a:pt x="0" y="384"/>
                  </a:lnTo>
                  <a:lnTo>
                    <a:pt x="384" y="0"/>
                  </a:lnTo>
                </a:path>
              </a:pathLst>
            </a:custGeom>
            <a:solidFill>
              <a:srgbClr val="008000"/>
            </a:solidFill>
            <a:ln w="12700" cap="rnd" cmpd="sng">
              <a:solidFill>
                <a:schemeClr val="tx1"/>
              </a:solidFill>
              <a:prstDash val="solid"/>
              <a:round/>
              <a:headEnd type="none" w="med" len="med"/>
              <a:tailEnd type="none" w="med" len="med"/>
            </a:ln>
            <a:effectLst/>
          </p:spPr>
          <p:txBody>
            <a:bodyPr/>
            <a:lstStyle/>
            <a:p>
              <a:endParaRPr lang="en-US"/>
            </a:p>
          </p:txBody>
        </p:sp>
        <p:sp>
          <p:nvSpPr>
            <p:cNvPr id="1030" name="Freeform 6"/>
            <p:cNvSpPr>
              <a:spLocks/>
            </p:cNvSpPr>
            <p:nvPr/>
          </p:nvSpPr>
          <p:spPr bwMode="auto">
            <a:xfrm>
              <a:off x="252" y="612"/>
              <a:ext cx="481" cy="481"/>
            </a:xfrm>
            <a:custGeom>
              <a:avLst/>
              <a:gdLst/>
              <a:ahLst/>
              <a:cxnLst>
                <a:cxn ang="0">
                  <a:pos x="96" y="0"/>
                </a:cxn>
                <a:cxn ang="0">
                  <a:pos x="480" y="384"/>
                </a:cxn>
                <a:cxn ang="0">
                  <a:pos x="480" y="480"/>
                </a:cxn>
                <a:cxn ang="0">
                  <a:pos x="0" y="0"/>
                </a:cxn>
                <a:cxn ang="0">
                  <a:pos x="96" y="0"/>
                </a:cxn>
              </a:cxnLst>
              <a:rect l="0" t="0" r="r" b="b"/>
              <a:pathLst>
                <a:path w="481" h="481">
                  <a:moveTo>
                    <a:pt x="96" y="0"/>
                  </a:moveTo>
                  <a:lnTo>
                    <a:pt x="480" y="384"/>
                  </a:lnTo>
                  <a:lnTo>
                    <a:pt x="480" y="480"/>
                  </a:lnTo>
                  <a:lnTo>
                    <a:pt x="0" y="0"/>
                  </a:lnTo>
                  <a:lnTo>
                    <a:pt x="96" y="0"/>
                  </a:lnTo>
                </a:path>
              </a:pathLst>
            </a:custGeom>
            <a:solidFill>
              <a:srgbClr val="008000"/>
            </a:solidFill>
            <a:ln w="12700" cap="rnd" cmpd="sng">
              <a:solidFill>
                <a:schemeClr val="tx1"/>
              </a:solidFill>
              <a:prstDash val="solid"/>
              <a:round/>
              <a:headEnd type="none" w="med" len="med"/>
              <a:tailEnd type="none" w="med" len="med"/>
            </a:ln>
            <a:effectLst/>
          </p:spPr>
          <p:txBody>
            <a:bodyPr/>
            <a:lstStyle/>
            <a:p>
              <a:endParaRPr lang="en-US"/>
            </a:p>
          </p:txBody>
        </p:sp>
      </p:grpSp>
      <p:sp>
        <p:nvSpPr>
          <p:cNvPr id="1032" name="Rectangle 8"/>
          <p:cNvSpPr>
            <a:spLocks noGrp="1" noChangeArrowheads="1"/>
          </p:cNvSpPr>
          <p:nvPr>
            <p:ph type="title"/>
          </p:nvPr>
        </p:nvSpPr>
        <p:spPr bwMode="auto">
          <a:xfrm>
            <a:off x="1981200" y="381000"/>
            <a:ext cx="7283450" cy="11049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GB" smtClean="0"/>
              <a:t>Click to edit Master title style</a:t>
            </a:r>
          </a:p>
        </p:txBody>
      </p:sp>
      <p:sp>
        <p:nvSpPr>
          <p:cNvPr id="1033" name="Rectangle 9"/>
          <p:cNvSpPr>
            <a:spLocks noGrp="1" noChangeArrowheads="1"/>
          </p:cNvSpPr>
          <p:nvPr>
            <p:ph type="body" idx="1"/>
          </p:nvPr>
        </p:nvSpPr>
        <p:spPr bwMode="auto">
          <a:xfrm>
            <a:off x="609600" y="1981200"/>
            <a:ext cx="8718550" cy="43434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endParaRPr lang="en-US" smtClean="0"/>
          </a:p>
        </p:txBody>
      </p:sp>
      <p:sp>
        <p:nvSpPr>
          <p:cNvPr id="1035" name="Line 11"/>
          <p:cNvSpPr>
            <a:spLocks noChangeShapeType="1"/>
          </p:cNvSpPr>
          <p:nvPr userDrawn="1"/>
        </p:nvSpPr>
        <p:spPr bwMode="auto">
          <a:xfrm flipV="1">
            <a:off x="609600" y="6477000"/>
            <a:ext cx="8766175" cy="0"/>
          </a:xfrm>
          <a:prstGeom prst="line">
            <a:avLst/>
          </a:prstGeom>
          <a:noFill/>
          <a:ln w="203200" cmpd="tri">
            <a:solidFill>
              <a:srgbClr val="006600"/>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rtl="0" eaLnBrk="0" fontAlgn="base" hangingPunct="0">
        <a:spcBef>
          <a:spcPct val="0"/>
        </a:spcBef>
        <a:spcAft>
          <a:spcPct val="0"/>
        </a:spcAft>
        <a:defRPr sz="4400" b="1" i="1">
          <a:solidFill>
            <a:srgbClr val="FE9B03"/>
          </a:solidFill>
          <a:latin typeface="+mj-lt"/>
          <a:ea typeface="+mj-ea"/>
          <a:cs typeface="+mj-cs"/>
        </a:defRPr>
      </a:lvl1pPr>
      <a:lvl2pPr algn="l" rtl="0" eaLnBrk="0" fontAlgn="base" hangingPunct="0">
        <a:spcBef>
          <a:spcPct val="0"/>
        </a:spcBef>
        <a:spcAft>
          <a:spcPct val="0"/>
        </a:spcAft>
        <a:defRPr sz="4400" b="1" i="1">
          <a:solidFill>
            <a:srgbClr val="FE9B03"/>
          </a:solidFill>
          <a:latin typeface="Book Antiqua" pitchFamily="18" charset="0"/>
        </a:defRPr>
      </a:lvl2pPr>
      <a:lvl3pPr algn="l" rtl="0" eaLnBrk="0" fontAlgn="base" hangingPunct="0">
        <a:spcBef>
          <a:spcPct val="0"/>
        </a:spcBef>
        <a:spcAft>
          <a:spcPct val="0"/>
        </a:spcAft>
        <a:defRPr sz="4400" b="1" i="1">
          <a:solidFill>
            <a:srgbClr val="FE9B03"/>
          </a:solidFill>
          <a:latin typeface="Book Antiqua" pitchFamily="18" charset="0"/>
        </a:defRPr>
      </a:lvl3pPr>
      <a:lvl4pPr algn="l" rtl="0" eaLnBrk="0" fontAlgn="base" hangingPunct="0">
        <a:spcBef>
          <a:spcPct val="0"/>
        </a:spcBef>
        <a:spcAft>
          <a:spcPct val="0"/>
        </a:spcAft>
        <a:defRPr sz="4400" b="1" i="1">
          <a:solidFill>
            <a:srgbClr val="FE9B03"/>
          </a:solidFill>
          <a:latin typeface="Book Antiqua" pitchFamily="18" charset="0"/>
        </a:defRPr>
      </a:lvl4pPr>
      <a:lvl5pPr algn="l" rtl="0" eaLnBrk="0" fontAlgn="base" hangingPunct="0">
        <a:spcBef>
          <a:spcPct val="0"/>
        </a:spcBef>
        <a:spcAft>
          <a:spcPct val="0"/>
        </a:spcAft>
        <a:defRPr sz="4400" b="1" i="1">
          <a:solidFill>
            <a:srgbClr val="FE9B03"/>
          </a:solidFill>
          <a:latin typeface="Book Antiqua" pitchFamily="18" charset="0"/>
        </a:defRPr>
      </a:lvl5pPr>
      <a:lvl6pPr marL="457200" algn="l" rtl="0" eaLnBrk="0" fontAlgn="base" hangingPunct="0">
        <a:spcBef>
          <a:spcPct val="0"/>
        </a:spcBef>
        <a:spcAft>
          <a:spcPct val="0"/>
        </a:spcAft>
        <a:defRPr sz="4400" b="1" i="1">
          <a:solidFill>
            <a:srgbClr val="FE9B03"/>
          </a:solidFill>
          <a:latin typeface="Book Antiqua" pitchFamily="18" charset="0"/>
        </a:defRPr>
      </a:lvl6pPr>
      <a:lvl7pPr marL="914400" algn="l" rtl="0" eaLnBrk="0" fontAlgn="base" hangingPunct="0">
        <a:spcBef>
          <a:spcPct val="0"/>
        </a:spcBef>
        <a:spcAft>
          <a:spcPct val="0"/>
        </a:spcAft>
        <a:defRPr sz="4400" b="1" i="1">
          <a:solidFill>
            <a:srgbClr val="FE9B03"/>
          </a:solidFill>
          <a:latin typeface="Book Antiqua" pitchFamily="18" charset="0"/>
        </a:defRPr>
      </a:lvl7pPr>
      <a:lvl8pPr marL="1371600" algn="l" rtl="0" eaLnBrk="0" fontAlgn="base" hangingPunct="0">
        <a:spcBef>
          <a:spcPct val="0"/>
        </a:spcBef>
        <a:spcAft>
          <a:spcPct val="0"/>
        </a:spcAft>
        <a:defRPr sz="4400" b="1" i="1">
          <a:solidFill>
            <a:srgbClr val="FE9B03"/>
          </a:solidFill>
          <a:latin typeface="Book Antiqua" pitchFamily="18" charset="0"/>
        </a:defRPr>
      </a:lvl8pPr>
      <a:lvl9pPr marL="1828800" algn="l" rtl="0" eaLnBrk="0" fontAlgn="base" hangingPunct="0">
        <a:spcBef>
          <a:spcPct val="0"/>
        </a:spcBef>
        <a:spcAft>
          <a:spcPct val="0"/>
        </a:spcAft>
        <a:defRPr sz="4400" b="1" i="1">
          <a:solidFill>
            <a:srgbClr val="FE9B03"/>
          </a:solidFill>
          <a:latin typeface="Book Antiqua" pitchFamily="18" charset="0"/>
        </a:defRPr>
      </a:lvl9pPr>
    </p:titleStyle>
    <p:bodyStyle>
      <a:lvl1pPr marL="342900" indent="-342900" algn="l" rtl="0" eaLnBrk="0" fontAlgn="base" hangingPunct="0">
        <a:spcBef>
          <a:spcPct val="20000"/>
        </a:spcBef>
        <a:spcAft>
          <a:spcPct val="0"/>
        </a:spcAft>
        <a:buClr>
          <a:srgbClr val="FE9B03"/>
        </a:buClr>
        <a:buSzPct val="75000"/>
        <a:buFont typeface="Monotype Sorts" pitchFamily="2" charset="2"/>
        <a:defRPr sz="3000" b="1">
          <a:solidFill>
            <a:srgbClr val="000000"/>
          </a:solidFill>
          <a:latin typeface="+mn-lt"/>
          <a:ea typeface="+mn-ea"/>
          <a:cs typeface="+mn-cs"/>
        </a:defRPr>
      </a:lvl1pPr>
      <a:lvl2pPr marL="742950" indent="-285750" algn="l" rtl="0" eaLnBrk="0" fontAlgn="base" hangingPunct="0">
        <a:spcBef>
          <a:spcPct val="20000"/>
        </a:spcBef>
        <a:spcAft>
          <a:spcPct val="0"/>
        </a:spcAft>
        <a:buClr>
          <a:srgbClr val="FE9B03"/>
        </a:buClr>
        <a:buSzPct val="75000"/>
        <a:buFont typeface="Monotype Sorts" pitchFamily="2" charset="2"/>
        <a:buChar char="u"/>
        <a:defRPr sz="2800" b="1">
          <a:solidFill>
            <a:srgbClr val="000000"/>
          </a:solidFill>
          <a:latin typeface="+mn-lt"/>
        </a:defRPr>
      </a:lvl2pPr>
      <a:lvl3pPr marL="1143000" indent="-228600" algn="l" rtl="0" eaLnBrk="0" fontAlgn="base" hangingPunct="0">
        <a:spcBef>
          <a:spcPct val="20000"/>
        </a:spcBef>
        <a:spcAft>
          <a:spcPct val="0"/>
        </a:spcAft>
        <a:buClr>
          <a:srgbClr val="FE9B03"/>
        </a:buClr>
        <a:buSzPct val="65000"/>
        <a:buFont typeface="Monotype Sorts" pitchFamily="2" charset="2"/>
        <a:buChar char="u"/>
        <a:defRPr sz="2400" b="1">
          <a:solidFill>
            <a:srgbClr val="000000"/>
          </a:solidFill>
          <a:latin typeface="+mn-lt"/>
        </a:defRPr>
      </a:lvl3pPr>
      <a:lvl4pPr marL="1600200" indent="-228600" algn="l" rtl="0" eaLnBrk="0" fontAlgn="base" hangingPunct="0">
        <a:spcBef>
          <a:spcPct val="20000"/>
        </a:spcBef>
        <a:spcAft>
          <a:spcPct val="0"/>
        </a:spcAft>
        <a:buClr>
          <a:srgbClr val="FE9B03"/>
        </a:buClr>
        <a:buSzPct val="100000"/>
        <a:buChar char="–"/>
        <a:defRPr sz="2000">
          <a:solidFill>
            <a:srgbClr val="000000"/>
          </a:solidFill>
          <a:latin typeface="+mn-lt"/>
        </a:defRPr>
      </a:lvl4pPr>
      <a:lvl5pPr marL="2057400" indent="-228600" algn="l" rtl="0" eaLnBrk="0" fontAlgn="base" hangingPunct="0">
        <a:spcBef>
          <a:spcPct val="20000"/>
        </a:spcBef>
        <a:spcAft>
          <a:spcPct val="0"/>
        </a:spcAft>
        <a:buClr>
          <a:srgbClr val="FE9B03"/>
        </a:buClr>
        <a:buSzPct val="100000"/>
        <a:buChar char="–"/>
        <a:defRPr sz="2000">
          <a:solidFill>
            <a:srgbClr val="000000"/>
          </a:solidFill>
          <a:latin typeface="+mn-lt"/>
        </a:defRPr>
      </a:lvl5pPr>
      <a:lvl6pPr marL="2514600" indent="-228600" algn="l" rtl="0" eaLnBrk="0" fontAlgn="base" hangingPunct="0">
        <a:spcBef>
          <a:spcPct val="20000"/>
        </a:spcBef>
        <a:spcAft>
          <a:spcPct val="0"/>
        </a:spcAft>
        <a:buClr>
          <a:srgbClr val="FE9B03"/>
        </a:buClr>
        <a:buSzPct val="100000"/>
        <a:buChar char="–"/>
        <a:defRPr sz="2000">
          <a:solidFill>
            <a:srgbClr val="000000"/>
          </a:solidFill>
          <a:latin typeface="+mn-lt"/>
        </a:defRPr>
      </a:lvl6pPr>
      <a:lvl7pPr marL="2971800" indent="-228600" algn="l" rtl="0" eaLnBrk="0" fontAlgn="base" hangingPunct="0">
        <a:spcBef>
          <a:spcPct val="20000"/>
        </a:spcBef>
        <a:spcAft>
          <a:spcPct val="0"/>
        </a:spcAft>
        <a:buClr>
          <a:srgbClr val="FE9B03"/>
        </a:buClr>
        <a:buSzPct val="100000"/>
        <a:buChar char="–"/>
        <a:defRPr sz="2000">
          <a:solidFill>
            <a:srgbClr val="000000"/>
          </a:solidFill>
          <a:latin typeface="+mn-lt"/>
        </a:defRPr>
      </a:lvl7pPr>
      <a:lvl8pPr marL="3429000" indent="-228600" algn="l" rtl="0" eaLnBrk="0" fontAlgn="base" hangingPunct="0">
        <a:spcBef>
          <a:spcPct val="20000"/>
        </a:spcBef>
        <a:spcAft>
          <a:spcPct val="0"/>
        </a:spcAft>
        <a:buClr>
          <a:srgbClr val="FE9B03"/>
        </a:buClr>
        <a:buSzPct val="100000"/>
        <a:buChar char="–"/>
        <a:defRPr sz="2000">
          <a:solidFill>
            <a:srgbClr val="000000"/>
          </a:solidFill>
          <a:latin typeface="+mn-lt"/>
        </a:defRPr>
      </a:lvl8pPr>
      <a:lvl9pPr marL="3886200" indent="-228600" algn="l" rtl="0" eaLnBrk="0" fontAlgn="base" hangingPunct="0">
        <a:spcBef>
          <a:spcPct val="20000"/>
        </a:spcBef>
        <a:spcAft>
          <a:spcPct val="0"/>
        </a:spcAft>
        <a:buClr>
          <a:srgbClr val="FE9B03"/>
        </a:buClr>
        <a:buSzPct val="10000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42" name="Rectangle 2"/>
          <p:cNvSpPr>
            <a:spLocks noChangeArrowheads="1"/>
          </p:cNvSpPr>
          <p:nvPr>
            <p:ph type="title"/>
          </p:nvPr>
        </p:nvSpPr>
        <p:spPr>
          <a:xfrm>
            <a:off x="631825" y="908050"/>
            <a:ext cx="8750300" cy="4419600"/>
          </a:xfrm>
          <a:noFill/>
          <a:ln/>
        </p:spPr>
        <p:txBody>
          <a:bodyPr/>
          <a:lstStyle/>
          <a:p>
            <a:pPr algn="ctr">
              <a:lnSpc>
                <a:spcPct val="90000"/>
              </a:lnSpc>
            </a:pPr>
            <a:r>
              <a:rPr lang="en-US">
                <a:solidFill>
                  <a:srgbClr val="FC0128"/>
                </a:solidFill>
                <a:latin typeface="Arial Narrow" pitchFamily="34" charset="0"/>
              </a:rPr>
              <a:t/>
            </a:r>
            <a:br>
              <a:rPr lang="en-US">
                <a:solidFill>
                  <a:srgbClr val="FC0128"/>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r>
              <a:rPr lang="en-US" i="0">
                <a:solidFill>
                  <a:srgbClr val="00279F"/>
                </a:solidFill>
                <a:latin typeface="Arial" charset="0"/>
              </a:rPr>
              <a:t>      </a:t>
            </a:r>
            <a:br>
              <a:rPr lang="en-US" i="0">
                <a:solidFill>
                  <a:srgbClr val="00279F"/>
                </a:solidFill>
                <a:latin typeface="Arial" charset="0"/>
              </a:rPr>
            </a:br>
            <a:r>
              <a:rPr lang="en-US" i="0">
                <a:solidFill>
                  <a:srgbClr val="3F0EF4"/>
                </a:solidFill>
                <a:latin typeface="Arial" charset="0"/>
              </a:rPr>
              <a:t/>
            </a:r>
            <a:br>
              <a:rPr lang="en-US" i="0">
                <a:solidFill>
                  <a:srgbClr val="3F0EF4"/>
                </a:solidFill>
                <a:latin typeface="Arial" charset="0"/>
              </a:rPr>
            </a:br>
            <a:r>
              <a:rPr lang="en-US" i="0">
                <a:solidFill>
                  <a:srgbClr val="3F0EF4"/>
                </a:solidFill>
                <a:latin typeface="Arial" charset="0"/>
              </a:rPr>
              <a:t>       </a:t>
            </a:r>
            <a:r>
              <a:rPr lang="en-US" b="0">
                <a:solidFill>
                  <a:srgbClr val="000000"/>
                </a:solidFill>
                <a:latin typeface="Arial Narrow" pitchFamily="34" charset="0"/>
              </a:rPr>
              <a:t/>
            </a:r>
            <a:br>
              <a:rPr lang="en-US" b="0">
                <a:solidFill>
                  <a:srgbClr val="000000"/>
                </a:solidFill>
                <a:latin typeface="Arial Narrow" pitchFamily="34" charset="0"/>
              </a:rPr>
            </a:br>
            <a:r>
              <a:rPr lang="en-US" b="0">
                <a:solidFill>
                  <a:schemeClr val="folHlink"/>
                </a:solidFill>
                <a:latin typeface="Arial Narrow" pitchFamily="34" charset="0"/>
              </a:rPr>
              <a:t/>
            </a:r>
            <a:br>
              <a:rPr lang="en-US" b="0">
                <a:solidFill>
                  <a:schemeClr val="folHlink"/>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r>
              <a:rPr lang="en-US">
                <a:solidFill>
                  <a:srgbClr val="FC0128"/>
                </a:solidFill>
                <a:latin typeface="Arial Narrow" pitchFamily="34" charset="0"/>
              </a:rPr>
              <a:t/>
            </a:r>
            <a:br>
              <a:rPr lang="en-US">
                <a:solidFill>
                  <a:srgbClr val="FC0128"/>
                </a:solidFill>
                <a:latin typeface="Arial Narrow" pitchFamily="34" charset="0"/>
              </a:rPr>
            </a:br>
            <a:endParaRPr lang="en-US">
              <a:solidFill>
                <a:srgbClr val="FC0128"/>
              </a:solidFill>
              <a:latin typeface="Arial Narrow" pitchFamily="34" charset="0"/>
            </a:endParaRPr>
          </a:p>
        </p:txBody>
      </p:sp>
      <p:sp>
        <p:nvSpPr>
          <p:cNvPr id="1443843" name="Rectangle 3"/>
          <p:cNvSpPr>
            <a:spLocks noGrp="1" noChangeArrowheads="1"/>
          </p:cNvSpPr>
          <p:nvPr>
            <p:ph type="body" idx="1"/>
          </p:nvPr>
        </p:nvSpPr>
        <p:spPr>
          <a:xfrm>
            <a:off x="1524000" y="457200"/>
            <a:ext cx="8382000" cy="1219200"/>
          </a:xfrm>
          <a:noFill/>
          <a:ln/>
        </p:spPr>
        <p:txBody>
          <a:bodyPr/>
          <a:lstStyle/>
          <a:p>
            <a:pPr algn="ctr"/>
            <a:endParaRPr lang="en-US"/>
          </a:p>
          <a:p>
            <a:pPr algn="ctr"/>
            <a:endParaRPr lang="en-US"/>
          </a:p>
        </p:txBody>
      </p:sp>
      <p:sp>
        <p:nvSpPr>
          <p:cNvPr id="1443844" name="Text Box 4"/>
          <p:cNvSpPr txBox="1">
            <a:spLocks noChangeArrowheads="1"/>
          </p:cNvSpPr>
          <p:nvPr/>
        </p:nvSpPr>
        <p:spPr bwMode="auto">
          <a:xfrm>
            <a:off x="6478588" y="5791200"/>
            <a:ext cx="381000" cy="457200"/>
          </a:xfrm>
          <a:prstGeom prst="rect">
            <a:avLst/>
          </a:prstGeom>
          <a:solidFill>
            <a:schemeClr val="bg1"/>
          </a:solidFill>
          <a:ln w="12700">
            <a:noFill/>
            <a:miter lim="800000"/>
            <a:headEnd/>
            <a:tailEnd/>
          </a:ln>
          <a:effectLst/>
        </p:spPr>
        <p:txBody>
          <a:bodyPr>
            <a:spAutoFit/>
          </a:bodyPr>
          <a:lstStyle/>
          <a:p>
            <a:pPr>
              <a:spcBef>
                <a:spcPct val="50000"/>
              </a:spcBef>
            </a:pPr>
            <a:endParaRPr lang="en-US"/>
          </a:p>
        </p:txBody>
      </p:sp>
      <p:sp>
        <p:nvSpPr>
          <p:cNvPr id="1443845" name="Rectangle 5"/>
          <p:cNvSpPr>
            <a:spLocks noChangeArrowheads="1"/>
          </p:cNvSpPr>
          <p:nvPr/>
        </p:nvSpPr>
        <p:spPr bwMode="auto">
          <a:xfrm>
            <a:off x="1147763" y="-1943100"/>
            <a:ext cx="9906000" cy="0"/>
          </a:xfrm>
          <a:prstGeom prst="rect">
            <a:avLst/>
          </a:prstGeom>
          <a:noFill/>
          <a:ln w="12700">
            <a:noFill/>
            <a:miter lim="800000"/>
            <a:headEnd/>
            <a:tailEnd/>
          </a:ln>
          <a:effectLst/>
        </p:spPr>
        <p:txBody>
          <a:bodyPr>
            <a:spAutoFit/>
          </a:bodyPr>
          <a:lstStyle/>
          <a:p>
            <a:endParaRPr lang="en-US"/>
          </a:p>
        </p:txBody>
      </p:sp>
      <p:sp>
        <p:nvSpPr>
          <p:cNvPr id="1443849" name="Text Box 9"/>
          <p:cNvSpPr txBox="1">
            <a:spLocks noChangeArrowheads="1"/>
          </p:cNvSpPr>
          <p:nvPr/>
        </p:nvSpPr>
        <p:spPr bwMode="auto">
          <a:xfrm>
            <a:off x="560388" y="1366838"/>
            <a:ext cx="8785225" cy="4813300"/>
          </a:xfrm>
          <a:prstGeom prst="rect">
            <a:avLst/>
          </a:prstGeom>
          <a:noFill/>
          <a:ln w="12700">
            <a:noFill/>
            <a:miter lim="800000"/>
            <a:headEnd/>
            <a:tailEnd/>
          </a:ln>
          <a:effectLst/>
        </p:spPr>
        <p:txBody>
          <a:bodyPr>
            <a:spAutoFit/>
          </a:bodyPr>
          <a:lstStyle/>
          <a:p>
            <a:pPr>
              <a:spcBef>
                <a:spcPct val="50000"/>
              </a:spcBef>
            </a:pPr>
            <a:endParaRPr lang="en-US" b="1">
              <a:solidFill>
                <a:srgbClr val="FF0000"/>
              </a:solidFill>
            </a:endParaRPr>
          </a:p>
          <a:p>
            <a:endParaRPr lang="en-US" sz="3000" b="1">
              <a:solidFill>
                <a:srgbClr val="FF3300"/>
              </a:solidFill>
              <a:effectLst>
                <a:outerShdw blurRad="38100" dist="38100" dir="2700000" algn="tl">
                  <a:srgbClr val="C0C0C0"/>
                </a:outerShdw>
              </a:effectLst>
              <a:latin typeface="Arial Narrow" pitchFamily="34" charset="0"/>
            </a:endParaRPr>
          </a:p>
          <a:p>
            <a:endParaRPr lang="en-US" sz="3000" b="1">
              <a:solidFill>
                <a:srgbClr val="FF3300"/>
              </a:solidFill>
              <a:effectLst>
                <a:outerShdw blurRad="38100" dist="38100" dir="2700000" algn="tl">
                  <a:srgbClr val="C0C0C0"/>
                </a:outerShdw>
              </a:effectLst>
              <a:latin typeface="Arial Narrow" pitchFamily="34" charset="0"/>
            </a:endParaRPr>
          </a:p>
          <a:p>
            <a:r>
              <a:rPr lang="en-US" sz="3400" b="1">
                <a:solidFill>
                  <a:srgbClr val="FF0000"/>
                </a:solidFill>
                <a:effectLst>
                  <a:outerShdw blurRad="38100" dist="38100" dir="2700000" algn="tl">
                    <a:srgbClr val="C0C0C0"/>
                  </a:outerShdw>
                </a:effectLst>
                <a:latin typeface="Arial Narrow" pitchFamily="34" charset="0"/>
              </a:rPr>
              <a:t>Good Strategies for Improved  </a:t>
            </a:r>
          </a:p>
          <a:p>
            <a:r>
              <a:rPr lang="en-US" sz="3400" b="1">
                <a:solidFill>
                  <a:srgbClr val="FF0000"/>
                </a:solidFill>
                <a:effectLst>
                  <a:outerShdw blurRad="38100" dist="38100" dir="2700000" algn="tl">
                    <a:srgbClr val="C0C0C0"/>
                  </a:outerShdw>
                </a:effectLst>
                <a:latin typeface="Arial Narrow" pitchFamily="34" charset="0"/>
              </a:rPr>
              <a:t>Management &amp; Financing of Roads in SSA</a:t>
            </a:r>
          </a:p>
          <a:p>
            <a:endParaRPr lang="en-US" sz="3000" b="1">
              <a:solidFill>
                <a:srgbClr val="FF3300"/>
              </a:solidFill>
              <a:effectLst>
                <a:outerShdw blurRad="38100" dist="38100" dir="2700000" algn="tl">
                  <a:srgbClr val="C0C0C0"/>
                </a:outerShdw>
              </a:effectLst>
              <a:latin typeface="Arial Narrow" pitchFamily="34" charset="0"/>
            </a:endParaRPr>
          </a:p>
          <a:p>
            <a:pPr>
              <a:spcBef>
                <a:spcPct val="50000"/>
              </a:spcBef>
            </a:pPr>
            <a:endParaRPr lang="en-US" b="1" i="1">
              <a:solidFill>
                <a:srgbClr val="FF0000"/>
              </a:solidFill>
            </a:endParaRPr>
          </a:p>
          <a:p>
            <a:pPr>
              <a:spcBef>
                <a:spcPct val="50000"/>
              </a:spcBef>
            </a:pPr>
            <a:r>
              <a:rPr lang="en-US" b="1">
                <a:solidFill>
                  <a:srgbClr val="003399"/>
                </a:solidFill>
              </a:rPr>
              <a:t>Mike Pinard </a:t>
            </a:r>
          </a:p>
          <a:p>
            <a:r>
              <a:rPr lang="en-US" b="1">
                <a:solidFill>
                  <a:srgbClr val="003399"/>
                </a:solidFill>
              </a:rPr>
              <a:t>SSATP/World Bank Consultant</a:t>
            </a:r>
          </a:p>
          <a:p>
            <a:endParaRPr lang="en-US" sz="1600" b="1">
              <a:solidFill>
                <a:srgbClr val="003399"/>
              </a:solidFill>
            </a:endParaRPr>
          </a:p>
          <a:p>
            <a:endParaRPr lang="en-US" sz="1600" b="1">
              <a:solidFill>
                <a:srgbClr val="000000"/>
              </a:solidFill>
            </a:endParaRPr>
          </a:p>
        </p:txBody>
      </p:sp>
      <p:pic>
        <p:nvPicPr>
          <p:cNvPr id="1443850" name="Picture 10"/>
          <p:cNvPicPr>
            <a:picLocks noChangeAspect="1" noChangeArrowheads="1"/>
          </p:cNvPicPr>
          <p:nvPr/>
        </p:nvPicPr>
        <p:blipFill>
          <a:blip r:embed="rId3" cstate="print"/>
          <a:srcRect/>
          <a:stretch>
            <a:fillRect/>
          </a:stretch>
        </p:blipFill>
        <p:spPr bwMode="auto">
          <a:xfrm>
            <a:off x="415925" y="404813"/>
            <a:ext cx="865188" cy="855662"/>
          </a:xfrm>
          <a:prstGeom prst="rect">
            <a:avLst/>
          </a:prstGeom>
          <a:noFill/>
          <a:ln w="12700">
            <a:noFill/>
            <a:miter lim="800000"/>
            <a:headEnd/>
            <a:tailEnd/>
          </a:ln>
          <a:effectLst/>
        </p:spPr>
      </p:pic>
      <p:sp>
        <p:nvSpPr>
          <p:cNvPr id="1443851" name="Rectangle 11"/>
          <p:cNvSpPr>
            <a:spLocks noChangeArrowheads="1"/>
          </p:cNvSpPr>
          <p:nvPr/>
        </p:nvSpPr>
        <p:spPr bwMode="auto">
          <a:xfrm>
            <a:off x="1446213" y="404813"/>
            <a:ext cx="7594600" cy="641350"/>
          </a:xfrm>
          <a:prstGeom prst="rect">
            <a:avLst/>
          </a:prstGeom>
          <a:noFill/>
          <a:ln w="12700">
            <a:noFill/>
            <a:miter lim="800000"/>
            <a:headEnd/>
            <a:tailEnd/>
          </a:ln>
          <a:effectLst/>
        </p:spPr>
        <p:txBody>
          <a:bodyPr>
            <a:spAutoFit/>
          </a:bodyPr>
          <a:lstStyle/>
          <a:p>
            <a:pPr>
              <a:lnSpc>
                <a:spcPct val="90000"/>
              </a:lnSpc>
            </a:pPr>
            <a:r>
              <a:rPr lang="en-US" sz="2000" b="1" i="1">
                <a:solidFill>
                  <a:srgbClr val="000000"/>
                </a:solidFill>
                <a:effectLst>
                  <a:outerShdw blurRad="38100" dist="38100" dir="2700000" algn="tl">
                    <a:srgbClr val="C0C0C0"/>
                  </a:outerShdw>
                </a:effectLst>
              </a:rPr>
              <a:t>SSATP Annual Meeting, Kampala, Uganda </a:t>
            </a:r>
          </a:p>
          <a:p>
            <a:pPr>
              <a:lnSpc>
                <a:spcPct val="90000"/>
              </a:lnSpc>
            </a:pPr>
            <a:r>
              <a:rPr lang="en-US" sz="2000" b="1" i="1">
                <a:solidFill>
                  <a:srgbClr val="000000"/>
                </a:solidFill>
                <a:effectLst>
                  <a:outerShdw blurRad="38100" dist="38100" dir="2700000" algn="tl">
                    <a:srgbClr val="C0C0C0"/>
                  </a:outerShdw>
                </a:effectLst>
              </a:rPr>
              <a:t>18</a:t>
            </a:r>
            <a:r>
              <a:rPr lang="en-US" sz="2000" b="1" i="1" baseline="30000">
                <a:solidFill>
                  <a:srgbClr val="000000"/>
                </a:solidFill>
                <a:effectLst>
                  <a:outerShdw blurRad="38100" dist="38100" dir="2700000" algn="tl">
                    <a:srgbClr val="C0C0C0"/>
                  </a:outerShdw>
                </a:effectLst>
              </a:rPr>
              <a:t>th</a:t>
            </a:r>
            <a:r>
              <a:rPr lang="en-US" sz="2000" b="1" i="1">
                <a:solidFill>
                  <a:srgbClr val="000000"/>
                </a:solidFill>
                <a:effectLst>
                  <a:outerShdw blurRad="38100" dist="38100" dir="2700000" algn="tl">
                    <a:srgbClr val="C0C0C0"/>
                  </a:outerShdw>
                </a:effectLst>
              </a:rPr>
              <a:t> – 21</a:t>
            </a:r>
            <a:r>
              <a:rPr lang="en-US" sz="2000" b="1" i="1" baseline="30000">
                <a:solidFill>
                  <a:srgbClr val="000000"/>
                </a:solidFill>
                <a:effectLst>
                  <a:outerShdw blurRad="38100" dist="38100" dir="2700000" algn="tl">
                    <a:srgbClr val="C0C0C0"/>
                  </a:outerShdw>
                </a:effectLst>
              </a:rPr>
              <a:t>st</a:t>
            </a:r>
            <a:r>
              <a:rPr lang="en-US" sz="2000" b="1" i="1">
                <a:solidFill>
                  <a:srgbClr val="000000"/>
                </a:solidFill>
                <a:effectLst>
                  <a:outerShdw blurRad="38100" dist="38100" dir="2700000" algn="tl">
                    <a:srgbClr val="C0C0C0"/>
                  </a:outerShdw>
                </a:effectLst>
              </a:rPr>
              <a:t> October 2010</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1842" name="Rectangle 2"/>
          <p:cNvSpPr>
            <a:spLocks noGrp="1" noChangeArrowheads="1"/>
          </p:cNvSpPr>
          <p:nvPr>
            <p:ph type="title"/>
          </p:nvPr>
        </p:nvSpPr>
        <p:spPr>
          <a:xfrm>
            <a:off x="1208088" y="260350"/>
            <a:ext cx="8424862" cy="8636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Emerging Good Strategies - Institutional</a:t>
            </a:r>
            <a:r>
              <a:rPr lang="en-GB" sz="4000">
                <a:solidFill>
                  <a:srgbClr val="3F0EF4"/>
                </a:solidFill>
                <a:latin typeface="Times New Roman" pitchFamily="18" charset="0"/>
              </a:rPr>
              <a:t> </a:t>
            </a:r>
            <a:endParaRPr lang="en-GB" sz="4000">
              <a:latin typeface="Times New Roman" pitchFamily="18" charset="0"/>
            </a:endParaRPr>
          </a:p>
        </p:txBody>
      </p:sp>
      <p:sp>
        <p:nvSpPr>
          <p:cNvPr id="1571843" name="Rectangle 3"/>
          <p:cNvSpPr>
            <a:spLocks noGrp="1" noChangeArrowheads="1"/>
          </p:cNvSpPr>
          <p:nvPr>
            <p:ph type="body" sz="half" idx="1"/>
          </p:nvPr>
        </p:nvSpPr>
        <p:spPr>
          <a:xfrm>
            <a:off x="560388" y="1208088"/>
            <a:ext cx="8856662" cy="4679950"/>
          </a:xfrm>
          <a:noFill/>
          <a:ln/>
        </p:spPr>
        <p:txBody>
          <a:bodyPr/>
          <a:lstStyle/>
          <a:p>
            <a:pPr marL="0" indent="0">
              <a:lnSpc>
                <a:spcPct val="50000"/>
              </a:lnSpc>
              <a:buClr>
                <a:srgbClr val="F70505"/>
              </a:buClr>
            </a:pPr>
            <a:endParaRPr lang="en-GB" sz="1800">
              <a:latin typeface="Arial" charset="0"/>
            </a:endParaRPr>
          </a:p>
          <a:p>
            <a:pPr marL="0" indent="0">
              <a:lnSpc>
                <a:spcPct val="90000"/>
              </a:lnSpc>
              <a:buClr>
                <a:srgbClr val="F70505"/>
              </a:buClr>
              <a:buSzPct val="135000"/>
              <a:buFont typeface="Monotype Sorts" pitchFamily="2" charset="2"/>
              <a:buChar char="l"/>
            </a:pPr>
            <a:r>
              <a:rPr lang="en-GB" sz="2100">
                <a:latin typeface="Arial Narrow" pitchFamily="34" charset="0"/>
                <a:sym typeface="Wingdings" pitchFamily="2" charset="2"/>
              </a:rPr>
              <a:t> </a:t>
            </a:r>
            <a:r>
              <a:rPr lang="en-GB" sz="2900">
                <a:latin typeface="Arial Narrow" pitchFamily="34" charset="0"/>
                <a:sym typeface="Wingdings" pitchFamily="2" charset="2"/>
              </a:rPr>
              <a:t>Appointment of CEO:</a:t>
            </a:r>
          </a:p>
          <a:p>
            <a:pPr lvl="1">
              <a:lnSpc>
                <a:spcPct val="90000"/>
              </a:lnSpc>
              <a:buClr>
                <a:srgbClr val="F70505"/>
              </a:buClr>
              <a:buSzTx/>
              <a:buFont typeface="Wingdings" pitchFamily="2" charset="2"/>
              <a:buChar char="Ø"/>
            </a:pPr>
            <a:r>
              <a:rPr lang="en-GB" sz="2400">
                <a:solidFill>
                  <a:srgbClr val="0000FF"/>
                </a:solidFill>
                <a:latin typeface="Arial Narrow" pitchFamily="34" charset="0"/>
                <a:sym typeface="Wingdings" pitchFamily="2" charset="2"/>
              </a:rPr>
              <a:t>By advertisement and short-listing</a:t>
            </a:r>
          </a:p>
          <a:p>
            <a:pPr lvl="1">
              <a:lnSpc>
                <a:spcPct val="90000"/>
              </a:lnSpc>
              <a:buClr>
                <a:srgbClr val="F70505"/>
              </a:buClr>
              <a:buSzTx/>
              <a:buFont typeface="Wingdings" pitchFamily="2" charset="2"/>
              <a:buChar char="Ø"/>
            </a:pPr>
            <a:r>
              <a:rPr lang="en-GB" sz="2400">
                <a:solidFill>
                  <a:srgbClr val="0000FF"/>
                </a:solidFill>
                <a:latin typeface="Arial Narrow" pitchFamily="34" charset="0"/>
                <a:sym typeface="Wingdings" pitchFamily="2" charset="2"/>
              </a:rPr>
              <a:t>Interview and appointment by Board</a:t>
            </a:r>
          </a:p>
          <a:p>
            <a:pPr lvl="1">
              <a:lnSpc>
                <a:spcPct val="90000"/>
              </a:lnSpc>
              <a:buClr>
                <a:srgbClr val="F70505"/>
              </a:buClr>
              <a:buSzTx/>
              <a:buFont typeface="Wingdings" pitchFamily="2" charset="2"/>
              <a:buChar char="Ø"/>
            </a:pPr>
            <a:r>
              <a:rPr lang="en-GB" sz="2400">
                <a:solidFill>
                  <a:srgbClr val="0000FF"/>
                </a:solidFill>
                <a:latin typeface="Arial Narrow" pitchFamily="34" charset="0"/>
                <a:sym typeface="Wingdings" pitchFamily="2" charset="2"/>
              </a:rPr>
              <a:t>Performance-related contract with clear objectives, performance targets and annual appraisal</a:t>
            </a:r>
          </a:p>
          <a:p>
            <a:pPr lvl="1">
              <a:lnSpc>
                <a:spcPct val="90000"/>
              </a:lnSpc>
              <a:buClr>
                <a:srgbClr val="F70505"/>
              </a:buClr>
              <a:buSzTx/>
              <a:buFont typeface="Wingdings" pitchFamily="2" charset="2"/>
              <a:buChar char="Ø"/>
            </a:pPr>
            <a:r>
              <a:rPr lang="en-GB" sz="2400">
                <a:solidFill>
                  <a:srgbClr val="0000FF"/>
                </a:solidFill>
                <a:latin typeface="Arial Narrow" pitchFamily="34" charset="0"/>
                <a:sym typeface="Wingdings" pitchFamily="2" charset="2"/>
              </a:rPr>
              <a:t>Competitive salary</a:t>
            </a:r>
          </a:p>
          <a:p>
            <a:pPr lvl="1">
              <a:lnSpc>
                <a:spcPct val="50000"/>
              </a:lnSpc>
              <a:buClr>
                <a:srgbClr val="F70505"/>
              </a:buClr>
              <a:buSzTx/>
              <a:buFont typeface="Wingdings" pitchFamily="2" charset="2"/>
              <a:buNone/>
            </a:pPr>
            <a:endParaRPr lang="en-GB" sz="2400">
              <a:solidFill>
                <a:srgbClr val="0000FF"/>
              </a:solidFill>
              <a:latin typeface="Arial Narrow" pitchFamily="34" charset="0"/>
              <a:sym typeface="Wingdings" pitchFamily="2" charset="2"/>
            </a:endParaRPr>
          </a:p>
          <a:p>
            <a:pPr marL="0" indent="0">
              <a:lnSpc>
                <a:spcPct val="90000"/>
              </a:lnSpc>
              <a:buClr>
                <a:srgbClr val="F70505"/>
              </a:buClr>
              <a:buSzTx/>
              <a:buFont typeface="Wingdings" pitchFamily="2" charset="2"/>
              <a:buChar char="l"/>
            </a:pPr>
            <a:r>
              <a:rPr lang="en-GB" sz="2600">
                <a:latin typeface="Arial Narrow" pitchFamily="34" charset="0"/>
                <a:sym typeface="Wingdings" pitchFamily="2" charset="2"/>
              </a:rPr>
              <a:t> </a:t>
            </a:r>
            <a:r>
              <a:rPr lang="en-GB" sz="2900">
                <a:latin typeface="Arial Narrow" pitchFamily="34" charset="0"/>
                <a:sym typeface="Wingdings" pitchFamily="2" charset="2"/>
              </a:rPr>
              <a:t>Appointment of staff</a:t>
            </a:r>
          </a:p>
          <a:p>
            <a:pPr lvl="1">
              <a:lnSpc>
                <a:spcPct val="90000"/>
              </a:lnSpc>
              <a:buClr>
                <a:srgbClr val="F70505"/>
              </a:buClr>
              <a:buSzTx/>
              <a:buFont typeface="Wingdings" pitchFamily="2" charset="2"/>
              <a:buChar char="Ø"/>
            </a:pPr>
            <a:r>
              <a:rPr lang="en-GB" sz="2400">
                <a:solidFill>
                  <a:srgbClr val="0000FF"/>
                </a:solidFill>
                <a:latin typeface="Arial Narrow" pitchFamily="34" charset="0"/>
                <a:sym typeface="Wingdings" pitchFamily="2" charset="2"/>
              </a:rPr>
              <a:t>Performance-based packages in line with private sector</a:t>
            </a:r>
          </a:p>
          <a:p>
            <a:pPr lvl="1">
              <a:lnSpc>
                <a:spcPct val="90000"/>
              </a:lnSpc>
              <a:buClr>
                <a:srgbClr val="F70505"/>
              </a:buClr>
              <a:buSzTx/>
              <a:buFont typeface="Wingdings" pitchFamily="2" charset="2"/>
              <a:buChar char="Ø"/>
            </a:pPr>
            <a:r>
              <a:rPr lang="en-GB" sz="2400">
                <a:solidFill>
                  <a:srgbClr val="0000FF"/>
                </a:solidFill>
                <a:latin typeface="Arial Narrow" pitchFamily="34" charset="0"/>
              </a:rPr>
              <a:t>Targeted training in appropriate skills areas based on Training needs Analysis</a:t>
            </a:r>
            <a:r>
              <a:rPr lang="en-GB" sz="2100">
                <a:solidFill>
                  <a:srgbClr val="0000FF"/>
                </a:solidFill>
                <a:latin typeface="Arial Narrow" pitchFamily="34" charset="0"/>
              </a:rPr>
              <a:t> </a:t>
            </a:r>
            <a:endParaRPr lang="en-GB" sz="1800">
              <a:latin typeface="Arial Narrow"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2866" name="Rectangle 2"/>
          <p:cNvSpPr>
            <a:spLocks noGrp="1" noChangeArrowheads="1"/>
          </p:cNvSpPr>
          <p:nvPr>
            <p:ph type="title"/>
          </p:nvPr>
        </p:nvSpPr>
        <p:spPr>
          <a:xfrm>
            <a:off x="1208088" y="260350"/>
            <a:ext cx="8424862" cy="8636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Emerging Good Strategies - Institutional</a:t>
            </a:r>
            <a:r>
              <a:rPr lang="en-GB" sz="4000">
                <a:solidFill>
                  <a:srgbClr val="3F0EF4"/>
                </a:solidFill>
                <a:latin typeface="Times New Roman" pitchFamily="18" charset="0"/>
              </a:rPr>
              <a:t> </a:t>
            </a:r>
            <a:endParaRPr lang="en-GB" sz="4000">
              <a:latin typeface="Times New Roman" pitchFamily="18" charset="0"/>
            </a:endParaRPr>
          </a:p>
        </p:txBody>
      </p:sp>
      <p:sp>
        <p:nvSpPr>
          <p:cNvPr id="1572867" name="Rectangle 3"/>
          <p:cNvSpPr>
            <a:spLocks noGrp="1" noChangeArrowheads="1"/>
          </p:cNvSpPr>
          <p:nvPr>
            <p:ph type="body" sz="half" idx="1"/>
          </p:nvPr>
        </p:nvSpPr>
        <p:spPr>
          <a:xfrm>
            <a:off x="560388" y="1319213"/>
            <a:ext cx="8856662" cy="4918075"/>
          </a:xfrm>
          <a:noFill/>
          <a:ln/>
        </p:spPr>
        <p:txBody>
          <a:bodyPr/>
          <a:lstStyle/>
          <a:p>
            <a:pPr marL="0" indent="0">
              <a:lnSpc>
                <a:spcPct val="50000"/>
              </a:lnSpc>
              <a:buClr>
                <a:srgbClr val="F70505"/>
              </a:buClr>
            </a:pPr>
            <a:endParaRPr lang="en-GB" sz="700">
              <a:latin typeface="Arial" charset="0"/>
            </a:endParaRPr>
          </a:p>
          <a:p>
            <a:pPr marL="0" indent="0">
              <a:lnSpc>
                <a:spcPct val="80000"/>
              </a:lnSpc>
              <a:buClr>
                <a:srgbClr val="F70505"/>
              </a:buClr>
              <a:buSzTx/>
            </a:pPr>
            <a:r>
              <a:rPr lang="en-GB" sz="2200">
                <a:latin typeface="Arial Narrow" pitchFamily="34" charset="0"/>
                <a:sym typeface="Wingdings" pitchFamily="2" charset="2"/>
              </a:rPr>
              <a:t> </a:t>
            </a:r>
            <a:r>
              <a:rPr lang="en-GB">
                <a:latin typeface="Arial Narrow" pitchFamily="34" charset="0"/>
                <a:sym typeface="Wingdings" pitchFamily="2" charset="2"/>
              </a:rPr>
              <a:t>Roads Boards</a:t>
            </a:r>
          </a:p>
          <a:p>
            <a:pPr marL="0" indent="0">
              <a:lnSpc>
                <a:spcPct val="30000"/>
              </a:lnSpc>
              <a:buClr>
                <a:srgbClr val="F70505"/>
              </a:buClr>
              <a:buSzTx/>
            </a:pPr>
            <a:endParaRPr lang="en-GB" sz="2600">
              <a:latin typeface="Arial Narrow" pitchFamily="34" charset="0"/>
              <a:sym typeface="Wingdings" pitchFamily="2" charset="2"/>
            </a:endParaRPr>
          </a:p>
          <a:p>
            <a:pPr lvl="1">
              <a:lnSpc>
                <a:spcPct val="80000"/>
              </a:lnSpc>
              <a:spcAft>
                <a:spcPct val="30000"/>
              </a:spcAft>
              <a:buClr>
                <a:srgbClr val="F70505"/>
              </a:buClr>
              <a:buSzTx/>
              <a:buFont typeface="Wingdings" pitchFamily="2" charset="2"/>
              <a:buChar char="Ø"/>
            </a:pPr>
            <a:r>
              <a:rPr lang="en-GB" sz="2400">
                <a:solidFill>
                  <a:srgbClr val="0000FF"/>
                </a:solidFill>
                <a:latin typeface="Arial Narrow" pitchFamily="34" charset="0"/>
                <a:sym typeface="Wingdings" pitchFamily="2" charset="2"/>
              </a:rPr>
              <a:t>Representing user interests but without vested interests (disqualification of persons who may introduce potential conflict of interest)</a:t>
            </a:r>
          </a:p>
          <a:p>
            <a:pPr lvl="1">
              <a:lnSpc>
                <a:spcPct val="80000"/>
              </a:lnSpc>
              <a:spcAft>
                <a:spcPct val="30000"/>
              </a:spcAft>
              <a:buClr>
                <a:srgbClr val="F70505"/>
              </a:buClr>
              <a:buSzTx/>
              <a:buFont typeface="Wingdings" pitchFamily="2" charset="2"/>
              <a:buChar char="Ø"/>
            </a:pPr>
            <a:r>
              <a:rPr lang="en-GB" sz="2400">
                <a:solidFill>
                  <a:srgbClr val="0000FF"/>
                </a:solidFill>
                <a:latin typeface="Arial Narrow" pitchFamily="34" charset="0"/>
                <a:sym typeface="Wingdings" pitchFamily="2" charset="2"/>
              </a:rPr>
              <a:t>Chairman appointed on recommendation of members</a:t>
            </a:r>
          </a:p>
          <a:p>
            <a:pPr lvl="1">
              <a:lnSpc>
                <a:spcPct val="80000"/>
              </a:lnSpc>
              <a:spcAft>
                <a:spcPct val="30000"/>
              </a:spcAft>
              <a:buClr>
                <a:srgbClr val="F70505"/>
              </a:buClr>
              <a:buSzTx/>
              <a:buFont typeface="Wingdings" pitchFamily="2" charset="2"/>
              <a:buChar char="Ø"/>
            </a:pPr>
            <a:r>
              <a:rPr lang="en-GB" sz="2400">
                <a:solidFill>
                  <a:srgbClr val="0000FF"/>
                </a:solidFill>
                <a:latin typeface="Arial Narrow" pitchFamily="34" charset="0"/>
                <a:sym typeface="Wingdings" pitchFamily="2" charset="2"/>
              </a:rPr>
              <a:t>Majority private sector representation nominated by general public and user organisations</a:t>
            </a:r>
          </a:p>
          <a:p>
            <a:pPr lvl="1">
              <a:lnSpc>
                <a:spcPct val="80000"/>
              </a:lnSpc>
              <a:spcAft>
                <a:spcPct val="30000"/>
              </a:spcAft>
              <a:buClr>
                <a:srgbClr val="F70505"/>
              </a:buClr>
              <a:buSzTx/>
              <a:buFont typeface="Wingdings" pitchFamily="2" charset="2"/>
              <a:buChar char="Ø"/>
            </a:pPr>
            <a:r>
              <a:rPr lang="en-GB" sz="2400">
                <a:solidFill>
                  <a:srgbClr val="0000FF"/>
                </a:solidFill>
                <a:latin typeface="Arial Narrow" pitchFamily="34" charset="0"/>
                <a:sym typeface="Wingdings" pitchFamily="2" charset="2"/>
              </a:rPr>
              <a:t>Necessary competencies spanning road management and financing, construction and maintenance, human resources, etc.  </a:t>
            </a:r>
          </a:p>
          <a:p>
            <a:pPr lvl="1">
              <a:lnSpc>
                <a:spcPct val="80000"/>
              </a:lnSpc>
              <a:spcAft>
                <a:spcPct val="30000"/>
              </a:spcAft>
              <a:buClr>
                <a:srgbClr val="F70505"/>
              </a:buClr>
              <a:buSzTx/>
              <a:buFont typeface="Wingdings" pitchFamily="2" charset="2"/>
              <a:buChar char="Ø"/>
            </a:pPr>
            <a:r>
              <a:rPr lang="en-GB" sz="2400">
                <a:solidFill>
                  <a:srgbClr val="0000FF"/>
                </a:solidFill>
                <a:latin typeface="Arial Narrow" pitchFamily="34" charset="0"/>
                <a:sym typeface="Wingdings" pitchFamily="2" charset="2"/>
              </a:rPr>
              <a:t>Adherence to Code of Ethics</a:t>
            </a:r>
          </a:p>
          <a:p>
            <a:pPr lvl="1">
              <a:lnSpc>
                <a:spcPct val="80000"/>
              </a:lnSpc>
              <a:spcAft>
                <a:spcPct val="30000"/>
              </a:spcAft>
              <a:buClr>
                <a:srgbClr val="F70505"/>
              </a:buClr>
              <a:buSzTx/>
              <a:buFont typeface="Wingdings" pitchFamily="2" charset="2"/>
              <a:buChar char="Ø"/>
            </a:pPr>
            <a:r>
              <a:rPr lang="en-GB" sz="2400">
                <a:solidFill>
                  <a:srgbClr val="0000FF"/>
                </a:solidFill>
                <a:latin typeface="Arial Narrow" pitchFamily="34" charset="0"/>
                <a:sym typeface="Wingdings" pitchFamily="2" charset="2"/>
              </a:rPr>
              <a:t>Adequate remuneration</a:t>
            </a:r>
            <a:endParaRPr lang="en-GB" sz="2100">
              <a:latin typeface="Arial Narrow" pitchFamily="34" charset="0"/>
            </a:endParaRPr>
          </a:p>
          <a:p>
            <a:pPr marL="0" indent="0">
              <a:lnSpc>
                <a:spcPct val="80000"/>
              </a:lnSpc>
              <a:buClr>
                <a:srgbClr val="F70505"/>
              </a:buClr>
              <a:buSzTx/>
            </a:pPr>
            <a:r>
              <a:rPr lang="en-GB" sz="800">
                <a:latin typeface="Arial Narrow" pitchFamily="34" charset="0"/>
              </a:rPr>
              <a:t>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986" name="Rectangle 2"/>
          <p:cNvSpPr>
            <a:spLocks noGrp="1" noChangeArrowheads="1"/>
          </p:cNvSpPr>
          <p:nvPr>
            <p:ph type="title"/>
          </p:nvPr>
        </p:nvSpPr>
        <p:spPr>
          <a:xfrm>
            <a:off x="1208088" y="260350"/>
            <a:ext cx="8424862" cy="8636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Emerging Good Strategies - Institutional</a:t>
            </a:r>
            <a:r>
              <a:rPr lang="en-GB" sz="4000">
                <a:solidFill>
                  <a:srgbClr val="3F0EF4"/>
                </a:solidFill>
                <a:latin typeface="Times New Roman" pitchFamily="18" charset="0"/>
              </a:rPr>
              <a:t> </a:t>
            </a:r>
            <a:endParaRPr lang="en-GB" sz="4000">
              <a:latin typeface="Times New Roman" pitchFamily="18" charset="0"/>
            </a:endParaRPr>
          </a:p>
        </p:txBody>
      </p:sp>
      <p:sp>
        <p:nvSpPr>
          <p:cNvPr id="1577987" name="Rectangle 3"/>
          <p:cNvSpPr>
            <a:spLocks noGrp="1" noChangeArrowheads="1"/>
          </p:cNvSpPr>
          <p:nvPr>
            <p:ph type="body" sz="half" idx="1"/>
          </p:nvPr>
        </p:nvSpPr>
        <p:spPr>
          <a:xfrm>
            <a:off x="401638" y="1319213"/>
            <a:ext cx="9145587" cy="4679950"/>
          </a:xfrm>
          <a:noFill/>
          <a:ln/>
        </p:spPr>
        <p:txBody>
          <a:bodyPr/>
          <a:lstStyle/>
          <a:p>
            <a:pPr marL="0" indent="0">
              <a:lnSpc>
                <a:spcPct val="50000"/>
              </a:lnSpc>
              <a:buClr>
                <a:srgbClr val="F70505"/>
              </a:buClr>
            </a:pPr>
            <a:endParaRPr lang="en-GB" sz="1800">
              <a:latin typeface="Arial" charset="0"/>
            </a:endParaRPr>
          </a:p>
          <a:p>
            <a:pPr marL="0" indent="0">
              <a:lnSpc>
                <a:spcPct val="80000"/>
              </a:lnSpc>
              <a:buClr>
                <a:srgbClr val="F70505"/>
              </a:buClr>
              <a:buSzPct val="130000"/>
              <a:buFont typeface="Monotype Sorts" pitchFamily="2" charset="2"/>
              <a:buChar char="l"/>
            </a:pPr>
            <a:r>
              <a:rPr lang="en-GB" sz="2100">
                <a:latin typeface="Arial Narrow" pitchFamily="34" charset="0"/>
                <a:sym typeface="Wingdings" pitchFamily="2" charset="2"/>
              </a:rPr>
              <a:t> </a:t>
            </a:r>
            <a:r>
              <a:rPr lang="en-GB" sz="2500">
                <a:latin typeface="Arial Narrow" pitchFamily="34" charset="0"/>
                <a:sym typeface="Wingdings" pitchFamily="2" charset="2"/>
              </a:rPr>
              <a:t>Adoption of inter-agency Procedures Agreement whereby RA submits to RF:</a:t>
            </a:r>
          </a:p>
          <a:p>
            <a:pPr marL="0" indent="0">
              <a:lnSpc>
                <a:spcPct val="80000"/>
              </a:lnSpc>
              <a:buClr>
                <a:srgbClr val="F70505"/>
              </a:buClr>
              <a:buSzPct val="130000"/>
            </a:pPr>
            <a:endParaRPr lang="en-GB" sz="2500">
              <a:latin typeface="Arial Narrow" pitchFamily="34" charset="0"/>
              <a:sym typeface="Wingdings" pitchFamily="2" charset="2"/>
            </a:endParaRPr>
          </a:p>
          <a:p>
            <a:pPr lvl="1">
              <a:lnSpc>
                <a:spcPct val="80000"/>
              </a:lnSpc>
              <a:buClr>
                <a:srgbClr val="F70505"/>
              </a:buClr>
              <a:buSzTx/>
              <a:buFont typeface="Wingdings" pitchFamily="2" charset="2"/>
              <a:buChar char="Ø"/>
            </a:pPr>
            <a:r>
              <a:rPr lang="en-GB" sz="2400">
                <a:solidFill>
                  <a:srgbClr val="0000FF"/>
                </a:solidFill>
                <a:latin typeface="Arial Narrow" pitchFamily="34" charset="0"/>
                <a:sym typeface="Wingdings" pitchFamily="2" charset="2"/>
              </a:rPr>
              <a:t>Management and financial systems to be implemented by the RA, and measures to ensure:</a:t>
            </a:r>
          </a:p>
          <a:p>
            <a:pPr lvl="1">
              <a:lnSpc>
                <a:spcPct val="40000"/>
              </a:lnSpc>
              <a:buClr>
                <a:srgbClr val="F70505"/>
              </a:buClr>
              <a:buSzTx/>
              <a:buFont typeface="Wingdings" pitchFamily="2" charset="2"/>
              <a:buNone/>
            </a:pPr>
            <a:endParaRPr lang="en-GB" sz="2400">
              <a:solidFill>
                <a:srgbClr val="0000FF"/>
              </a:solidFill>
              <a:latin typeface="Arial Narrow" pitchFamily="34" charset="0"/>
              <a:sym typeface="Wingdings" pitchFamily="2" charset="2"/>
            </a:endParaRPr>
          </a:p>
          <a:p>
            <a:pPr lvl="2">
              <a:lnSpc>
                <a:spcPct val="80000"/>
              </a:lnSpc>
              <a:buClr>
                <a:srgbClr val="F70505"/>
              </a:buClr>
              <a:buSzTx/>
              <a:buFontTx/>
              <a:buChar char="o"/>
            </a:pPr>
            <a:r>
              <a:rPr lang="en-GB" sz="2000">
                <a:latin typeface="Arial Narrow" pitchFamily="34" charset="0"/>
                <a:sym typeface="Wingdings" pitchFamily="2" charset="2"/>
              </a:rPr>
              <a:t>Compliance with rules and principles contemplated in RF Act;</a:t>
            </a:r>
          </a:p>
          <a:p>
            <a:pPr lvl="2">
              <a:lnSpc>
                <a:spcPct val="80000"/>
              </a:lnSpc>
              <a:buClr>
                <a:srgbClr val="F70505"/>
              </a:buClr>
              <a:buSzTx/>
              <a:buFontTx/>
              <a:buChar char="o"/>
            </a:pPr>
            <a:r>
              <a:rPr lang="en-GB" sz="2000">
                <a:latin typeface="Arial Narrow" pitchFamily="34" charset="0"/>
                <a:sym typeface="Wingdings" pitchFamily="2" charset="2"/>
              </a:rPr>
              <a:t>Efficient utilisation of funds allocated to RA i.r.o projects and programmes included in the Business Plan referred to in RF Act;</a:t>
            </a:r>
          </a:p>
          <a:p>
            <a:pPr lvl="2">
              <a:lnSpc>
                <a:spcPct val="80000"/>
              </a:lnSpc>
              <a:buClr>
                <a:srgbClr val="F70505"/>
              </a:buClr>
              <a:buSzTx/>
              <a:buFontTx/>
              <a:buChar char="o"/>
            </a:pPr>
            <a:r>
              <a:rPr lang="en-GB" sz="2000">
                <a:latin typeface="Arial Narrow" pitchFamily="34" charset="0"/>
                <a:sym typeface="Wingdings" pitchFamily="2" charset="2"/>
              </a:rPr>
              <a:t>Roads Authority submits to Road Fund a Procedures Agreement including</a:t>
            </a:r>
          </a:p>
          <a:p>
            <a:pPr lvl="2">
              <a:lnSpc>
                <a:spcPct val="40000"/>
              </a:lnSpc>
              <a:buClr>
                <a:srgbClr val="F70505"/>
              </a:buClr>
              <a:buSzTx/>
              <a:buFont typeface="Wingdings" pitchFamily="2" charset="2"/>
              <a:buNone/>
            </a:pPr>
            <a:endParaRPr lang="en-GB" sz="2000">
              <a:latin typeface="Arial Narrow" pitchFamily="34" charset="0"/>
              <a:sym typeface="Wingdings" pitchFamily="2" charset="2"/>
            </a:endParaRPr>
          </a:p>
          <a:p>
            <a:pPr lvl="1">
              <a:lnSpc>
                <a:spcPct val="80000"/>
              </a:lnSpc>
              <a:buClr>
                <a:srgbClr val="F70505"/>
              </a:buClr>
              <a:buSzTx/>
              <a:buFont typeface="Wingdings" pitchFamily="2" charset="2"/>
              <a:buChar char="Ø"/>
            </a:pPr>
            <a:r>
              <a:rPr lang="en-GB" sz="2400">
                <a:solidFill>
                  <a:srgbClr val="0000FF"/>
                </a:solidFill>
                <a:latin typeface="Arial Narrow" pitchFamily="34" charset="0"/>
                <a:sym typeface="Wingdings" pitchFamily="2" charset="2"/>
              </a:rPr>
              <a:t>Procedures to be followed by the RA in calling for, and evaluating and awarding tenders and in negotiation of agreements with any service for or on behalf of RA. </a:t>
            </a:r>
            <a:endParaRPr lang="en-GB" sz="1800">
              <a:latin typeface="Arial Narrow"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9010" name="Rectangle 2"/>
          <p:cNvSpPr>
            <a:spLocks noGrp="1" noChangeArrowheads="1"/>
          </p:cNvSpPr>
          <p:nvPr>
            <p:ph type="title"/>
          </p:nvPr>
        </p:nvSpPr>
        <p:spPr>
          <a:xfrm>
            <a:off x="1208088" y="260350"/>
            <a:ext cx="8424862" cy="8636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Emerging Good Strategies - Institutional</a:t>
            </a:r>
            <a:r>
              <a:rPr lang="en-GB" sz="4000">
                <a:solidFill>
                  <a:srgbClr val="3F0EF4"/>
                </a:solidFill>
                <a:latin typeface="Times New Roman" pitchFamily="18" charset="0"/>
              </a:rPr>
              <a:t> </a:t>
            </a:r>
            <a:endParaRPr lang="en-GB" sz="4000">
              <a:latin typeface="Times New Roman" pitchFamily="18" charset="0"/>
            </a:endParaRPr>
          </a:p>
        </p:txBody>
      </p:sp>
      <p:pic>
        <p:nvPicPr>
          <p:cNvPr id="1579014" name="Picture 6"/>
          <p:cNvPicPr>
            <a:picLocks noChangeAspect="1" noChangeArrowheads="1"/>
          </p:cNvPicPr>
          <p:nvPr/>
        </p:nvPicPr>
        <p:blipFill>
          <a:blip r:embed="rId2" cstate="print"/>
          <a:srcRect/>
          <a:stretch>
            <a:fillRect/>
          </a:stretch>
        </p:blipFill>
        <p:spPr bwMode="auto">
          <a:xfrm>
            <a:off x="631825" y="1341438"/>
            <a:ext cx="8785225" cy="4464050"/>
          </a:xfrm>
          <a:prstGeom prst="rect">
            <a:avLst/>
          </a:prstGeom>
          <a:noFill/>
          <a:ln w="12700">
            <a:noFill/>
            <a:miter lim="800000"/>
            <a:headEnd/>
            <a:tailEnd/>
          </a:ln>
          <a:effectLst/>
        </p:spPr>
      </p:pic>
      <p:sp>
        <p:nvSpPr>
          <p:cNvPr id="1579015" name="Text Box 7"/>
          <p:cNvSpPr txBox="1">
            <a:spLocks noChangeArrowheads="1"/>
          </p:cNvSpPr>
          <p:nvPr/>
        </p:nvSpPr>
        <p:spPr bwMode="auto">
          <a:xfrm>
            <a:off x="992188" y="5805488"/>
            <a:ext cx="7921625" cy="457200"/>
          </a:xfrm>
          <a:prstGeom prst="rect">
            <a:avLst/>
          </a:prstGeom>
          <a:noFill/>
          <a:ln w="12700">
            <a:noFill/>
            <a:miter lim="800000"/>
            <a:headEnd/>
            <a:tailEnd/>
          </a:ln>
          <a:effectLst/>
        </p:spPr>
        <p:txBody>
          <a:bodyPr>
            <a:spAutoFit/>
          </a:bodyPr>
          <a:lstStyle/>
          <a:p>
            <a:pPr>
              <a:spcBef>
                <a:spcPct val="50000"/>
              </a:spcBef>
            </a:pPr>
            <a:r>
              <a:rPr lang="en-GB" b="1">
                <a:solidFill>
                  <a:srgbClr val="0000FF"/>
                </a:solidFill>
                <a:latin typeface="Arial Narrow" pitchFamily="34" charset="0"/>
              </a:rPr>
              <a:t>Procedures and controls for facilitating effective service delivery</a:t>
            </a:r>
            <a:r>
              <a:rPr lang="en-GB"/>
              <a:t> </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3890" name="Rectangle 2"/>
          <p:cNvSpPr>
            <a:spLocks noGrp="1" noChangeArrowheads="1"/>
          </p:cNvSpPr>
          <p:nvPr>
            <p:ph type="title"/>
          </p:nvPr>
        </p:nvSpPr>
        <p:spPr>
          <a:xfrm>
            <a:off x="1208088" y="196850"/>
            <a:ext cx="8424862" cy="8636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Emerging Good Strategies -Management</a:t>
            </a:r>
            <a:r>
              <a:rPr lang="en-GB" sz="4000">
                <a:solidFill>
                  <a:srgbClr val="3F0EF4"/>
                </a:solidFill>
                <a:latin typeface="Times New Roman" pitchFamily="18" charset="0"/>
              </a:rPr>
              <a:t> </a:t>
            </a:r>
            <a:endParaRPr lang="en-GB" sz="4000">
              <a:latin typeface="Times New Roman" pitchFamily="18" charset="0"/>
            </a:endParaRPr>
          </a:p>
        </p:txBody>
      </p:sp>
      <p:sp>
        <p:nvSpPr>
          <p:cNvPr id="1573893" name="Text Box 5"/>
          <p:cNvSpPr txBox="1">
            <a:spLocks noChangeArrowheads="1"/>
          </p:cNvSpPr>
          <p:nvPr/>
        </p:nvSpPr>
        <p:spPr bwMode="auto">
          <a:xfrm>
            <a:off x="776288" y="1246188"/>
            <a:ext cx="8353425" cy="457200"/>
          </a:xfrm>
          <a:prstGeom prst="rect">
            <a:avLst/>
          </a:prstGeom>
          <a:noFill/>
          <a:ln w="12700">
            <a:noFill/>
            <a:miter lim="800000"/>
            <a:headEnd/>
            <a:tailEnd/>
          </a:ln>
          <a:effectLst/>
        </p:spPr>
        <p:txBody>
          <a:bodyPr>
            <a:spAutoFit/>
          </a:bodyPr>
          <a:lstStyle/>
          <a:p>
            <a:pPr algn="l">
              <a:spcBef>
                <a:spcPct val="50000"/>
              </a:spcBef>
            </a:pPr>
            <a:r>
              <a:rPr lang="en-GB" b="1">
                <a:solidFill>
                  <a:srgbClr val="FF3300"/>
                </a:solidFill>
                <a:sym typeface="Wingdings" pitchFamily="2" charset="2"/>
              </a:rPr>
              <a:t></a:t>
            </a:r>
            <a:r>
              <a:rPr lang="en-GB" b="1">
                <a:solidFill>
                  <a:srgbClr val="000000"/>
                </a:solidFill>
                <a:sym typeface="Wingdings" pitchFamily="2" charset="2"/>
              </a:rPr>
              <a:t> Adoption of asset management approach:</a:t>
            </a:r>
            <a:endParaRPr lang="en-US" b="1">
              <a:solidFill>
                <a:srgbClr val="000000"/>
              </a:solidFill>
              <a:sym typeface="Wingdings" pitchFamily="2" charset="2"/>
            </a:endParaRPr>
          </a:p>
        </p:txBody>
      </p:sp>
      <p:sp>
        <p:nvSpPr>
          <p:cNvPr id="1573894" name="Text Box 6"/>
          <p:cNvSpPr txBox="1">
            <a:spLocks noChangeArrowheads="1"/>
          </p:cNvSpPr>
          <p:nvPr/>
        </p:nvSpPr>
        <p:spPr bwMode="auto">
          <a:xfrm>
            <a:off x="704850" y="1989138"/>
            <a:ext cx="8712200" cy="429101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1573895" name="Text Box 7"/>
          <p:cNvSpPr txBox="1">
            <a:spLocks noChangeArrowheads="1"/>
          </p:cNvSpPr>
          <p:nvPr/>
        </p:nvSpPr>
        <p:spPr bwMode="auto">
          <a:xfrm>
            <a:off x="704850" y="1989138"/>
            <a:ext cx="6048375" cy="210026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pic>
        <p:nvPicPr>
          <p:cNvPr id="1573898" name="Picture 10"/>
          <p:cNvPicPr>
            <a:picLocks noChangeAspect="1" noChangeArrowheads="1"/>
          </p:cNvPicPr>
          <p:nvPr/>
        </p:nvPicPr>
        <p:blipFill>
          <a:blip r:embed="rId2" cstate="print"/>
          <a:srcRect/>
          <a:stretch>
            <a:fillRect/>
          </a:stretch>
        </p:blipFill>
        <p:spPr bwMode="auto">
          <a:xfrm>
            <a:off x="704850" y="1633538"/>
            <a:ext cx="5327650" cy="4706937"/>
          </a:xfrm>
          <a:prstGeom prst="rect">
            <a:avLst/>
          </a:prstGeom>
          <a:noFill/>
        </p:spPr>
      </p:pic>
      <p:pic>
        <p:nvPicPr>
          <p:cNvPr id="1573900" name="Picture 12"/>
          <p:cNvPicPr>
            <a:picLocks noChangeAspect="1" noChangeArrowheads="1"/>
          </p:cNvPicPr>
          <p:nvPr/>
        </p:nvPicPr>
        <p:blipFill>
          <a:blip r:embed="rId3" cstate="print"/>
          <a:srcRect/>
          <a:stretch>
            <a:fillRect/>
          </a:stretch>
        </p:blipFill>
        <p:spPr bwMode="auto">
          <a:xfrm>
            <a:off x="5959475" y="2276475"/>
            <a:ext cx="3887788" cy="3536950"/>
          </a:xfrm>
          <a:prstGeom prst="rect">
            <a:avLst/>
          </a:prstGeom>
          <a:noFill/>
        </p:spPr>
      </p:pic>
      <p:sp>
        <p:nvSpPr>
          <p:cNvPr id="1573901" name="Line 13"/>
          <p:cNvSpPr>
            <a:spLocks noChangeShapeType="1"/>
          </p:cNvSpPr>
          <p:nvPr/>
        </p:nvSpPr>
        <p:spPr bwMode="auto">
          <a:xfrm>
            <a:off x="5526088" y="2614613"/>
            <a:ext cx="576262" cy="0"/>
          </a:xfrm>
          <a:prstGeom prst="line">
            <a:avLst/>
          </a:prstGeom>
          <a:noFill/>
          <a:ln w="38100">
            <a:solidFill>
              <a:srgbClr val="0000FF"/>
            </a:solidFill>
            <a:round/>
            <a:headEnd/>
            <a:tailEnd type="triangle" w="med" len="med"/>
          </a:ln>
          <a:effectLst/>
        </p:spPr>
        <p:txBody>
          <a:bodyPr/>
          <a:lstStyle/>
          <a:p>
            <a:endParaRPr lang="en-US"/>
          </a:p>
        </p:txBody>
      </p:sp>
      <p:sp>
        <p:nvSpPr>
          <p:cNvPr id="1573902" name="Line 14"/>
          <p:cNvSpPr>
            <a:spLocks noChangeShapeType="1"/>
          </p:cNvSpPr>
          <p:nvPr/>
        </p:nvSpPr>
        <p:spPr bwMode="auto">
          <a:xfrm>
            <a:off x="5541963" y="3309938"/>
            <a:ext cx="576262" cy="0"/>
          </a:xfrm>
          <a:prstGeom prst="line">
            <a:avLst/>
          </a:prstGeom>
          <a:noFill/>
          <a:ln w="38100">
            <a:solidFill>
              <a:srgbClr val="0000FF"/>
            </a:solidFill>
            <a:round/>
            <a:headEnd/>
            <a:tailEnd type="triangle" w="med" len="med"/>
          </a:ln>
          <a:effectLst/>
        </p:spPr>
        <p:txBody>
          <a:bodyPr/>
          <a:lstStyle/>
          <a:p>
            <a:endParaRPr lang="en-US"/>
          </a:p>
        </p:txBody>
      </p:sp>
      <p:sp>
        <p:nvSpPr>
          <p:cNvPr id="1573903" name="Line 15"/>
          <p:cNvSpPr>
            <a:spLocks noChangeShapeType="1"/>
          </p:cNvSpPr>
          <p:nvPr/>
        </p:nvSpPr>
        <p:spPr bwMode="auto">
          <a:xfrm>
            <a:off x="5557838" y="4094163"/>
            <a:ext cx="576262" cy="0"/>
          </a:xfrm>
          <a:prstGeom prst="line">
            <a:avLst/>
          </a:prstGeom>
          <a:noFill/>
          <a:ln w="38100">
            <a:solidFill>
              <a:srgbClr val="0000FF"/>
            </a:solidFill>
            <a:round/>
            <a:headEnd/>
            <a:tailEnd type="triangle" w="med" len="med"/>
          </a:ln>
          <a:effectLst/>
        </p:spPr>
        <p:txBody>
          <a:bodyPr/>
          <a:lstStyle/>
          <a:p>
            <a:endParaRPr lang="en-US"/>
          </a:p>
        </p:txBody>
      </p:sp>
      <p:sp>
        <p:nvSpPr>
          <p:cNvPr id="1573904" name="Line 16"/>
          <p:cNvSpPr>
            <a:spLocks noChangeShapeType="1"/>
          </p:cNvSpPr>
          <p:nvPr/>
        </p:nvSpPr>
        <p:spPr bwMode="auto">
          <a:xfrm>
            <a:off x="5541963" y="4862513"/>
            <a:ext cx="576262" cy="0"/>
          </a:xfrm>
          <a:prstGeom prst="line">
            <a:avLst/>
          </a:prstGeom>
          <a:noFill/>
          <a:ln w="38100">
            <a:solidFill>
              <a:srgbClr val="0000FF"/>
            </a:solidFill>
            <a:round/>
            <a:headEnd/>
            <a:tailEnd type="triangle" w="med" len="med"/>
          </a:ln>
          <a:effectLst/>
        </p:spPr>
        <p:txBody>
          <a:bodyPr/>
          <a:lstStyle/>
          <a:p>
            <a:endParaRPr lang="en-US"/>
          </a:p>
        </p:txBody>
      </p:sp>
      <p:sp>
        <p:nvSpPr>
          <p:cNvPr id="1573905" name="Line 17"/>
          <p:cNvSpPr>
            <a:spLocks noChangeShapeType="1"/>
          </p:cNvSpPr>
          <p:nvPr/>
        </p:nvSpPr>
        <p:spPr bwMode="auto">
          <a:xfrm>
            <a:off x="5526088" y="5589588"/>
            <a:ext cx="576262" cy="0"/>
          </a:xfrm>
          <a:prstGeom prst="line">
            <a:avLst/>
          </a:prstGeom>
          <a:noFill/>
          <a:ln w="38100">
            <a:solidFill>
              <a:srgbClr val="0000FF"/>
            </a:solidFill>
            <a:round/>
            <a:headEnd/>
            <a:tailEnd type="triangle" w="med" len="med"/>
          </a:ln>
          <a:effectLst/>
        </p:spPr>
        <p:txBody>
          <a:bodyPr/>
          <a:lstStyle/>
          <a:p>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4914" name="Rectangle 2"/>
          <p:cNvSpPr>
            <a:spLocks noGrp="1" noChangeArrowheads="1"/>
          </p:cNvSpPr>
          <p:nvPr>
            <p:ph type="title"/>
          </p:nvPr>
        </p:nvSpPr>
        <p:spPr>
          <a:xfrm>
            <a:off x="1352550" y="95250"/>
            <a:ext cx="8553450" cy="11049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Emerging Good Strategies -Management</a:t>
            </a:r>
            <a:r>
              <a:rPr lang="en-GB" sz="4000">
                <a:solidFill>
                  <a:srgbClr val="3F0EF4"/>
                </a:solidFill>
                <a:latin typeface="Times New Roman" pitchFamily="18" charset="0"/>
              </a:rPr>
              <a:t> </a:t>
            </a:r>
            <a:endParaRPr lang="en-GB" sz="4000">
              <a:latin typeface="Times New Roman" pitchFamily="18" charset="0"/>
            </a:endParaRPr>
          </a:p>
        </p:txBody>
      </p:sp>
      <p:sp>
        <p:nvSpPr>
          <p:cNvPr id="1574915" name="Text Box 3"/>
          <p:cNvSpPr txBox="1">
            <a:spLocks noChangeArrowheads="1"/>
          </p:cNvSpPr>
          <p:nvPr/>
        </p:nvSpPr>
        <p:spPr bwMode="auto">
          <a:xfrm>
            <a:off x="776288" y="1246188"/>
            <a:ext cx="8713787" cy="946150"/>
          </a:xfrm>
          <a:prstGeom prst="rect">
            <a:avLst/>
          </a:prstGeom>
          <a:noFill/>
          <a:ln w="12700">
            <a:noFill/>
            <a:miter lim="800000"/>
            <a:headEnd/>
            <a:tailEnd/>
          </a:ln>
          <a:effectLst/>
        </p:spPr>
        <p:txBody>
          <a:bodyPr>
            <a:spAutoFit/>
          </a:bodyPr>
          <a:lstStyle/>
          <a:p>
            <a:pPr algn="l">
              <a:spcBef>
                <a:spcPct val="50000"/>
              </a:spcBef>
            </a:pPr>
            <a:r>
              <a:rPr lang="en-GB" b="1">
                <a:solidFill>
                  <a:srgbClr val="FF3300"/>
                </a:solidFill>
                <a:sym typeface="Wingdings" pitchFamily="2" charset="2"/>
              </a:rPr>
              <a:t></a:t>
            </a:r>
            <a:r>
              <a:rPr lang="en-GB" b="1">
                <a:solidFill>
                  <a:srgbClr val="000000"/>
                </a:solidFill>
                <a:sym typeface="Wingdings" pitchFamily="2" charset="2"/>
              </a:rPr>
              <a:t> </a:t>
            </a:r>
            <a:r>
              <a:rPr lang="en-GB" sz="2800" b="1">
                <a:solidFill>
                  <a:srgbClr val="000000"/>
                </a:solidFill>
                <a:latin typeface="Arial Narrow" pitchFamily="34" charset="0"/>
                <a:sym typeface="Wingdings" pitchFamily="2" charset="2"/>
              </a:rPr>
              <a:t>Quantifying consequences of inadequate maintenance funding:</a:t>
            </a:r>
            <a:endParaRPr lang="en-US" sz="2800" b="1">
              <a:solidFill>
                <a:srgbClr val="000000"/>
              </a:solidFill>
              <a:latin typeface="Arial Narrow" pitchFamily="34" charset="0"/>
              <a:sym typeface="Wingdings" pitchFamily="2" charset="2"/>
            </a:endParaRPr>
          </a:p>
        </p:txBody>
      </p:sp>
      <p:sp>
        <p:nvSpPr>
          <p:cNvPr id="1574916" name="Text Box 4"/>
          <p:cNvSpPr txBox="1">
            <a:spLocks noChangeArrowheads="1"/>
          </p:cNvSpPr>
          <p:nvPr/>
        </p:nvSpPr>
        <p:spPr bwMode="auto">
          <a:xfrm>
            <a:off x="704850" y="1989138"/>
            <a:ext cx="8712200" cy="429101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1574917" name="Text Box 5"/>
          <p:cNvSpPr txBox="1">
            <a:spLocks noChangeArrowheads="1"/>
          </p:cNvSpPr>
          <p:nvPr/>
        </p:nvSpPr>
        <p:spPr bwMode="auto">
          <a:xfrm>
            <a:off x="704850" y="1989138"/>
            <a:ext cx="6048375" cy="210026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pic>
        <p:nvPicPr>
          <p:cNvPr id="1574925" name="Picture 13"/>
          <p:cNvPicPr>
            <a:picLocks noChangeAspect="1" noChangeArrowheads="1"/>
          </p:cNvPicPr>
          <p:nvPr/>
        </p:nvPicPr>
        <p:blipFill>
          <a:blip r:embed="rId3" cstate="print"/>
          <a:srcRect/>
          <a:stretch>
            <a:fillRect/>
          </a:stretch>
        </p:blipFill>
        <p:spPr bwMode="auto">
          <a:xfrm>
            <a:off x="2360613" y="1916113"/>
            <a:ext cx="5976937" cy="4033837"/>
          </a:xfrm>
          <a:prstGeom prst="rect">
            <a:avLst/>
          </a:prstGeom>
          <a:noFill/>
          <a:ln w="12700">
            <a:noFill/>
            <a:miter lim="800000"/>
            <a:headEnd/>
            <a:tailEnd/>
          </a:ln>
          <a:effectLst/>
        </p:spPr>
      </p:pic>
      <p:graphicFrame>
        <p:nvGraphicFramePr>
          <p:cNvPr id="1574927" name="Object 15"/>
          <p:cNvGraphicFramePr>
            <a:graphicFrameLocks noChangeAspect="1"/>
          </p:cNvGraphicFramePr>
          <p:nvPr>
            <p:ph idx="1"/>
          </p:nvPr>
        </p:nvGraphicFramePr>
        <p:xfrm>
          <a:off x="3319463" y="5892800"/>
          <a:ext cx="4873625" cy="433388"/>
        </p:xfrm>
        <a:graphic>
          <a:graphicData uri="http://schemas.openxmlformats.org/presentationml/2006/ole">
            <p:oleObj spid="_x0000_s1574927" name="SmartDraw" r:id="rId4" imgW="4014000" imgH="283320" progId="SmartDraw.2">
              <p:embed/>
            </p:oleObj>
          </a:graphicData>
        </a:graphic>
      </p:graphicFrame>
      <p:sp>
        <p:nvSpPr>
          <p:cNvPr id="1574929" name="Text Box 17"/>
          <p:cNvSpPr txBox="1">
            <a:spLocks noChangeArrowheads="1"/>
          </p:cNvSpPr>
          <p:nvPr/>
        </p:nvSpPr>
        <p:spPr bwMode="auto">
          <a:xfrm>
            <a:off x="-133350" y="4508500"/>
            <a:ext cx="2649538" cy="822325"/>
          </a:xfrm>
          <a:prstGeom prst="rect">
            <a:avLst/>
          </a:prstGeom>
          <a:noFill/>
          <a:ln w="12700">
            <a:noFill/>
            <a:miter lim="800000"/>
            <a:headEnd/>
            <a:tailEnd/>
          </a:ln>
          <a:effectLst/>
        </p:spPr>
        <p:txBody>
          <a:bodyPr>
            <a:spAutoFit/>
          </a:bodyPr>
          <a:lstStyle/>
          <a:p>
            <a:pPr>
              <a:spcBef>
                <a:spcPct val="50000"/>
              </a:spcBef>
            </a:pPr>
            <a:r>
              <a:rPr lang="en-US" b="1">
                <a:solidFill>
                  <a:srgbClr val="0000FF"/>
                </a:solidFill>
                <a:latin typeface="Arial Narrow" pitchFamily="34" charset="0"/>
              </a:rPr>
              <a:t>VCI = Visual Condition Index</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8226" name="Rectangle 2"/>
          <p:cNvSpPr>
            <a:spLocks noGrp="1" noChangeArrowheads="1"/>
          </p:cNvSpPr>
          <p:nvPr>
            <p:ph type="title"/>
          </p:nvPr>
        </p:nvSpPr>
        <p:spPr>
          <a:xfrm>
            <a:off x="1281113" y="381000"/>
            <a:ext cx="8424862" cy="744538"/>
          </a:xfrm>
          <a:noFill/>
          <a:ln/>
        </p:spPr>
        <p:txBody>
          <a:bodyPr/>
          <a:lstStyle/>
          <a:p>
            <a:pPr>
              <a:lnSpc>
                <a:spcPct val="5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3400" i="0">
                <a:solidFill>
                  <a:srgbClr val="0000FF"/>
                </a:solidFill>
                <a:latin typeface="Arial Narrow" pitchFamily="34" charset="0"/>
              </a:rPr>
              <a:t>Emerging Good Strategies–Financial Planning</a:t>
            </a:r>
            <a:r>
              <a:rPr lang="en-GB" sz="4000">
                <a:solidFill>
                  <a:srgbClr val="3F0EF4"/>
                </a:solidFill>
                <a:latin typeface="Times New Roman" pitchFamily="18" charset="0"/>
              </a:rPr>
              <a:t> </a:t>
            </a:r>
            <a:endParaRPr lang="en-GB" sz="4000">
              <a:latin typeface="Times New Roman" pitchFamily="18" charset="0"/>
            </a:endParaRPr>
          </a:p>
        </p:txBody>
      </p:sp>
      <p:graphicFrame>
        <p:nvGraphicFramePr>
          <p:cNvPr id="1588227" name="Object 3"/>
          <p:cNvGraphicFramePr>
            <a:graphicFrameLocks noChangeAspect="1"/>
          </p:cNvGraphicFramePr>
          <p:nvPr>
            <p:ph idx="1"/>
          </p:nvPr>
        </p:nvGraphicFramePr>
        <p:xfrm>
          <a:off x="1077913" y="3659188"/>
          <a:ext cx="8208962" cy="2490787"/>
        </p:xfrm>
        <a:graphic>
          <a:graphicData uri="http://schemas.openxmlformats.org/presentationml/2006/ole">
            <p:oleObj spid="_x0000_s1588227" name="SmartDraw" r:id="rId3" imgW="5513760" imgH="1673280" progId="SmartDraw.2">
              <p:embed/>
            </p:oleObj>
          </a:graphicData>
        </a:graphic>
      </p:graphicFrame>
      <p:sp>
        <p:nvSpPr>
          <p:cNvPr id="1588228" name="Text Box 4"/>
          <p:cNvSpPr txBox="1">
            <a:spLocks noChangeArrowheads="1"/>
          </p:cNvSpPr>
          <p:nvPr/>
        </p:nvSpPr>
        <p:spPr bwMode="auto">
          <a:xfrm>
            <a:off x="560388" y="1350963"/>
            <a:ext cx="9072562" cy="2228850"/>
          </a:xfrm>
          <a:prstGeom prst="rect">
            <a:avLst/>
          </a:prstGeom>
          <a:noFill/>
          <a:ln w="12700">
            <a:noFill/>
            <a:miter lim="800000"/>
            <a:headEnd/>
            <a:tailEnd/>
          </a:ln>
          <a:effectLst/>
        </p:spPr>
        <p:txBody>
          <a:bodyPr>
            <a:spAutoFit/>
          </a:bodyPr>
          <a:lstStyle/>
          <a:p>
            <a:pPr algn="l">
              <a:spcBef>
                <a:spcPct val="50000"/>
              </a:spcBef>
              <a:buClr>
                <a:srgbClr val="FF3300"/>
              </a:buClr>
              <a:buFont typeface="Wingdings" pitchFamily="2" charset="2"/>
              <a:buChar char="l"/>
            </a:pPr>
            <a:r>
              <a:rPr lang="en-US">
                <a:solidFill>
                  <a:srgbClr val="000000"/>
                </a:solidFill>
                <a:sym typeface="Wingdings" pitchFamily="2" charset="2"/>
              </a:rPr>
              <a:t> </a:t>
            </a:r>
            <a:r>
              <a:rPr lang="en-US" sz="2800" b="1">
                <a:solidFill>
                  <a:srgbClr val="000000"/>
                </a:solidFill>
                <a:latin typeface="Arial Narrow" pitchFamily="34" charset="0"/>
                <a:sym typeface="Wingdings" pitchFamily="2" charset="2"/>
              </a:rPr>
              <a:t>Fund director prepares plan in consultation with RA CEO</a:t>
            </a:r>
          </a:p>
          <a:p>
            <a:pPr algn="l">
              <a:spcBef>
                <a:spcPct val="50000"/>
              </a:spcBef>
              <a:buClr>
                <a:srgbClr val="FF3300"/>
              </a:buClr>
              <a:buFont typeface="Wingdings" pitchFamily="2" charset="2"/>
              <a:buChar char="l"/>
            </a:pPr>
            <a:r>
              <a:rPr lang="en-US" sz="2800" b="1">
                <a:solidFill>
                  <a:srgbClr val="000000"/>
                </a:solidFill>
                <a:latin typeface="Arial Narrow" pitchFamily="34" charset="0"/>
                <a:sym typeface="Wingdings" pitchFamily="2" charset="2"/>
              </a:rPr>
              <a:t> Plan submitted to RF board for approval by Minister who tables before Parliament</a:t>
            </a:r>
          </a:p>
          <a:p>
            <a:pPr algn="l">
              <a:spcBef>
                <a:spcPct val="50000"/>
              </a:spcBef>
              <a:buClr>
                <a:srgbClr val="FF3300"/>
              </a:buClr>
              <a:buFont typeface="Wingdings" pitchFamily="2" charset="2"/>
              <a:buChar char="l"/>
            </a:pPr>
            <a:r>
              <a:rPr lang="en-US" sz="2800" b="1">
                <a:solidFill>
                  <a:srgbClr val="000000"/>
                </a:solidFill>
                <a:latin typeface="Arial Narrow" pitchFamily="34" charset="0"/>
                <a:sym typeface="Wingdings" pitchFamily="2" charset="2"/>
              </a:rPr>
              <a:t> Extracts from plan published for public notice</a:t>
            </a:r>
            <a:r>
              <a:rPr lang="en-US">
                <a:solidFill>
                  <a:srgbClr val="FF0000"/>
                </a:solidFill>
                <a:sym typeface="Wingdings" pitchFamily="2" charset="2"/>
              </a:rPr>
              <a:t>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1058" name="Rectangle 2"/>
          <p:cNvSpPr>
            <a:spLocks noGrp="1" noChangeArrowheads="1"/>
          </p:cNvSpPr>
          <p:nvPr>
            <p:ph type="title"/>
          </p:nvPr>
        </p:nvSpPr>
        <p:spPr>
          <a:xfrm>
            <a:off x="1352550" y="95250"/>
            <a:ext cx="8553450" cy="11049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Emerging Good Strategies - Operations</a:t>
            </a:r>
            <a:r>
              <a:rPr lang="en-GB" sz="4000">
                <a:solidFill>
                  <a:srgbClr val="3F0EF4"/>
                </a:solidFill>
                <a:latin typeface="Times New Roman" pitchFamily="18" charset="0"/>
              </a:rPr>
              <a:t> </a:t>
            </a:r>
            <a:endParaRPr lang="en-GB" sz="4000">
              <a:latin typeface="Times New Roman" pitchFamily="18" charset="0"/>
            </a:endParaRPr>
          </a:p>
        </p:txBody>
      </p:sp>
      <p:sp>
        <p:nvSpPr>
          <p:cNvPr id="1581059" name="Text Box 3"/>
          <p:cNvSpPr txBox="1">
            <a:spLocks noChangeArrowheads="1"/>
          </p:cNvSpPr>
          <p:nvPr/>
        </p:nvSpPr>
        <p:spPr bwMode="auto">
          <a:xfrm>
            <a:off x="585788" y="1246188"/>
            <a:ext cx="8975725" cy="4303712"/>
          </a:xfrm>
          <a:prstGeom prst="rect">
            <a:avLst/>
          </a:prstGeom>
          <a:noFill/>
          <a:ln w="12700">
            <a:noFill/>
            <a:miter lim="800000"/>
            <a:headEnd/>
            <a:tailEnd/>
          </a:ln>
          <a:effectLst/>
        </p:spPr>
        <p:txBody>
          <a:bodyPr>
            <a:spAutoFit/>
          </a:bodyPr>
          <a:lstStyle/>
          <a:p>
            <a:pPr algn="l">
              <a:spcBef>
                <a:spcPct val="50000"/>
              </a:spcBef>
              <a:buClr>
                <a:srgbClr val="FF3300"/>
              </a:buClr>
              <a:buFont typeface="Wingdings" pitchFamily="2" charset="2"/>
              <a:buChar char="l"/>
            </a:pPr>
            <a:r>
              <a:rPr lang="en-GB" b="1">
                <a:solidFill>
                  <a:srgbClr val="000000"/>
                </a:solidFill>
                <a:sym typeface="Wingdings" pitchFamily="2" charset="2"/>
              </a:rPr>
              <a:t> Contracting out and procurement</a:t>
            </a:r>
          </a:p>
          <a:p>
            <a:pPr lvl="1" algn="l">
              <a:spcBef>
                <a:spcPct val="50000"/>
              </a:spcBef>
              <a:buClr>
                <a:srgbClr val="FF0000"/>
              </a:buClr>
              <a:buFont typeface="Wingdings" pitchFamily="2" charset="2"/>
              <a:buChar char="Ø"/>
            </a:pPr>
            <a:r>
              <a:rPr lang="en-GB" b="1">
                <a:solidFill>
                  <a:srgbClr val="000000"/>
                </a:solidFill>
                <a:sym typeface="Wingdings" pitchFamily="2" charset="2"/>
              </a:rPr>
              <a:t> </a:t>
            </a:r>
            <a:r>
              <a:rPr lang="en-GB" sz="2800" b="1">
                <a:solidFill>
                  <a:srgbClr val="0000FF"/>
                </a:solidFill>
                <a:latin typeface="Arial Narrow" pitchFamily="34" charset="0"/>
                <a:sym typeface="Wingdings" pitchFamily="2" charset="2"/>
              </a:rPr>
              <a:t>Move away from force account operations</a:t>
            </a:r>
          </a:p>
          <a:p>
            <a:pPr lvl="1" algn="l">
              <a:spcBef>
                <a:spcPct val="50000"/>
              </a:spcBef>
              <a:buClr>
                <a:srgbClr val="FF0000"/>
              </a:buClr>
              <a:buFont typeface="Wingdings" pitchFamily="2" charset="2"/>
              <a:buChar char="Ø"/>
            </a:pPr>
            <a:r>
              <a:rPr lang="en-GB" sz="2800" b="1">
                <a:solidFill>
                  <a:srgbClr val="0000FF"/>
                </a:solidFill>
                <a:latin typeface="Arial Narrow" pitchFamily="34" charset="0"/>
                <a:sym typeface="Wingdings" pitchFamily="2" charset="2"/>
              </a:rPr>
              <a:t> Clear separation of “client” from “service provider” functions and divesture of non-core functions to private sector service providers</a:t>
            </a:r>
          </a:p>
          <a:p>
            <a:pPr lvl="1" algn="l">
              <a:spcBef>
                <a:spcPct val="50000"/>
              </a:spcBef>
              <a:buClr>
                <a:srgbClr val="FF0000"/>
              </a:buClr>
              <a:buFont typeface="Wingdings" pitchFamily="2" charset="2"/>
              <a:buChar char="Ø"/>
            </a:pPr>
            <a:r>
              <a:rPr lang="en-GB" sz="2800" b="1">
                <a:solidFill>
                  <a:srgbClr val="0000FF"/>
                </a:solidFill>
                <a:latin typeface="Arial Narrow" pitchFamily="34" charset="0"/>
                <a:sym typeface="Wingdings" pitchFamily="2" charset="2"/>
              </a:rPr>
              <a:t>Adoption of multi-year, performance-based maintenance contracts</a:t>
            </a:r>
          </a:p>
          <a:p>
            <a:pPr lvl="1" algn="l">
              <a:spcBef>
                <a:spcPct val="50000"/>
              </a:spcBef>
              <a:buClr>
                <a:srgbClr val="FF0000"/>
              </a:buClr>
              <a:buFont typeface="Wingdings" pitchFamily="2" charset="2"/>
              <a:buChar char="Ø"/>
            </a:pPr>
            <a:r>
              <a:rPr lang="en-GB" sz="2800" b="1">
                <a:solidFill>
                  <a:srgbClr val="0000FF"/>
                </a:solidFill>
                <a:latin typeface="Arial Narrow" pitchFamily="34" charset="0"/>
                <a:sym typeface="Wingdings" pitchFamily="2" charset="2"/>
              </a:rPr>
              <a:t>Use of PPPs</a:t>
            </a:r>
          </a:p>
        </p:txBody>
      </p:sp>
      <p:sp>
        <p:nvSpPr>
          <p:cNvPr id="1581060" name="Text Box 4"/>
          <p:cNvSpPr txBox="1">
            <a:spLocks noChangeArrowheads="1"/>
          </p:cNvSpPr>
          <p:nvPr/>
        </p:nvSpPr>
        <p:spPr bwMode="auto">
          <a:xfrm>
            <a:off x="704850" y="1989138"/>
            <a:ext cx="8712200" cy="429101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1581061" name="Text Box 5"/>
          <p:cNvSpPr txBox="1">
            <a:spLocks noChangeArrowheads="1"/>
          </p:cNvSpPr>
          <p:nvPr/>
        </p:nvSpPr>
        <p:spPr bwMode="auto">
          <a:xfrm>
            <a:off x="704850" y="1989138"/>
            <a:ext cx="6048375" cy="210026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0034" name="Rectangle 2"/>
          <p:cNvSpPr>
            <a:spLocks noGrp="1" noChangeArrowheads="1"/>
          </p:cNvSpPr>
          <p:nvPr>
            <p:ph type="title"/>
          </p:nvPr>
        </p:nvSpPr>
        <p:spPr>
          <a:xfrm>
            <a:off x="1352550" y="95250"/>
            <a:ext cx="8553450" cy="11049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Emerging Good Strategies - Operations</a:t>
            </a:r>
            <a:r>
              <a:rPr lang="en-GB" sz="4000">
                <a:solidFill>
                  <a:srgbClr val="3F0EF4"/>
                </a:solidFill>
                <a:latin typeface="Times New Roman" pitchFamily="18" charset="0"/>
              </a:rPr>
              <a:t> </a:t>
            </a:r>
            <a:endParaRPr lang="en-GB" sz="4000">
              <a:latin typeface="Times New Roman" pitchFamily="18" charset="0"/>
            </a:endParaRPr>
          </a:p>
        </p:txBody>
      </p:sp>
      <p:sp>
        <p:nvSpPr>
          <p:cNvPr id="1580035" name="Text Box 3"/>
          <p:cNvSpPr txBox="1">
            <a:spLocks noChangeArrowheads="1"/>
          </p:cNvSpPr>
          <p:nvPr/>
        </p:nvSpPr>
        <p:spPr bwMode="auto">
          <a:xfrm>
            <a:off x="585788" y="1246188"/>
            <a:ext cx="8975725" cy="4956175"/>
          </a:xfrm>
          <a:prstGeom prst="rect">
            <a:avLst/>
          </a:prstGeom>
          <a:noFill/>
          <a:ln w="12700">
            <a:noFill/>
            <a:miter lim="800000"/>
            <a:headEnd/>
            <a:tailEnd/>
          </a:ln>
          <a:effectLst/>
        </p:spPr>
        <p:txBody>
          <a:bodyPr>
            <a:spAutoFit/>
          </a:bodyPr>
          <a:lstStyle/>
          <a:p>
            <a:pPr algn="l">
              <a:spcBef>
                <a:spcPct val="50000"/>
              </a:spcBef>
            </a:pPr>
            <a:r>
              <a:rPr lang="en-GB" b="1">
                <a:solidFill>
                  <a:srgbClr val="FF3300"/>
                </a:solidFill>
                <a:sym typeface="Wingdings" pitchFamily="2" charset="2"/>
              </a:rPr>
              <a:t></a:t>
            </a:r>
            <a:r>
              <a:rPr lang="en-GB" b="1">
                <a:solidFill>
                  <a:srgbClr val="000000"/>
                </a:solidFill>
                <a:sym typeface="Wingdings" pitchFamily="2" charset="2"/>
              </a:rPr>
              <a:t> </a:t>
            </a:r>
            <a:r>
              <a:rPr lang="en-GB" sz="2600" b="1">
                <a:solidFill>
                  <a:srgbClr val="000000"/>
                </a:solidFill>
                <a:latin typeface="Arial Narrow" pitchFamily="34" charset="0"/>
                <a:sym typeface="Wingdings" pitchFamily="2" charset="2"/>
              </a:rPr>
              <a:t>RA undertakes technical auditing of projects in accordance with a guideline on how to carry out the audit and including the following activities:</a:t>
            </a:r>
          </a:p>
          <a:p>
            <a:pPr lvl="1" algn="l">
              <a:spcBef>
                <a:spcPct val="25000"/>
              </a:spcBef>
              <a:buClr>
                <a:srgbClr val="FF0000"/>
              </a:buClr>
              <a:buFont typeface="Wingdings" pitchFamily="2" charset="2"/>
              <a:buChar char="Ø"/>
            </a:pPr>
            <a:r>
              <a:rPr lang="en-US" sz="2800" b="1">
                <a:solidFill>
                  <a:srgbClr val="000000"/>
                </a:solidFill>
                <a:latin typeface="Arial Narrow" pitchFamily="34" charset="0"/>
                <a:sym typeface="Wingdings" pitchFamily="2" charset="2"/>
              </a:rPr>
              <a:t> </a:t>
            </a:r>
            <a:r>
              <a:rPr lang="en-US" b="1">
                <a:solidFill>
                  <a:srgbClr val="0000FF"/>
                </a:solidFill>
                <a:latin typeface="Arial Narrow" pitchFamily="34" charset="0"/>
                <a:sym typeface="Wingdings" pitchFamily="2" charset="2"/>
              </a:rPr>
              <a:t>Check and physically verify that all executed works have been carried out in accordance with agreement and eligible for RF resources</a:t>
            </a:r>
          </a:p>
          <a:p>
            <a:pPr lvl="1" algn="l">
              <a:spcBef>
                <a:spcPct val="20000"/>
              </a:spcBef>
              <a:buClr>
                <a:srgbClr val="FF0000"/>
              </a:buClr>
              <a:buFont typeface="Wingdings" pitchFamily="2" charset="2"/>
              <a:buChar char="Ø"/>
            </a:pPr>
            <a:r>
              <a:rPr lang="en-US" b="1">
                <a:solidFill>
                  <a:srgbClr val="0000FF"/>
                </a:solidFill>
                <a:latin typeface="Arial Narrow" pitchFamily="34" charset="0"/>
                <a:sym typeface="Wingdings" pitchFamily="2" charset="2"/>
              </a:rPr>
              <a:t>Verify that policy issues, performance and quality targets and submission of reports have been adequately addressed</a:t>
            </a:r>
          </a:p>
          <a:p>
            <a:pPr lvl="1" algn="l">
              <a:spcBef>
                <a:spcPct val="20000"/>
              </a:spcBef>
              <a:buClr>
                <a:srgbClr val="FF0000"/>
              </a:buClr>
              <a:buFont typeface="Wingdings" pitchFamily="2" charset="2"/>
              <a:buChar char="Ø"/>
            </a:pPr>
            <a:r>
              <a:rPr lang="en-US" b="1">
                <a:solidFill>
                  <a:srgbClr val="0000FF"/>
                </a:solidFill>
                <a:latin typeface="Arial Narrow" pitchFamily="34" charset="0"/>
                <a:sym typeface="Wingdings" pitchFamily="2" charset="2"/>
              </a:rPr>
              <a:t>Review status of projects based on reports and performance agreements</a:t>
            </a:r>
          </a:p>
          <a:p>
            <a:pPr lvl="1" algn="l">
              <a:spcBef>
                <a:spcPct val="20000"/>
              </a:spcBef>
              <a:buClr>
                <a:srgbClr val="FF0000"/>
              </a:buClr>
              <a:buFont typeface="Wingdings" pitchFamily="2" charset="2"/>
              <a:buChar char="Ø"/>
            </a:pPr>
            <a:r>
              <a:rPr lang="en-US" b="1">
                <a:solidFill>
                  <a:srgbClr val="0000FF"/>
                </a:solidFill>
                <a:latin typeface="Arial Narrow" pitchFamily="34" charset="0"/>
                <a:sym typeface="Wingdings" pitchFamily="2" charset="2"/>
              </a:rPr>
              <a:t>Determine whether audited projects have provided “value for money”.</a:t>
            </a:r>
            <a:r>
              <a:rPr lang="en-US" b="1">
                <a:solidFill>
                  <a:srgbClr val="0000FF"/>
                </a:solidFill>
                <a:sym typeface="Wingdings" pitchFamily="2" charset="2"/>
              </a:rPr>
              <a:t> </a:t>
            </a:r>
          </a:p>
        </p:txBody>
      </p:sp>
      <p:sp>
        <p:nvSpPr>
          <p:cNvPr id="1580036" name="Text Box 4"/>
          <p:cNvSpPr txBox="1">
            <a:spLocks noChangeArrowheads="1"/>
          </p:cNvSpPr>
          <p:nvPr/>
        </p:nvSpPr>
        <p:spPr bwMode="auto">
          <a:xfrm>
            <a:off x="704850" y="1989138"/>
            <a:ext cx="8712200" cy="429101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1580037" name="Text Box 5"/>
          <p:cNvSpPr txBox="1">
            <a:spLocks noChangeArrowheads="1"/>
          </p:cNvSpPr>
          <p:nvPr/>
        </p:nvSpPr>
        <p:spPr bwMode="auto">
          <a:xfrm>
            <a:off x="704850" y="1989138"/>
            <a:ext cx="6048375" cy="210026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2082" name="Rectangle 2"/>
          <p:cNvSpPr>
            <a:spLocks noGrp="1" noChangeArrowheads="1"/>
          </p:cNvSpPr>
          <p:nvPr>
            <p:ph type="title"/>
          </p:nvPr>
        </p:nvSpPr>
        <p:spPr>
          <a:xfrm>
            <a:off x="1352550" y="95250"/>
            <a:ext cx="8553450" cy="1104900"/>
          </a:xfrm>
          <a:noFill/>
          <a:ln/>
        </p:spPr>
        <p:txBody>
          <a:bodyPr/>
          <a:lstStyle/>
          <a:p>
            <a:pPr>
              <a:lnSpc>
                <a:spcPct val="80000"/>
              </a:lnSpc>
            </a:pPr>
            <a:r>
              <a:rPr lang="en-GB" sz="2400" i="0" dirty="0">
                <a:solidFill>
                  <a:srgbClr val="FA1A02"/>
                </a:solidFill>
                <a:latin typeface="Arial" charset="0"/>
              </a:rPr>
              <a:t>        </a:t>
            </a:r>
            <a:r>
              <a:rPr lang="en-GB" sz="4800" dirty="0">
                <a:solidFill>
                  <a:srgbClr val="F10BD0"/>
                </a:solidFill>
                <a:latin typeface="Arial Narrow" pitchFamily="34" charset="0"/>
              </a:rPr>
              <a:t/>
            </a:r>
            <a:br>
              <a:rPr lang="en-GB" sz="4800" dirty="0">
                <a:solidFill>
                  <a:srgbClr val="F10BD0"/>
                </a:solidFill>
                <a:latin typeface="Arial Narrow" pitchFamily="34" charset="0"/>
              </a:rPr>
            </a:br>
            <a:r>
              <a:rPr lang="en-GB" sz="4800" dirty="0">
                <a:latin typeface="Arial Narrow" pitchFamily="34" charset="0"/>
              </a:rPr>
              <a:t> </a:t>
            </a:r>
            <a:r>
              <a:rPr lang="en-GB" sz="3600" i="0" dirty="0" smtClean="0">
                <a:solidFill>
                  <a:srgbClr val="0000FF"/>
                </a:solidFill>
                <a:effectLst>
                  <a:outerShdw blurRad="38100" dist="38100" dir="2700000" algn="tl">
                    <a:srgbClr val="C0C0C0"/>
                  </a:outerShdw>
                </a:effectLst>
                <a:latin typeface="Arial Narrow" pitchFamily="34" charset="0"/>
              </a:rPr>
              <a:t>Conclusion</a:t>
            </a:r>
            <a:r>
              <a:rPr lang="en-GB" sz="3600" i="0" dirty="0" smtClean="0">
                <a:solidFill>
                  <a:srgbClr val="3F0EF4"/>
                </a:solidFill>
                <a:effectLst>
                  <a:outerShdw blurRad="38100" dist="38100" dir="2700000" algn="tl">
                    <a:srgbClr val="C0C0C0"/>
                  </a:outerShdw>
                </a:effectLst>
                <a:latin typeface="Arial Narrow" pitchFamily="34" charset="0"/>
              </a:rPr>
              <a:t>– </a:t>
            </a:r>
            <a:r>
              <a:rPr lang="en-GB" sz="3600" i="0" dirty="0">
                <a:solidFill>
                  <a:srgbClr val="3F0EF4"/>
                </a:solidFill>
                <a:effectLst>
                  <a:outerShdw blurRad="38100" dist="38100" dir="2700000" algn="tl">
                    <a:srgbClr val="C0C0C0"/>
                  </a:outerShdw>
                </a:effectLst>
                <a:latin typeface="Arial Narrow" pitchFamily="34" charset="0"/>
              </a:rPr>
              <a:t>Stakeholders’ Views</a:t>
            </a:r>
            <a:endParaRPr lang="en-GB" sz="3600" i="0" dirty="0">
              <a:effectLst>
                <a:outerShdw blurRad="38100" dist="38100" dir="2700000" algn="tl">
                  <a:srgbClr val="C0C0C0"/>
                </a:outerShdw>
              </a:effectLst>
              <a:latin typeface="Arial Narrow" pitchFamily="34" charset="0"/>
            </a:endParaRPr>
          </a:p>
        </p:txBody>
      </p:sp>
      <p:sp>
        <p:nvSpPr>
          <p:cNvPr id="1582083" name="Text Box 3"/>
          <p:cNvSpPr txBox="1">
            <a:spLocks noChangeArrowheads="1"/>
          </p:cNvSpPr>
          <p:nvPr/>
        </p:nvSpPr>
        <p:spPr bwMode="auto">
          <a:xfrm>
            <a:off x="585788" y="1309688"/>
            <a:ext cx="8975725" cy="4395049"/>
          </a:xfrm>
          <a:prstGeom prst="rect">
            <a:avLst/>
          </a:prstGeom>
          <a:noFill/>
          <a:ln w="12700">
            <a:noFill/>
            <a:miter lim="800000"/>
            <a:headEnd/>
            <a:tailEnd/>
          </a:ln>
          <a:effectLst/>
        </p:spPr>
        <p:txBody>
          <a:bodyPr>
            <a:spAutoFit/>
          </a:bodyPr>
          <a:lstStyle/>
          <a:p>
            <a:pPr algn="l">
              <a:spcBef>
                <a:spcPct val="50000"/>
              </a:spcBef>
              <a:buClr>
                <a:srgbClr val="FF3300"/>
              </a:buClr>
              <a:buFont typeface="Wingdings" pitchFamily="2" charset="2"/>
              <a:buChar char="l"/>
            </a:pPr>
            <a:r>
              <a:rPr lang="en-GB" b="1" dirty="0">
                <a:solidFill>
                  <a:srgbClr val="000000"/>
                </a:solidFill>
                <a:sym typeface="Wingdings" pitchFamily="2" charset="2"/>
              </a:rPr>
              <a:t> </a:t>
            </a:r>
            <a:r>
              <a:rPr lang="en-GB" b="1" dirty="0" smtClean="0">
                <a:solidFill>
                  <a:srgbClr val="000000"/>
                </a:solidFill>
                <a:sym typeface="Wingdings" pitchFamily="2" charset="2"/>
              </a:rPr>
              <a:t>Need for more exchanges on country experiences: The </a:t>
            </a:r>
            <a:r>
              <a:rPr lang="en-GB" b="1" dirty="0" err="1" smtClean="0">
                <a:solidFill>
                  <a:srgbClr val="000000"/>
                </a:solidFill>
                <a:sym typeface="Wingdings" pitchFamily="2" charset="2"/>
              </a:rPr>
              <a:t>Arusha</a:t>
            </a:r>
            <a:r>
              <a:rPr lang="en-GB" b="1" dirty="0" smtClean="0">
                <a:solidFill>
                  <a:srgbClr val="000000"/>
                </a:solidFill>
                <a:sym typeface="Wingdings" pitchFamily="2" charset="2"/>
              </a:rPr>
              <a:t> and ASANRA workshops;</a:t>
            </a:r>
          </a:p>
          <a:p>
            <a:pPr algn="l">
              <a:spcBef>
                <a:spcPct val="50000"/>
              </a:spcBef>
              <a:buClr>
                <a:srgbClr val="FF3300"/>
              </a:buClr>
              <a:buFont typeface="Wingdings" pitchFamily="2" charset="2"/>
              <a:buChar char="l"/>
            </a:pPr>
            <a:r>
              <a:rPr lang="en-GB" b="1" dirty="0" smtClean="0">
                <a:solidFill>
                  <a:srgbClr val="000000"/>
                </a:solidFill>
                <a:sym typeface="Wingdings" pitchFamily="2" charset="2"/>
              </a:rPr>
              <a:t>Need for additional advocacy across countries on reforms as </a:t>
            </a:r>
            <a:r>
              <a:rPr lang="en-GB" sz="2800" b="1" dirty="0" smtClean="0">
                <a:solidFill>
                  <a:srgbClr val="000000"/>
                </a:solidFill>
                <a:latin typeface="Arial Narrow" pitchFamily="34" charset="0"/>
                <a:sym typeface="Wingdings" pitchFamily="2" charset="2"/>
              </a:rPr>
              <a:t>tools </a:t>
            </a:r>
            <a:r>
              <a:rPr lang="en-GB" sz="2800" b="1" dirty="0">
                <a:solidFill>
                  <a:srgbClr val="000000"/>
                </a:solidFill>
                <a:latin typeface="Arial Narrow" pitchFamily="34" charset="0"/>
                <a:sym typeface="Wingdings" pitchFamily="2" charset="2"/>
              </a:rPr>
              <a:t>to attain the goal of sustainable management and financing of roads – not goals in themselves.</a:t>
            </a:r>
          </a:p>
          <a:p>
            <a:pPr algn="l">
              <a:spcBef>
                <a:spcPct val="50000"/>
              </a:spcBef>
              <a:buClr>
                <a:srgbClr val="FF3300"/>
              </a:buClr>
              <a:buFont typeface="Wingdings" pitchFamily="2" charset="2"/>
              <a:buChar char="l"/>
            </a:pPr>
            <a:r>
              <a:rPr lang="en-GB" sz="2800" b="1" dirty="0">
                <a:solidFill>
                  <a:srgbClr val="000000"/>
                </a:solidFill>
                <a:latin typeface="Arial Narrow" pitchFamily="34" charset="0"/>
                <a:sym typeface="Wingdings" pitchFamily="2" charset="2"/>
              </a:rPr>
              <a:t> </a:t>
            </a:r>
            <a:r>
              <a:rPr lang="en-GB" sz="2800" b="1" dirty="0" smtClean="0">
                <a:solidFill>
                  <a:srgbClr val="000000"/>
                </a:solidFill>
                <a:latin typeface="Arial Narrow" pitchFamily="34" charset="0"/>
                <a:sym typeface="Wingdings" pitchFamily="2" charset="2"/>
              </a:rPr>
              <a:t>More attention to </a:t>
            </a:r>
            <a:r>
              <a:rPr lang="en-GB" sz="2800" b="1" i="1" dirty="0" smtClean="0">
                <a:solidFill>
                  <a:srgbClr val="000000"/>
                </a:solidFill>
                <a:latin typeface="Arial Narrow" pitchFamily="34" charset="0"/>
                <a:sym typeface="Wingdings" pitchFamily="2" charset="2"/>
              </a:rPr>
              <a:t>the </a:t>
            </a:r>
            <a:r>
              <a:rPr lang="en-GB" sz="2800" b="1" i="1" dirty="0">
                <a:solidFill>
                  <a:srgbClr val="000000"/>
                </a:solidFill>
                <a:latin typeface="Arial Narrow" pitchFamily="34" charset="0"/>
                <a:sym typeface="Wingdings" pitchFamily="2" charset="2"/>
              </a:rPr>
              <a:t>physical impact on the ground</a:t>
            </a:r>
            <a:r>
              <a:rPr lang="en-GB" sz="2800" b="1" dirty="0">
                <a:solidFill>
                  <a:srgbClr val="000000"/>
                </a:solidFill>
                <a:latin typeface="Arial Narrow" pitchFamily="34" charset="0"/>
                <a:sym typeface="Wingdings" pitchFamily="2" charset="2"/>
              </a:rPr>
              <a:t> as </a:t>
            </a:r>
            <a:r>
              <a:rPr lang="en-GB" sz="2800" b="1" dirty="0" smtClean="0">
                <a:solidFill>
                  <a:srgbClr val="000000"/>
                </a:solidFill>
                <a:latin typeface="Arial Narrow" pitchFamily="34" charset="0"/>
                <a:sym typeface="Wingdings" pitchFamily="2" charset="2"/>
              </a:rPr>
              <a:t>a prerequisite to continuous </a:t>
            </a:r>
            <a:r>
              <a:rPr lang="en-GB" sz="2800" b="1" dirty="0">
                <a:solidFill>
                  <a:srgbClr val="000000"/>
                </a:solidFill>
                <a:latin typeface="Arial Narrow" pitchFamily="34" charset="0"/>
                <a:sym typeface="Wingdings" pitchFamily="2" charset="2"/>
              </a:rPr>
              <a:t>user support and </a:t>
            </a:r>
            <a:r>
              <a:rPr lang="en-GB" sz="2800" b="1" dirty="0" smtClean="0">
                <a:solidFill>
                  <a:srgbClr val="000000"/>
                </a:solidFill>
                <a:latin typeface="Arial Narrow" pitchFamily="34" charset="0"/>
                <a:sym typeface="Wingdings" pitchFamily="2" charset="2"/>
              </a:rPr>
              <a:t>sustainability;</a:t>
            </a:r>
          </a:p>
          <a:p>
            <a:pPr algn="l">
              <a:spcBef>
                <a:spcPct val="50000"/>
              </a:spcBef>
              <a:buClr>
                <a:srgbClr val="FF3300"/>
              </a:buClr>
              <a:buFont typeface="Wingdings" pitchFamily="2" charset="2"/>
              <a:buChar char="l"/>
            </a:pPr>
            <a:r>
              <a:rPr lang="en-GB" sz="2800" b="1" dirty="0" smtClean="0">
                <a:solidFill>
                  <a:srgbClr val="000000"/>
                </a:solidFill>
                <a:latin typeface="Arial Narrow" pitchFamily="34" charset="0"/>
                <a:sym typeface="Wingdings" pitchFamily="2" charset="2"/>
              </a:rPr>
              <a:t>Need </a:t>
            </a:r>
            <a:r>
              <a:rPr lang="en-GB" sz="2800" b="1" dirty="0">
                <a:solidFill>
                  <a:srgbClr val="000000"/>
                </a:solidFill>
                <a:latin typeface="Arial Narrow" pitchFamily="34" charset="0"/>
                <a:sym typeface="Wingdings" pitchFamily="2" charset="2"/>
              </a:rPr>
              <a:t>for monitoring, evaluation and advocacy tools</a:t>
            </a:r>
          </a:p>
          <a:p>
            <a:pPr algn="l">
              <a:lnSpc>
                <a:spcPct val="90000"/>
              </a:lnSpc>
              <a:spcBef>
                <a:spcPct val="25000"/>
              </a:spcBef>
              <a:buFont typeface="Wingdings" pitchFamily="2" charset="2"/>
              <a:buNone/>
            </a:pPr>
            <a:endParaRPr lang="en-GB" b="1" dirty="0">
              <a:solidFill>
                <a:srgbClr val="FF3300"/>
              </a:solidFill>
              <a:sym typeface="Wingdings" pitchFamily="2" charset="2"/>
            </a:endParaRPr>
          </a:p>
        </p:txBody>
      </p:sp>
      <p:sp>
        <p:nvSpPr>
          <p:cNvPr id="1582084" name="Text Box 4"/>
          <p:cNvSpPr txBox="1">
            <a:spLocks noChangeArrowheads="1"/>
          </p:cNvSpPr>
          <p:nvPr/>
        </p:nvSpPr>
        <p:spPr bwMode="auto">
          <a:xfrm>
            <a:off x="704850" y="1989138"/>
            <a:ext cx="8712200" cy="429101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1582085" name="Text Box 5"/>
          <p:cNvSpPr txBox="1">
            <a:spLocks noChangeArrowheads="1"/>
          </p:cNvSpPr>
          <p:nvPr/>
        </p:nvSpPr>
        <p:spPr bwMode="auto">
          <a:xfrm>
            <a:off x="704850" y="1989138"/>
            <a:ext cx="6048375" cy="2100262"/>
          </a:xfrm>
          <a:prstGeom prst="rect">
            <a:avLst/>
          </a:prstGeom>
          <a:noFill/>
          <a:ln w="12700">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3618" name="Rectangle 2"/>
          <p:cNvSpPr>
            <a:spLocks noGrp="1" noChangeArrowheads="1"/>
          </p:cNvSpPr>
          <p:nvPr>
            <p:ph type="title"/>
          </p:nvPr>
        </p:nvSpPr>
        <p:spPr>
          <a:xfrm>
            <a:off x="1208088" y="260350"/>
            <a:ext cx="7283450" cy="863600"/>
          </a:xfrm>
          <a:noFill/>
          <a:ln/>
        </p:spPr>
        <p:txBody>
          <a:bodyPr/>
          <a:lstStyle/>
          <a:p>
            <a:pPr>
              <a:lnSpc>
                <a:spcPct val="80000"/>
              </a:lnSpc>
            </a:pPr>
            <a:r>
              <a:rPr lang="en-GB" sz="2000" i="0">
                <a:solidFill>
                  <a:srgbClr val="000000"/>
                </a:solidFill>
                <a:latin typeface="Arial" charset="0"/>
              </a:rPr>
              <a:t>        </a:t>
            </a:r>
            <a:r>
              <a:rPr lang="en-GB">
                <a:solidFill>
                  <a:srgbClr val="0000FF"/>
                </a:solidFill>
                <a:latin typeface="Arial Narrow" pitchFamily="34" charset="0"/>
              </a:rPr>
              <a:t/>
            </a:r>
            <a:br>
              <a:rPr lang="en-GB">
                <a:solidFill>
                  <a:srgbClr val="0000FF"/>
                </a:solidFill>
                <a:latin typeface="Arial Narrow" pitchFamily="34" charset="0"/>
              </a:rPr>
            </a:br>
            <a:r>
              <a:rPr lang="en-GB">
                <a:solidFill>
                  <a:srgbClr val="0000FF"/>
                </a:solidFill>
                <a:latin typeface="Arial Narrow" pitchFamily="34" charset="0"/>
              </a:rPr>
              <a:t> </a:t>
            </a:r>
            <a:r>
              <a:rPr lang="en-GB" sz="4000" i="0">
                <a:solidFill>
                  <a:srgbClr val="0000FF"/>
                </a:solidFill>
                <a:effectLst>
                  <a:outerShdw blurRad="38100" dist="38100" dir="2700000" algn="tl">
                    <a:srgbClr val="C0C0C0"/>
                  </a:outerShdw>
                </a:effectLst>
                <a:latin typeface="Arial Narrow" pitchFamily="34" charset="0"/>
              </a:rPr>
              <a:t>Objective of Presentation</a:t>
            </a:r>
            <a:r>
              <a:rPr lang="en-GB" sz="4000">
                <a:solidFill>
                  <a:srgbClr val="990033"/>
                </a:solidFill>
                <a:latin typeface="Times New Roman" pitchFamily="18" charset="0"/>
              </a:rPr>
              <a:t> </a:t>
            </a:r>
          </a:p>
        </p:txBody>
      </p:sp>
      <p:sp>
        <p:nvSpPr>
          <p:cNvPr id="1263619" name="Rectangle 3"/>
          <p:cNvSpPr>
            <a:spLocks noGrp="1" noChangeArrowheads="1"/>
          </p:cNvSpPr>
          <p:nvPr>
            <p:ph type="body" sz="half" idx="1"/>
          </p:nvPr>
        </p:nvSpPr>
        <p:spPr>
          <a:xfrm>
            <a:off x="415925" y="1557338"/>
            <a:ext cx="9217025" cy="4343400"/>
          </a:xfrm>
          <a:noFill/>
          <a:ln/>
        </p:spPr>
        <p:txBody>
          <a:bodyPr/>
          <a:lstStyle/>
          <a:p>
            <a:pPr marL="0" indent="0">
              <a:lnSpc>
                <a:spcPct val="50000"/>
              </a:lnSpc>
              <a:buClr>
                <a:srgbClr val="F70505"/>
              </a:buClr>
            </a:pPr>
            <a:endParaRPr lang="en-GB" sz="1600">
              <a:latin typeface="Arial" charset="0"/>
            </a:endParaRPr>
          </a:p>
          <a:p>
            <a:pPr marL="0" indent="0">
              <a:lnSpc>
                <a:spcPct val="80000"/>
              </a:lnSpc>
              <a:spcAft>
                <a:spcPct val="45000"/>
              </a:spcAft>
              <a:buClr>
                <a:srgbClr val="F70505"/>
              </a:buClr>
              <a:buSzPct val="135000"/>
              <a:buFont typeface="Monotype Sorts" pitchFamily="2" charset="2"/>
              <a:buChar char="l"/>
            </a:pPr>
            <a:r>
              <a:rPr lang="en-GB" sz="1800"/>
              <a:t> </a:t>
            </a:r>
            <a:r>
              <a:rPr lang="en-GB">
                <a:latin typeface="Arial Narrow" pitchFamily="34" charset="0"/>
              </a:rPr>
              <a:t>To showcase examples of emerging good strategies that have led to  improved management and financing of roads in SSA</a:t>
            </a:r>
          </a:p>
          <a:p>
            <a:pPr lvl="1">
              <a:lnSpc>
                <a:spcPct val="80000"/>
              </a:lnSpc>
              <a:spcAft>
                <a:spcPct val="45000"/>
              </a:spcAft>
              <a:buClr>
                <a:srgbClr val="F70505"/>
              </a:buClr>
              <a:buSzTx/>
              <a:buFont typeface="Wingdings" pitchFamily="2" charset="2"/>
              <a:buChar char="Ø"/>
            </a:pPr>
            <a:r>
              <a:rPr lang="en-GB">
                <a:solidFill>
                  <a:srgbClr val="0000FF"/>
                </a:solidFill>
                <a:latin typeface="Arial Narrow" pitchFamily="34" charset="0"/>
              </a:rPr>
              <a:t>Based on a recent (2009) survey of commercialised road management practice in selected SSA countries</a:t>
            </a:r>
          </a:p>
          <a:p>
            <a:pPr lvl="1">
              <a:lnSpc>
                <a:spcPct val="80000"/>
              </a:lnSpc>
              <a:spcAft>
                <a:spcPct val="45000"/>
              </a:spcAft>
              <a:buClr>
                <a:srgbClr val="F70505"/>
              </a:buClr>
              <a:buSzTx/>
              <a:buFont typeface="Wingdings" pitchFamily="2" charset="2"/>
              <a:buChar char="Ø"/>
            </a:pPr>
            <a:r>
              <a:rPr lang="en-GB">
                <a:solidFill>
                  <a:srgbClr val="0000FF"/>
                </a:solidFill>
                <a:latin typeface="Arial Narrow" pitchFamily="34" charset="0"/>
              </a:rPr>
              <a:t>Supplemented by findings from the Africa Infrastructure Country Diagnostic (AICD) project</a:t>
            </a:r>
            <a:r>
              <a:rPr lang="en-GB" sz="2000">
                <a:latin typeface="Arial Narrow" pitchFamily="34" charset="0"/>
              </a:rPr>
              <a:t> </a:t>
            </a:r>
          </a:p>
          <a:p>
            <a:pPr marL="0" indent="0">
              <a:lnSpc>
                <a:spcPct val="80000"/>
              </a:lnSpc>
              <a:buClr>
                <a:srgbClr val="F70505"/>
              </a:buClr>
              <a:buSzTx/>
              <a:buFont typeface="Wingdings" pitchFamily="2" charset="2"/>
              <a:buChar char="Ø"/>
            </a:pPr>
            <a:endParaRPr lang="en-GB" sz="2000">
              <a:latin typeface="Arial Narrow" pitchFamily="34" charset="0"/>
            </a:endParaRPr>
          </a:p>
          <a:p>
            <a:pPr marL="0" indent="0">
              <a:lnSpc>
                <a:spcPct val="10000"/>
              </a:lnSpc>
              <a:buClr>
                <a:srgbClr val="F70505"/>
              </a:buClr>
              <a:buSzTx/>
            </a:pPr>
            <a:endParaRPr lang="en-GB" sz="1800">
              <a:latin typeface="Arial Narrow" pitchFamily="34" charset="0"/>
            </a:endParaRPr>
          </a:p>
          <a:p>
            <a:pPr marL="0" indent="0">
              <a:lnSpc>
                <a:spcPct val="80000"/>
              </a:lnSpc>
              <a:buClr>
                <a:srgbClr val="F70505"/>
              </a:buClr>
              <a:buSzTx/>
            </a:pPr>
            <a:r>
              <a:rPr lang="en-GB" sz="1700">
                <a:latin typeface="Arial Narrow" pitchFamily="34" charset="0"/>
              </a:rPr>
              <a:t>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9250" name="Rectangle 2"/>
          <p:cNvSpPr>
            <a:spLocks noGrp="1" noChangeArrowheads="1"/>
          </p:cNvSpPr>
          <p:nvPr>
            <p:ph type="title"/>
          </p:nvPr>
        </p:nvSpPr>
        <p:spPr>
          <a:xfrm>
            <a:off x="1352550" y="95250"/>
            <a:ext cx="8553450" cy="1104900"/>
          </a:xfrm>
          <a:noFill/>
          <a:ln/>
        </p:spPr>
        <p:txBody>
          <a:bodyPr/>
          <a:lstStyle/>
          <a:p>
            <a:pPr>
              <a:lnSpc>
                <a:spcPct val="80000"/>
              </a:lnSpc>
            </a:pPr>
            <a:r>
              <a:rPr lang="en-GB" sz="2400" i="0" dirty="0">
                <a:solidFill>
                  <a:srgbClr val="FA1A02"/>
                </a:solidFill>
                <a:latin typeface="Arial" charset="0"/>
              </a:rPr>
              <a:t>        </a:t>
            </a:r>
            <a:r>
              <a:rPr lang="en-GB" sz="4800" dirty="0">
                <a:solidFill>
                  <a:srgbClr val="F10BD0"/>
                </a:solidFill>
                <a:latin typeface="Arial Narrow" pitchFamily="34" charset="0"/>
              </a:rPr>
              <a:t/>
            </a:r>
            <a:br>
              <a:rPr lang="en-GB" sz="4800" dirty="0">
                <a:solidFill>
                  <a:srgbClr val="F10BD0"/>
                </a:solidFill>
                <a:latin typeface="Arial Narrow" pitchFamily="34" charset="0"/>
              </a:rPr>
            </a:br>
            <a:r>
              <a:rPr lang="en-GB" sz="4800" dirty="0">
                <a:latin typeface="Arial Narrow" pitchFamily="34" charset="0"/>
              </a:rPr>
              <a:t> </a:t>
            </a:r>
            <a:r>
              <a:rPr lang="en-GB" sz="3600" i="0" dirty="0">
                <a:solidFill>
                  <a:srgbClr val="0000FF"/>
                </a:solidFill>
                <a:effectLst>
                  <a:outerShdw blurRad="38100" dist="38100" dir="2700000" algn="tl">
                    <a:srgbClr val="C0C0C0"/>
                  </a:outerShdw>
                </a:effectLst>
                <a:latin typeface="Arial Narrow" pitchFamily="34" charset="0"/>
              </a:rPr>
              <a:t>Way Ahead-Moving Beyond the RMI Focus</a:t>
            </a:r>
            <a:r>
              <a:rPr lang="en-GB" dirty="0">
                <a:solidFill>
                  <a:srgbClr val="3F0EF4"/>
                </a:solidFill>
                <a:latin typeface="Times New Roman" pitchFamily="18" charset="0"/>
              </a:rPr>
              <a:t> </a:t>
            </a:r>
            <a:endParaRPr lang="en-GB" sz="3600" i="0" dirty="0">
              <a:effectLst>
                <a:outerShdw blurRad="38100" dist="38100" dir="2700000" algn="tl">
                  <a:srgbClr val="C0C0C0"/>
                </a:outerShdw>
              </a:effectLst>
              <a:latin typeface="Arial Narrow" pitchFamily="34" charset="0"/>
            </a:endParaRPr>
          </a:p>
        </p:txBody>
      </p:sp>
      <p:sp>
        <p:nvSpPr>
          <p:cNvPr id="1589251" name="Text Box 3"/>
          <p:cNvSpPr txBox="1">
            <a:spLocks noChangeArrowheads="1"/>
          </p:cNvSpPr>
          <p:nvPr/>
        </p:nvSpPr>
        <p:spPr bwMode="auto">
          <a:xfrm>
            <a:off x="344488" y="1309688"/>
            <a:ext cx="9361487" cy="3647152"/>
          </a:xfrm>
          <a:prstGeom prst="rect">
            <a:avLst/>
          </a:prstGeom>
          <a:noFill/>
          <a:ln w="12700">
            <a:noFill/>
            <a:miter lim="800000"/>
            <a:headEnd/>
            <a:tailEnd/>
          </a:ln>
          <a:effectLst/>
        </p:spPr>
        <p:txBody>
          <a:bodyPr>
            <a:spAutoFit/>
          </a:bodyPr>
          <a:lstStyle/>
          <a:p>
            <a:pPr algn="l">
              <a:spcBef>
                <a:spcPct val="50000"/>
              </a:spcBef>
              <a:buClr>
                <a:srgbClr val="FF3300"/>
              </a:buClr>
            </a:pPr>
            <a:r>
              <a:rPr lang="en-GB" b="1" dirty="0" smtClean="0">
                <a:solidFill>
                  <a:srgbClr val="000000"/>
                </a:solidFill>
                <a:latin typeface="Arial Narrow" pitchFamily="34" charset="0"/>
                <a:sym typeface="Wingdings" pitchFamily="2" charset="2"/>
              </a:rPr>
              <a:t>Revisit the RMI to: </a:t>
            </a:r>
          </a:p>
          <a:p>
            <a:pPr lvl="1" algn="l">
              <a:spcBef>
                <a:spcPct val="50000"/>
              </a:spcBef>
              <a:buClr>
                <a:srgbClr val="FF3300"/>
              </a:buClr>
              <a:buFont typeface="Wingdings" pitchFamily="2" charset="2"/>
              <a:buChar char="l"/>
            </a:pPr>
            <a:r>
              <a:rPr lang="en-GB" b="1" dirty="0" smtClean="0">
                <a:solidFill>
                  <a:srgbClr val="000000"/>
                </a:solidFill>
                <a:latin typeface="Arial Narrow" pitchFamily="34" charset="0"/>
                <a:sym typeface="Wingdings" pitchFamily="2" charset="2"/>
              </a:rPr>
              <a:t>Step up monitoring, evaluation and advocacy </a:t>
            </a:r>
          </a:p>
          <a:p>
            <a:pPr lvl="1" algn="l">
              <a:spcBef>
                <a:spcPct val="50000"/>
              </a:spcBef>
              <a:buClr>
                <a:srgbClr val="FF3300"/>
              </a:buClr>
              <a:buFont typeface="Wingdings" pitchFamily="2" charset="2"/>
              <a:buChar char="l"/>
            </a:pPr>
            <a:r>
              <a:rPr lang="en-GB" b="1" dirty="0" smtClean="0">
                <a:solidFill>
                  <a:srgbClr val="000000"/>
                </a:solidFill>
                <a:latin typeface="Arial Narrow" pitchFamily="34" charset="0"/>
                <a:sym typeface="Wingdings" pitchFamily="2" charset="2"/>
              </a:rPr>
              <a:t>Integrate lessons learnt</a:t>
            </a:r>
          </a:p>
          <a:p>
            <a:pPr lvl="1" algn="l">
              <a:spcBef>
                <a:spcPct val="50000"/>
              </a:spcBef>
              <a:buClr>
                <a:srgbClr val="FF3300"/>
              </a:buClr>
              <a:buFont typeface="Wingdings" pitchFamily="2" charset="2"/>
              <a:buChar char="l"/>
            </a:pPr>
            <a:r>
              <a:rPr lang="en-GB" b="1" dirty="0" smtClean="0">
                <a:solidFill>
                  <a:srgbClr val="000000"/>
                </a:solidFill>
                <a:latin typeface="Arial Narrow" pitchFamily="34" charset="0"/>
                <a:sym typeface="Wingdings" pitchFamily="2" charset="2"/>
              </a:rPr>
              <a:t>Lay more emphasis on management efficiency and results </a:t>
            </a:r>
            <a:r>
              <a:rPr lang="en-GB" b="1" dirty="0" err="1" smtClean="0">
                <a:solidFill>
                  <a:srgbClr val="000000"/>
                </a:solidFill>
                <a:latin typeface="Arial Narrow" pitchFamily="34" charset="0"/>
                <a:sym typeface="Wingdings" pitchFamily="2" charset="2"/>
              </a:rPr>
              <a:t>effectiness</a:t>
            </a:r>
            <a:endParaRPr lang="en-GB" b="1" dirty="0">
              <a:solidFill>
                <a:srgbClr val="0000FF"/>
              </a:solidFill>
              <a:latin typeface="Arial Narrow" pitchFamily="34" charset="0"/>
              <a:sym typeface="Wingdings" pitchFamily="2" charset="2"/>
            </a:endParaRPr>
          </a:p>
          <a:p>
            <a:pPr lvl="1" algn="l">
              <a:spcBef>
                <a:spcPct val="50000"/>
              </a:spcBef>
              <a:buClr>
                <a:srgbClr val="FF0000"/>
              </a:buClr>
              <a:buFont typeface="Wingdings" pitchFamily="2" charset="2"/>
              <a:buNone/>
            </a:pPr>
            <a:endParaRPr lang="en-GB" sz="2000" b="1" dirty="0">
              <a:solidFill>
                <a:srgbClr val="0000FF"/>
              </a:solidFill>
              <a:latin typeface="Arial Narrow" pitchFamily="34" charset="0"/>
              <a:sym typeface="Wingdings" pitchFamily="2" charset="2"/>
            </a:endParaRPr>
          </a:p>
          <a:p>
            <a:pPr lvl="1" algn="l">
              <a:spcBef>
                <a:spcPct val="50000"/>
              </a:spcBef>
              <a:buClr>
                <a:srgbClr val="FF0000"/>
              </a:buClr>
              <a:buFont typeface="Wingdings" pitchFamily="2" charset="2"/>
              <a:buChar char="Ø"/>
            </a:pPr>
            <a:endParaRPr lang="en-GB" b="1" dirty="0">
              <a:solidFill>
                <a:srgbClr val="0000FF"/>
              </a:solidFill>
              <a:latin typeface="Arial Narrow" pitchFamily="34" charset="0"/>
              <a:sym typeface="Wingdings" pitchFamily="2" charset="2"/>
            </a:endParaRPr>
          </a:p>
          <a:p>
            <a:pPr lvl="1" algn="l">
              <a:spcBef>
                <a:spcPct val="50000"/>
              </a:spcBef>
              <a:buClr>
                <a:srgbClr val="FF0000"/>
              </a:buClr>
              <a:buFont typeface="Wingdings" pitchFamily="2" charset="2"/>
              <a:buChar char="Ø"/>
            </a:pPr>
            <a:endParaRPr lang="en-US" sz="2200" b="1" dirty="0">
              <a:solidFill>
                <a:srgbClr val="0000FF"/>
              </a:solidFill>
              <a:sym typeface="Wingdings" pitchFamily="2" charset="2"/>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1970" name="Rectangle 2"/>
          <p:cNvSpPr>
            <a:spLocks noGrp="1" noChangeArrowheads="1"/>
          </p:cNvSpPr>
          <p:nvPr>
            <p:ph type="body" idx="1"/>
          </p:nvPr>
        </p:nvSpPr>
        <p:spPr>
          <a:xfrm>
            <a:off x="660400" y="1524000"/>
            <a:ext cx="8585200" cy="4953000"/>
          </a:xfrm>
          <a:noFill/>
          <a:ln/>
        </p:spPr>
        <p:txBody>
          <a:bodyPr/>
          <a:lstStyle/>
          <a:p>
            <a:pPr>
              <a:lnSpc>
                <a:spcPct val="10000"/>
              </a:lnSpc>
              <a:buClr>
                <a:srgbClr val="F70505"/>
              </a:buClr>
            </a:pPr>
            <a:r>
              <a:rPr lang="en-GB">
                <a:latin typeface="Times New Roman" pitchFamily="18" charset="0"/>
              </a:rPr>
              <a:t> </a:t>
            </a:r>
          </a:p>
          <a:p>
            <a:pPr>
              <a:buClr>
                <a:srgbClr val="F70505"/>
              </a:buClr>
            </a:pPr>
            <a:r>
              <a:rPr lang="en-GB" sz="2600" b="0" i="1">
                <a:solidFill>
                  <a:srgbClr val="FC0128"/>
                </a:solidFill>
                <a:latin typeface="Arial" charset="0"/>
              </a:rPr>
              <a:t> </a:t>
            </a:r>
            <a:endParaRPr lang="en-GB" sz="2600">
              <a:latin typeface="Arial" charset="0"/>
            </a:endParaRPr>
          </a:p>
          <a:p>
            <a:pPr>
              <a:lnSpc>
                <a:spcPct val="20000"/>
              </a:lnSpc>
              <a:buClr>
                <a:srgbClr val="F70505"/>
              </a:buClr>
            </a:pPr>
            <a:endParaRPr lang="en-GB" sz="2600">
              <a:latin typeface="Arial" charset="0"/>
            </a:endParaRPr>
          </a:p>
          <a:p>
            <a:pPr>
              <a:buClr>
                <a:srgbClr val="F10BD0"/>
              </a:buClr>
            </a:pPr>
            <a:r>
              <a:rPr lang="en-GB" sz="2600">
                <a:solidFill>
                  <a:schemeClr val="bg2"/>
                </a:solidFill>
                <a:latin typeface="Times New Roman" pitchFamily="18" charset="0"/>
              </a:rPr>
              <a:t> </a:t>
            </a:r>
            <a:endParaRPr lang="en-GB">
              <a:latin typeface="Times New Roman" pitchFamily="18" charset="0"/>
            </a:endParaRPr>
          </a:p>
          <a:p>
            <a:pPr lvl="1">
              <a:buClr>
                <a:srgbClr val="FC0128"/>
              </a:buClr>
              <a:buSzPct val="85000"/>
              <a:buFont typeface="Monotype Sorts" pitchFamily="2" charset="2"/>
              <a:buNone/>
            </a:pPr>
            <a:endParaRPr lang="en-GB">
              <a:latin typeface="Times New Roman" pitchFamily="18" charset="0"/>
            </a:endParaRPr>
          </a:p>
        </p:txBody>
      </p:sp>
      <p:sp>
        <p:nvSpPr>
          <p:cNvPr id="1491971" name="Text Box 3"/>
          <p:cNvSpPr txBox="1">
            <a:spLocks noChangeArrowheads="1"/>
          </p:cNvSpPr>
          <p:nvPr/>
        </p:nvSpPr>
        <p:spPr bwMode="auto">
          <a:xfrm>
            <a:off x="3632200" y="1371600"/>
            <a:ext cx="5695950" cy="457200"/>
          </a:xfrm>
          <a:prstGeom prst="rect">
            <a:avLst/>
          </a:prstGeom>
          <a:noFill/>
          <a:ln w="12700">
            <a:noFill/>
            <a:miter lim="800000"/>
            <a:headEnd/>
            <a:tailEnd/>
          </a:ln>
          <a:effectLst/>
        </p:spPr>
        <p:txBody>
          <a:bodyPr>
            <a:spAutoFit/>
          </a:bodyPr>
          <a:lstStyle/>
          <a:p>
            <a:pPr>
              <a:spcBef>
                <a:spcPct val="50000"/>
              </a:spcBef>
            </a:pPr>
            <a:endParaRPr lang="en-US"/>
          </a:p>
        </p:txBody>
      </p:sp>
      <p:cxnSp>
        <p:nvCxnSpPr>
          <p:cNvPr id="1491972" name="AutoShape 4"/>
          <p:cNvCxnSpPr>
            <a:cxnSpLocks noChangeShapeType="1"/>
          </p:cNvCxnSpPr>
          <p:nvPr/>
        </p:nvCxnSpPr>
        <p:spPr bwMode="auto">
          <a:xfrm rot="5400000" flipV="1">
            <a:off x="2123281" y="1343819"/>
            <a:ext cx="896938" cy="1104900"/>
          </a:xfrm>
          <a:prstGeom prst="bentConnector4">
            <a:avLst>
              <a:gd name="adj1" fmla="val -25486"/>
              <a:gd name="adj2" fmla="val 120690"/>
            </a:avLst>
          </a:prstGeom>
          <a:noFill/>
          <a:ln w="12700">
            <a:solidFill>
              <a:schemeClr val="tx1"/>
            </a:solidFill>
            <a:miter lim="800000"/>
            <a:headEnd type="triangle" w="med" len="med"/>
            <a:tailEnd type="triangle" w="med" len="med"/>
          </a:ln>
          <a:effectLst/>
        </p:spPr>
      </p:cxnSp>
      <p:cxnSp>
        <p:nvCxnSpPr>
          <p:cNvPr id="1491973" name="AutoShape 5"/>
          <p:cNvCxnSpPr>
            <a:cxnSpLocks noChangeShapeType="1"/>
            <a:endCxn id="1491970" idx="0"/>
          </p:cNvCxnSpPr>
          <p:nvPr/>
        </p:nvCxnSpPr>
        <p:spPr bwMode="auto">
          <a:xfrm flipV="1">
            <a:off x="3124200" y="1524000"/>
            <a:ext cx="1447800" cy="820738"/>
          </a:xfrm>
          <a:prstGeom prst="bentConnector4">
            <a:avLst>
              <a:gd name="adj1" fmla="val 389472"/>
              <a:gd name="adj2" fmla="val 137139"/>
            </a:avLst>
          </a:prstGeom>
          <a:noFill/>
          <a:ln w="12700">
            <a:solidFill>
              <a:schemeClr val="tx1"/>
            </a:solidFill>
            <a:miter lim="800000"/>
            <a:headEnd/>
            <a:tailEnd type="triangle" w="med" len="med"/>
          </a:ln>
          <a:effectLst/>
        </p:spPr>
      </p:cxnSp>
      <p:sp>
        <p:nvSpPr>
          <p:cNvPr id="1491975" name="Text Box 7"/>
          <p:cNvSpPr txBox="1">
            <a:spLocks noChangeArrowheads="1"/>
          </p:cNvSpPr>
          <p:nvPr/>
        </p:nvSpPr>
        <p:spPr bwMode="auto">
          <a:xfrm>
            <a:off x="2576513" y="1916113"/>
            <a:ext cx="4752975" cy="2805112"/>
          </a:xfrm>
          <a:prstGeom prst="rect">
            <a:avLst/>
          </a:prstGeom>
          <a:solidFill>
            <a:srgbClr val="FF3300"/>
          </a:solidFill>
          <a:ln w="12700">
            <a:noFill/>
            <a:miter lim="800000"/>
            <a:headEnd/>
            <a:tailEnd/>
          </a:ln>
          <a:effectLst/>
        </p:spPr>
        <p:txBody>
          <a:bodyPr>
            <a:spAutoFit/>
          </a:bodyPr>
          <a:lstStyle/>
          <a:p>
            <a:pPr>
              <a:spcBef>
                <a:spcPct val="50000"/>
              </a:spcBef>
            </a:pPr>
            <a:r>
              <a:rPr lang="en-US" sz="4000" b="1" i="1">
                <a:solidFill>
                  <a:srgbClr val="FF0000"/>
                </a:solidFill>
              </a:rPr>
              <a:t>  </a:t>
            </a:r>
          </a:p>
          <a:p>
            <a:pPr>
              <a:spcBef>
                <a:spcPct val="50000"/>
              </a:spcBef>
            </a:pPr>
            <a:r>
              <a:rPr lang="en-US" sz="6000" b="1" i="1"/>
              <a:t>Thank you</a:t>
            </a:r>
          </a:p>
          <a:p>
            <a:pPr>
              <a:spcBef>
                <a:spcPct val="50000"/>
              </a:spcBef>
            </a:pPr>
            <a:r>
              <a:rPr lang="en-US" sz="3200" b="1" i="1">
                <a:solidFill>
                  <a:srgbClr val="0033CC"/>
                </a:solidFill>
                <a:latin typeface="Book Antiqua" pitchFamily="18" charset="0"/>
              </a:rPr>
              <a:t>      </a:t>
            </a:r>
          </a:p>
        </p:txBody>
      </p:sp>
    </p:spTree>
  </p:cSld>
  <p:clrMapOvr>
    <a:masterClrMapping/>
  </p:clrMapOvr>
  <p:transition spd="med">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02" name="Rectangle 2"/>
          <p:cNvSpPr>
            <a:spLocks noGrp="1" noChangeArrowheads="1"/>
          </p:cNvSpPr>
          <p:nvPr>
            <p:ph type="title"/>
          </p:nvPr>
        </p:nvSpPr>
        <p:spPr>
          <a:xfrm>
            <a:off x="1219200" y="381000"/>
            <a:ext cx="8045450" cy="838200"/>
          </a:xfrm>
        </p:spPr>
        <p:txBody>
          <a:bodyPr/>
          <a:lstStyle/>
          <a:p>
            <a:r>
              <a:rPr lang="en-US">
                <a:solidFill>
                  <a:srgbClr val="3F0EF4"/>
                </a:solidFill>
                <a:latin typeface="Arial" charset="0"/>
              </a:rPr>
              <a:t> </a:t>
            </a:r>
            <a:r>
              <a:rPr lang="en-US" sz="4000" i="0">
                <a:solidFill>
                  <a:srgbClr val="3F0EF4"/>
                </a:solidFill>
                <a:effectLst>
                  <a:outerShdw blurRad="38100" dist="38100" dir="2700000" algn="tl">
                    <a:srgbClr val="C0C0C0"/>
                  </a:outerShdw>
                </a:effectLst>
                <a:latin typeface="Arial Narrow" pitchFamily="34" charset="0"/>
              </a:rPr>
              <a:t>Overview of Presentation</a:t>
            </a:r>
          </a:p>
        </p:txBody>
      </p:sp>
      <p:sp>
        <p:nvSpPr>
          <p:cNvPr id="1587203" name="Rectangle 3"/>
          <p:cNvSpPr>
            <a:spLocks noGrp="1" noChangeArrowheads="1"/>
          </p:cNvSpPr>
          <p:nvPr>
            <p:ph type="body" idx="1"/>
          </p:nvPr>
        </p:nvSpPr>
        <p:spPr>
          <a:xfrm>
            <a:off x="609600" y="1177925"/>
            <a:ext cx="8951913" cy="5059363"/>
          </a:xfrm>
          <a:ln>
            <a:solidFill>
              <a:srgbClr val="008000"/>
            </a:solidFill>
          </a:ln>
        </p:spPr>
        <p:txBody>
          <a:bodyPr/>
          <a:lstStyle/>
          <a:p>
            <a:pPr>
              <a:lnSpc>
                <a:spcPct val="20000"/>
              </a:lnSpc>
              <a:spcBef>
                <a:spcPct val="0"/>
              </a:spcBef>
              <a:spcAft>
                <a:spcPct val="50000"/>
              </a:spcAft>
              <a:buClr>
                <a:srgbClr val="F70505"/>
              </a:buClr>
              <a:buSzPct val="140000"/>
            </a:pPr>
            <a:r>
              <a:rPr lang="en-US" sz="1000" b="0">
                <a:sym typeface="Monotype Sorts" pitchFamily="2" charset="2"/>
              </a:rPr>
              <a:t>   </a:t>
            </a:r>
          </a:p>
          <a:p>
            <a:pPr>
              <a:lnSpc>
                <a:spcPct val="80000"/>
              </a:lnSpc>
              <a:spcBef>
                <a:spcPct val="0"/>
              </a:spcBef>
              <a:buClr>
                <a:srgbClr val="F70505"/>
              </a:buClr>
              <a:buSzTx/>
              <a:buFont typeface="Monotype Sorts" pitchFamily="2" charset="2"/>
              <a:buChar char="l"/>
            </a:pPr>
            <a:r>
              <a:rPr lang="en-US" sz="2400">
                <a:latin typeface="Arial Narrow" pitchFamily="34" charset="0"/>
              </a:rPr>
              <a:t>Introduction </a:t>
            </a:r>
            <a:r>
              <a:rPr lang="en-US" sz="2700">
                <a:latin typeface="Arial Narrow" pitchFamily="34" charset="0"/>
              </a:rPr>
              <a:t> </a:t>
            </a:r>
          </a:p>
          <a:p>
            <a:pPr lvl="1">
              <a:lnSpc>
                <a:spcPct val="80000"/>
              </a:lnSpc>
              <a:spcBef>
                <a:spcPct val="0"/>
              </a:spcBef>
              <a:buClr>
                <a:srgbClr val="FF3300"/>
              </a:buClr>
              <a:buSzTx/>
              <a:buFont typeface="Wingdings" pitchFamily="2" charset="2"/>
              <a:buChar char="Ø"/>
            </a:pPr>
            <a:r>
              <a:rPr lang="en-US" sz="2400">
                <a:solidFill>
                  <a:srgbClr val="0000FF"/>
                </a:solidFill>
                <a:latin typeface="Arial Narrow" pitchFamily="34" charset="0"/>
              </a:rPr>
              <a:t>Background</a:t>
            </a:r>
          </a:p>
          <a:p>
            <a:pPr lvl="1">
              <a:lnSpc>
                <a:spcPct val="80000"/>
              </a:lnSpc>
              <a:spcBef>
                <a:spcPct val="0"/>
              </a:spcBef>
              <a:buClr>
                <a:srgbClr val="FF3300"/>
              </a:buClr>
              <a:buSzTx/>
              <a:buFont typeface="Wingdings" pitchFamily="2" charset="2"/>
              <a:buChar char="Ø"/>
            </a:pPr>
            <a:r>
              <a:rPr lang="en-US" sz="2400">
                <a:solidFill>
                  <a:srgbClr val="0000FF"/>
                </a:solidFill>
                <a:latin typeface="Arial Narrow" pitchFamily="34" charset="0"/>
              </a:rPr>
              <a:t>RMI Blue print</a:t>
            </a:r>
          </a:p>
          <a:p>
            <a:pPr lvl="1">
              <a:lnSpc>
                <a:spcPct val="50000"/>
              </a:lnSpc>
              <a:spcBef>
                <a:spcPct val="0"/>
              </a:spcBef>
              <a:buClr>
                <a:srgbClr val="FF3300"/>
              </a:buClr>
              <a:buSzTx/>
              <a:buFont typeface="Wingdings" pitchFamily="2" charset="2"/>
              <a:buNone/>
            </a:pPr>
            <a:endParaRPr lang="en-US">
              <a:solidFill>
                <a:srgbClr val="0000FF"/>
              </a:solidFill>
              <a:latin typeface="Arial Narrow" pitchFamily="34" charset="0"/>
            </a:endParaRPr>
          </a:p>
          <a:p>
            <a:pPr>
              <a:lnSpc>
                <a:spcPct val="80000"/>
              </a:lnSpc>
              <a:spcBef>
                <a:spcPct val="0"/>
              </a:spcBef>
              <a:buClr>
                <a:srgbClr val="FF3300"/>
              </a:buClr>
              <a:buSzTx/>
              <a:buFont typeface="Wingdings" pitchFamily="2" charset="2"/>
              <a:buChar char="l"/>
            </a:pPr>
            <a:r>
              <a:rPr lang="en-US" sz="2400">
                <a:latin typeface="Arial Narrow" pitchFamily="34" charset="0"/>
                <a:sym typeface="Wingdings" pitchFamily="2" charset="2"/>
              </a:rPr>
              <a:t>Impact of Reforms</a:t>
            </a:r>
          </a:p>
          <a:p>
            <a:pPr lvl="1">
              <a:lnSpc>
                <a:spcPct val="80000"/>
              </a:lnSpc>
              <a:spcBef>
                <a:spcPct val="0"/>
              </a:spcBef>
              <a:buClr>
                <a:srgbClr val="FF3300"/>
              </a:buClr>
              <a:buSzTx/>
              <a:buFont typeface="Wingdings" pitchFamily="2" charset="2"/>
              <a:buChar char="Ø"/>
            </a:pPr>
            <a:r>
              <a:rPr lang="en-US" sz="2400">
                <a:solidFill>
                  <a:srgbClr val="0000FF"/>
                </a:solidFill>
                <a:latin typeface="Arial Narrow" pitchFamily="34" charset="0"/>
                <a:sym typeface="Wingdings" pitchFamily="2" charset="2"/>
              </a:rPr>
              <a:t>Lessons Learnt</a:t>
            </a:r>
          </a:p>
          <a:p>
            <a:pPr lvl="1">
              <a:lnSpc>
                <a:spcPct val="70000"/>
              </a:lnSpc>
              <a:spcBef>
                <a:spcPct val="0"/>
              </a:spcBef>
              <a:buClr>
                <a:srgbClr val="FF3300"/>
              </a:buClr>
              <a:buSzTx/>
              <a:buFont typeface="Wingdings" pitchFamily="2" charset="2"/>
              <a:buNone/>
            </a:pPr>
            <a:endParaRPr lang="en-US" sz="2400">
              <a:solidFill>
                <a:srgbClr val="0000FF"/>
              </a:solidFill>
              <a:latin typeface="Arial Narrow" pitchFamily="34" charset="0"/>
              <a:sym typeface="Wingdings" pitchFamily="2" charset="2"/>
            </a:endParaRPr>
          </a:p>
          <a:p>
            <a:pPr>
              <a:lnSpc>
                <a:spcPct val="80000"/>
              </a:lnSpc>
              <a:spcBef>
                <a:spcPct val="0"/>
              </a:spcBef>
              <a:buClr>
                <a:srgbClr val="FF3300"/>
              </a:buClr>
              <a:buSzTx/>
              <a:buFont typeface="Wingdings" pitchFamily="2" charset="2"/>
              <a:buChar char="l"/>
            </a:pPr>
            <a:r>
              <a:rPr lang="en-US" sz="2400">
                <a:latin typeface="Arial Narrow" pitchFamily="34" charset="0"/>
                <a:sym typeface="Wingdings" pitchFamily="2" charset="2"/>
              </a:rPr>
              <a:t>Emerging Good Strategies</a:t>
            </a:r>
          </a:p>
          <a:p>
            <a:pPr lvl="1">
              <a:lnSpc>
                <a:spcPct val="80000"/>
              </a:lnSpc>
              <a:spcBef>
                <a:spcPct val="0"/>
              </a:spcBef>
              <a:buClr>
                <a:srgbClr val="FF3300"/>
              </a:buClr>
              <a:buSzTx/>
              <a:buFont typeface="Wingdings" pitchFamily="2" charset="2"/>
              <a:buChar char="Ø"/>
            </a:pPr>
            <a:r>
              <a:rPr lang="en-US" sz="2400">
                <a:solidFill>
                  <a:srgbClr val="0000FF"/>
                </a:solidFill>
                <a:latin typeface="Arial Narrow" pitchFamily="34" charset="0"/>
                <a:sym typeface="Wingdings" pitchFamily="2" charset="2"/>
              </a:rPr>
              <a:t>Institutional</a:t>
            </a:r>
          </a:p>
          <a:p>
            <a:pPr lvl="1">
              <a:lnSpc>
                <a:spcPct val="80000"/>
              </a:lnSpc>
              <a:spcBef>
                <a:spcPct val="0"/>
              </a:spcBef>
              <a:buClr>
                <a:srgbClr val="FF3300"/>
              </a:buClr>
              <a:buSzTx/>
              <a:buFont typeface="Wingdings" pitchFamily="2" charset="2"/>
              <a:buChar char="Ø"/>
            </a:pPr>
            <a:r>
              <a:rPr lang="en-US" sz="2400">
                <a:solidFill>
                  <a:srgbClr val="0000FF"/>
                </a:solidFill>
                <a:latin typeface="Arial Narrow" pitchFamily="34" charset="0"/>
                <a:sym typeface="Wingdings" pitchFamily="2" charset="2"/>
              </a:rPr>
              <a:t>Management</a:t>
            </a:r>
          </a:p>
          <a:p>
            <a:pPr lvl="1">
              <a:lnSpc>
                <a:spcPct val="80000"/>
              </a:lnSpc>
              <a:spcBef>
                <a:spcPct val="0"/>
              </a:spcBef>
              <a:buClr>
                <a:srgbClr val="FF3300"/>
              </a:buClr>
              <a:buSzTx/>
              <a:buFont typeface="Wingdings" pitchFamily="2" charset="2"/>
              <a:buChar char="Ø"/>
            </a:pPr>
            <a:r>
              <a:rPr lang="en-US" sz="2400">
                <a:solidFill>
                  <a:srgbClr val="0000FF"/>
                </a:solidFill>
                <a:latin typeface="Arial Narrow" pitchFamily="34" charset="0"/>
                <a:sym typeface="Wingdings" pitchFamily="2" charset="2"/>
              </a:rPr>
              <a:t>Financial</a:t>
            </a:r>
          </a:p>
          <a:p>
            <a:pPr lvl="1">
              <a:lnSpc>
                <a:spcPct val="80000"/>
              </a:lnSpc>
              <a:spcBef>
                <a:spcPct val="0"/>
              </a:spcBef>
              <a:buClr>
                <a:srgbClr val="FF3300"/>
              </a:buClr>
              <a:buSzTx/>
              <a:buFont typeface="Wingdings" pitchFamily="2" charset="2"/>
              <a:buChar char="Ø"/>
            </a:pPr>
            <a:r>
              <a:rPr lang="en-US" sz="2400">
                <a:solidFill>
                  <a:srgbClr val="0000FF"/>
                </a:solidFill>
                <a:latin typeface="Arial Narrow" pitchFamily="34" charset="0"/>
                <a:sym typeface="Wingdings" pitchFamily="2" charset="2"/>
              </a:rPr>
              <a:t>Operations</a:t>
            </a:r>
          </a:p>
          <a:p>
            <a:pPr lvl="1">
              <a:lnSpc>
                <a:spcPct val="80000"/>
              </a:lnSpc>
              <a:spcBef>
                <a:spcPct val="0"/>
              </a:spcBef>
              <a:buClr>
                <a:srgbClr val="FF3300"/>
              </a:buClr>
              <a:buSzTx/>
              <a:buFont typeface="Wingdings" pitchFamily="2" charset="2"/>
              <a:buNone/>
            </a:pPr>
            <a:endParaRPr lang="en-GB" sz="2400">
              <a:solidFill>
                <a:srgbClr val="0000FF"/>
              </a:solidFill>
              <a:latin typeface="Arial Narrow" pitchFamily="34" charset="0"/>
            </a:endParaRPr>
          </a:p>
          <a:p>
            <a:pPr>
              <a:lnSpc>
                <a:spcPct val="80000"/>
              </a:lnSpc>
              <a:spcBef>
                <a:spcPct val="0"/>
              </a:spcBef>
              <a:buClr>
                <a:srgbClr val="FF3300"/>
              </a:buClr>
              <a:buSzTx/>
              <a:buFont typeface="Wingdings" pitchFamily="2" charset="2"/>
              <a:buNone/>
            </a:pPr>
            <a:r>
              <a:rPr lang="en-US" sz="2400">
                <a:solidFill>
                  <a:srgbClr val="FF3300"/>
                </a:solidFill>
                <a:latin typeface="Arial Narrow" pitchFamily="34" charset="0"/>
                <a:sym typeface="Wingdings" pitchFamily="2" charset="2"/>
              </a:rPr>
              <a:t></a:t>
            </a:r>
            <a:r>
              <a:rPr lang="en-US" sz="2400">
                <a:latin typeface="Arial Narrow" pitchFamily="34" charset="0"/>
                <a:sym typeface="Wingdings" pitchFamily="2" charset="2"/>
              </a:rPr>
              <a:t> The Way Forward</a:t>
            </a:r>
          </a:p>
          <a:p>
            <a:pPr lvl="1">
              <a:lnSpc>
                <a:spcPct val="80000"/>
              </a:lnSpc>
              <a:spcBef>
                <a:spcPct val="0"/>
              </a:spcBef>
              <a:buClr>
                <a:srgbClr val="FF3300"/>
              </a:buClr>
              <a:buSzTx/>
              <a:buFont typeface="Wingdings" pitchFamily="2" charset="2"/>
              <a:buChar char="Ø"/>
            </a:pPr>
            <a:r>
              <a:rPr lang="en-GB" sz="2400">
                <a:solidFill>
                  <a:srgbClr val="003399"/>
                </a:solidFill>
                <a:latin typeface="Arial Narrow" pitchFamily="34" charset="0"/>
              </a:rPr>
              <a:t>CRM Model - Monitoring, Evaluation and Advocacy</a:t>
            </a:r>
          </a:p>
          <a:p>
            <a:pPr lvl="1">
              <a:lnSpc>
                <a:spcPct val="80000"/>
              </a:lnSpc>
              <a:spcBef>
                <a:spcPct val="0"/>
              </a:spcBef>
              <a:buClr>
                <a:srgbClr val="FF3300"/>
              </a:buClr>
              <a:buSzTx/>
              <a:buFont typeface="Wingdings" pitchFamily="2" charset="2"/>
              <a:buChar char="Ø"/>
            </a:pPr>
            <a:r>
              <a:rPr lang="en-US" sz="2400">
                <a:solidFill>
                  <a:srgbClr val="0000FF"/>
                </a:solidFill>
                <a:latin typeface="Arial Narrow" pitchFamily="34" charset="0"/>
              </a:rPr>
              <a:t>Next steps</a:t>
            </a:r>
          </a:p>
        </p:txBody>
      </p:sp>
      <p:graphicFrame>
        <p:nvGraphicFramePr>
          <p:cNvPr id="1587204" name="Object 4">
            <a:hlinkClick r:id="" action="ppaction://ole?verb=0"/>
          </p:cNvPr>
          <p:cNvGraphicFramePr>
            <a:graphicFrameLocks/>
          </p:cNvGraphicFramePr>
          <p:nvPr/>
        </p:nvGraphicFramePr>
        <p:xfrm>
          <a:off x="8304213" y="381000"/>
          <a:ext cx="1600200" cy="914400"/>
        </p:xfrm>
        <a:graphic>
          <a:graphicData uri="http://schemas.openxmlformats.org/presentationml/2006/ole">
            <p:oleObj spid="_x0000_s1587204" name="Microsoft ClipArt Gallery" r:id="rId3" imgW="4005000" imgH="2855880" progId="MS_ClipArt_Gallery">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3106" name="Rectangle 2"/>
          <p:cNvSpPr>
            <a:spLocks noGrp="1" noChangeArrowheads="1"/>
          </p:cNvSpPr>
          <p:nvPr>
            <p:ph type="title"/>
          </p:nvPr>
        </p:nvSpPr>
        <p:spPr>
          <a:xfrm>
            <a:off x="1208088" y="260350"/>
            <a:ext cx="7283450" cy="863600"/>
          </a:xfrm>
          <a:noFill/>
          <a:ln/>
        </p:spPr>
        <p:txBody>
          <a:bodyPr/>
          <a:lstStyle/>
          <a:p>
            <a:pPr>
              <a:lnSpc>
                <a:spcPct val="80000"/>
              </a:lnSpc>
            </a:pPr>
            <a:r>
              <a:rPr lang="en-GB" sz="2000" i="0">
                <a:solidFill>
                  <a:srgbClr val="000000"/>
                </a:solidFill>
                <a:latin typeface="Arial" charset="0"/>
              </a:rPr>
              <a:t>        </a:t>
            </a:r>
            <a:r>
              <a:rPr lang="en-GB">
                <a:solidFill>
                  <a:srgbClr val="0000FF"/>
                </a:solidFill>
                <a:latin typeface="Arial Narrow" pitchFamily="34" charset="0"/>
              </a:rPr>
              <a:t/>
            </a:r>
            <a:br>
              <a:rPr lang="en-GB">
                <a:solidFill>
                  <a:srgbClr val="0000FF"/>
                </a:solidFill>
                <a:latin typeface="Arial Narrow" pitchFamily="34" charset="0"/>
              </a:rPr>
            </a:br>
            <a:r>
              <a:rPr lang="en-GB">
                <a:solidFill>
                  <a:srgbClr val="0000FF"/>
                </a:solidFill>
                <a:latin typeface="Arial Narrow" pitchFamily="34" charset="0"/>
              </a:rPr>
              <a:t> </a:t>
            </a:r>
            <a:r>
              <a:rPr lang="en-GB" sz="4000" i="0">
                <a:solidFill>
                  <a:srgbClr val="0000FF"/>
                </a:solidFill>
                <a:effectLst>
                  <a:outerShdw blurRad="38100" dist="38100" dir="2700000" algn="tl">
                    <a:srgbClr val="C0C0C0"/>
                  </a:outerShdw>
                </a:effectLst>
                <a:latin typeface="Arial Narrow" pitchFamily="34" charset="0"/>
              </a:rPr>
              <a:t>Outline of Presentation</a:t>
            </a:r>
            <a:r>
              <a:rPr lang="en-GB" sz="4000">
                <a:solidFill>
                  <a:srgbClr val="990033"/>
                </a:solidFill>
                <a:latin typeface="Times New Roman" pitchFamily="18" charset="0"/>
              </a:rPr>
              <a:t> </a:t>
            </a:r>
          </a:p>
        </p:txBody>
      </p:sp>
      <p:sp>
        <p:nvSpPr>
          <p:cNvPr id="1583107" name="Rectangle 3"/>
          <p:cNvSpPr>
            <a:spLocks noGrp="1" noChangeArrowheads="1"/>
          </p:cNvSpPr>
          <p:nvPr>
            <p:ph type="body" sz="half" idx="1"/>
          </p:nvPr>
        </p:nvSpPr>
        <p:spPr>
          <a:xfrm>
            <a:off x="415925" y="1557338"/>
            <a:ext cx="9217025" cy="4343400"/>
          </a:xfrm>
          <a:noFill/>
          <a:ln/>
        </p:spPr>
        <p:txBody>
          <a:bodyPr/>
          <a:lstStyle/>
          <a:p>
            <a:pPr marL="0" indent="0">
              <a:lnSpc>
                <a:spcPct val="50000"/>
              </a:lnSpc>
              <a:buClr>
                <a:srgbClr val="F70505"/>
              </a:buClr>
            </a:pPr>
            <a:endParaRPr lang="en-GB" sz="1600">
              <a:latin typeface="Arial" charset="0"/>
            </a:endParaRPr>
          </a:p>
          <a:p>
            <a:pPr marL="0" indent="0">
              <a:lnSpc>
                <a:spcPct val="80000"/>
              </a:lnSpc>
              <a:spcAft>
                <a:spcPct val="45000"/>
              </a:spcAft>
              <a:buClr>
                <a:srgbClr val="F70505"/>
              </a:buClr>
              <a:buSzPct val="160000"/>
              <a:buFont typeface="Monotype Sorts" pitchFamily="2" charset="2"/>
              <a:buChar char="l"/>
            </a:pPr>
            <a:r>
              <a:rPr lang="en-GB" sz="1800"/>
              <a:t>  </a:t>
            </a:r>
            <a:r>
              <a:rPr lang="en-GB">
                <a:latin typeface="Arial Narrow" pitchFamily="34" charset="0"/>
              </a:rPr>
              <a:t>Background </a:t>
            </a:r>
          </a:p>
          <a:p>
            <a:pPr lvl="1">
              <a:lnSpc>
                <a:spcPct val="80000"/>
              </a:lnSpc>
              <a:spcAft>
                <a:spcPct val="45000"/>
              </a:spcAft>
              <a:buClr>
                <a:srgbClr val="F70505"/>
              </a:buClr>
              <a:buSzTx/>
              <a:buFont typeface="Wingdings" pitchFamily="2" charset="2"/>
              <a:buChar char="Ø"/>
            </a:pPr>
            <a:r>
              <a:rPr lang="en-GB">
                <a:solidFill>
                  <a:srgbClr val="0000FF"/>
                </a:solidFill>
                <a:latin typeface="Arial Narrow" pitchFamily="34" charset="0"/>
              </a:rPr>
              <a:t>Based on a recent (2009) survey of commercialised road management practice in selected SSA countries</a:t>
            </a:r>
          </a:p>
          <a:p>
            <a:pPr lvl="1">
              <a:lnSpc>
                <a:spcPct val="80000"/>
              </a:lnSpc>
              <a:spcAft>
                <a:spcPct val="45000"/>
              </a:spcAft>
              <a:buClr>
                <a:srgbClr val="F70505"/>
              </a:buClr>
              <a:buSzTx/>
              <a:buFont typeface="Wingdings" pitchFamily="2" charset="2"/>
              <a:buChar char="Ø"/>
            </a:pPr>
            <a:r>
              <a:rPr lang="en-GB">
                <a:solidFill>
                  <a:srgbClr val="0000FF"/>
                </a:solidFill>
                <a:latin typeface="Arial Narrow" pitchFamily="34" charset="0"/>
              </a:rPr>
              <a:t>Supplemented by findings from the Africa Infrastructure Country Diagnostic (AICD) project</a:t>
            </a:r>
            <a:r>
              <a:rPr lang="en-GB" sz="2000">
                <a:latin typeface="Arial Narrow" pitchFamily="34" charset="0"/>
              </a:rPr>
              <a:t> </a:t>
            </a:r>
          </a:p>
          <a:p>
            <a:pPr marL="0" indent="0">
              <a:lnSpc>
                <a:spcPct val="80000"/>
              </a:lnSpc>
              <a:buClr>
                <a:srgbClr val="F70505"/>
              </a:buClr>
              <a:buSzTx/>
              <a:buFont typeface="Wingdings" pitchFamily="2" charset="2"/>
              <a:buChar char="Ø"/>
            </a:pPr>
            <a:endParaRPr lang="en-GB" sz="2000">
              <a:latin typeface="Arial Narrow" pitchFamily="34" charset="0"/>
            </a:endParaRPr>
          </a:p>
          <a:p>
            <a:pPr marL="0" indent="0">
              <a:lnSpc>
                <a:spcPct val="10000"/>
              </a:lnSpc>
              <a:buClr>
                <a:srgbClr val="F70505"/>
              </a:buClr>
              <a:buSzTx/>
            </a:pPr>
            <a:endParaRPr lang="en-GB" sz="1800">
              <a:latin typeface="Arial Narrow" pitchFamily="34" charset="0"/>
            </a:endParaRPr>
          </a:p>
          <a:p>
            <a:pPr marL="0" indent="0">
              <a:lnSpc>
                <a:spcPct val="80000"/>
              </a:lnSpc>
              <a:buClr>
                <a:srgbClr val="F70505"/>
              </a:buClr>
              <a:buSzTx/>
            </a:pPr>
            <a:r>
              <a:rPr lang="en-GB" sz="1700">
                <a:latin typeface="Arial Narrow" pitchFamily="34" charset="0"/>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2386" name="Rectangle 2"/>
          <p:cNvSpPr>
            <a:spLocks noGrp="1" noChangeArrowheads="1"/>
          </p:cNvSpPr>
          <p:nvPr>
            <p:ph type="title"/>
          </p:nvPr>
        </p:nvSpPr>
        <p:spPr>
          <a:xfrm>
            <a:off x="1208088" y="260350"/>
            <a:ext cx="7283450" cy="863600"/>
          </a:xfrm>
          <a:noFill/>
          <a:ln/>
        </p:spPr>
        <p:txBody>
          <a:bodyPr/>
          <a:lstStyle/>
          <a:p>
            <a:pPr>
              <a:lnSpc>
                <a:spcPct val="80000"/>
              </a:lnSpc>
            </a:pPr>
            <a:r>
              <a:rPr lang="en-GB" sz="2000" i="0">
                <a:solidFill>
                  <a:srgbClr val="FA1A02"/>
                </a:solidFill>
                <a:latin typeface="Arial" charset="0"/>
              </a:rPr>
              <a:t>        </a:t>
            </a:r>
            <a:r>
              <a:rPr lang="en-GB">
                <a:solidFill>
                  <a:srgbClr val="F10BD0"/>
                </a:solidFill>
                <a:effectLst>
                  <a:outerShdw blurRad="38100" dist="38100" dir="2700000" algn="tl">
                    <a:srgbClr val="C0C0C0"/>
                  </a:outerShdw>
                </a:effectLst>
                <a:latin typeface="Arial Narrow" pitchFamily="34" charset="0"/>
              </a:rPr>
              <a:t/>
            </a:r>
            <a:br>
              <a:rPr lang="en-GB">
                <a:solidFill>
                  <a:srgbClr val="F10BD0"/>
                </a:solidFill>
                <a:effectLst>
                  <a:outerShdw blurRad="38100" dist="38100" dir="2700000" algn="tl">
                    <a:srgbClr val="C0C0C0"/>
                  </a:outerShdw>
                </a:effectLst>
                <a:latin typeface="Arial Narrow" pitchFamily="34" charset="0"/>
              </a:rPr>
            </a:br>
            <a:r>
              <a:rPr lang="en-GB">
                <a:effectLst>
                  <a:outerShdw blurRad="38100" dist="38100" dir="2700000" algn="tl">
                    <a:srgbClr val="C0C0C0"/>
                  </a:outerShdw>
                </a:effectLst>
                <a:latin typeface="Arial Narrow" pitchFamily="34" charset="0"/>
              </a:rPr>
              <a:t> </a:t>
            </a:r>
            <a:r>
              <a:rPr lang="en-GB" sz="4000" i="0">
                <a:solidFill>
                  <a:srgbClr val="0000FF"/>
                </a:solidFill>
                <a:effectLst>
                  <a:outerShdw blurRad="38100" dist="38100" dir="2700000" algn="tl">
                    <a:srgbClr val="C0C0C0"/>
                  </a:outerShdw>
                </a:effectLst>
                <a:latin typeface="Arial Narrow" pitchFamily="34" charset="0"/>
              </a:rPr>
              <a:t>Background</a:t>
            </a:r>
            <a:r>
              <a:rPr lang="en-GB" sz="4000" i="0">
                <a:solidFill>
                  <a:srgbClr val="0000FF"/>
                </a:solidFill>
                <a:latin typeface="Arial Narrow" pitchFamily="34" charset="0"/>
              </a:rPr>
              <a:t> </a:t>
            </a:r>
            <a:r>
              <a:rPr lang="en-GB" sz="4000">
                <a:solidFill>
                  <a:srgbClr val="3F0EF4"/>
                </a:solidFill>
                <a:latin typeface="Times New Roman" pitchFamily="18" charset="0"/>
              </a:rPr>
              <a:t> </a:t>
            </a:r>
            <a:endParaRPr lang="en-GB" sz="4000">
              <a:latin typeface="Times New Roman" pitchFamily="18" charset="0"/>
            </a:endParaRPr>
          </a:p>
        </p:txBody>
      </p:sp>
      <p:sp>
        <p:nvSpPr>
          <p:cNvPr id="1552387" name="Rectangle 3"/>
          <p:cNvSpPr>
            <a:spLocks noGrp="1" noChangeArrowheads="1"/>
          </p:cNvSpPr>
          <p:nvPr>
            <p:ph type="body" sz="half" idx="1"/>
          </p:nvPr>
        </p:nvSpPr>
        <p:spPr>
          <a:xfrm>
            <a:off x="560388" y="1268413"/>
            <a:ext cx="9001125" cy="4968875"/>
          </a:xfrm>
          <a:noFill/>
          <a:ln/>
        </p:spPr>
        <p:txBody>
          <a:bodyPr/>
          <a:lstStyle/>
          <a:p>
            <a:pPr marL="0" indent="0">
              <a:lnSpc>
                <a:spcPct val="50000"/>
              </a:lnSpc>
              <a:buClr>
                <a:srgbClr val="F70505"/>
              </a:buClr>
            </a:pPr>
            <a:endParaRPr lang="en-GB" sz="1600">
              <a:latin typeface="Arial" charset="0"/>
            </a:endParaRPr>
          </a:p>
          <a:p>
            <a:pPr marL="0" indent="0">
              <a:lnSpc>
                <a:spcPct val="80000"/>
              </a:lnSpc>
              <a:spcAft>
                <a:spcPct val="25000"/>
              </a:spcAft>
              <a:buClr>
                <a:srgbClr val="F70505"/>
              </a:buClr>
              <a:buSzTx/>
            </a:pPr>
            <a:r>
              <a:rPr lang="en-GB" sz="2600">
                <a:solidFill>
                  <a:srgbClr val="FF3300"/>
                </a:solidFill>
                <a:latin typeface="Arial Narrow" pitchFamily="34" charset="0"/>
                <a:sym typeface="Wingdings" pitchFamily="2" charset="2"/>
              </a:rPr>
              <a:t></a:t>
            </a:r>
            <a:r>
              <a:rPr lang="en-GB" sz="2600">
                <a:latin typeface="Arial Narrow" pitchFamily="34" charset="0"/>
              </a:rPr>
              <a:t> Over the past 15 years, many SSA countries have embarked on wide-ranging policy reforms largely in line with the RMI blue print</a:t>
            </a:r>
          </a:p>
          <a:p>
            <a:pPr marL="0" indent="0">
              <a:lnSpc>
                <a:spcPct val="80000"/>
              </a:lnSpc>
              <a:spcAft>
                <a:spcPct val="25000"/>
              </a:spcAft>
              <a:buClr>
                <a:srgbClr val="F70505"/>
              </a:buClr>
              <a:buSzTx/>
            </a:pPr>
            <a:endParaRPr lang="en-GB" sz="1400">
              <a:latin typeface="Arial Narrow" pitchFamily="34" charset="0"/>
            </a:endParaRPr>
          </a:p>
          <a:p>
            <a:pPr marL="0" indent="0">
              <a:lnSpc>
                <a:spcPct val="80000"/>
              </a:lnSpc>
              <a:spcAft>
                <a:spcPct val="25000"/>
              </a:spcAft>
              <a:buClr>
                <a:srgbClr val="F70505"/>
              </a:buClr>
              <a:buSzTx/>
              <a:buFont typeface="Wingdings" pitchFamily="2" charset="2"/>
              <a:buChar char="l"/>
            </a:pPr>
            <a:r>
              <a:rPr lang="en-GB" sz="2600">
                <a:latin typeface="Arial Narrow" pitchFamily="34" charset="0"/>
                <a:sym typeface="Wingdings" pitchFamily="2" charset="2"/>
              </a:rPr>
              <a:t> Initial thrust of reforms was to create an </a:t>
            </a:r>
            <a:r>
              <a:rPr lang="en-GB" sz="2600" i="1">
                <a:latin typeface="Arial Narrow" pitchFamily="34" charset="0"/>
                <a:sym typeface="Wingdings" pitchFamily="2" charset="2"/>
              </a:rPr>
              <a:t>independent source of funding for road maintenance</a:t>
            </a:r>
            <a:r>
              <a:rPr lang="en-GB" sz="2600">
                <a:latin typeface="Arial Narrow" pitchFamily="34" charset="0"/>
                <a:sym typeface="Wingdings" pitchFamily="2" charset="2"/>
              </a:rPr>
              <a:t> based on road user charges</a:t>
            </a:r>
          </a:p>
          <a:p>
            <a:pPr marL="0" indent="0">
              <a:lnSpc>
                <a:spcPct val="80000"/>
              </a:lnSpc>
              <a:spcAft>
                <a:spcPct val="25000"/>
              </a:spcAft>
              <a:buClr>
                <a:srgbClr val="F70505"/>
              </a:buClr>
              <a:buSzTx/>
              <a:buFont typeface="Wingdings" pitchFamily="2" charset="2"/>
              <a:buNone/>
            </a:pPr>
            <a:endParaRPr lang="en-GB" sz="1600">
              <a:latin typeface="Arial Narrow" pitchFamily="34" charset="0"/>
              <a:sym typeface="Wingdings" pitchFamily="2" charset="2"/>
            </a:endParaRPr>
          </a:p>
          <a:p>
            <a:pPr marL="0" indent="0">
              <a:lnSpc>
                <a:spcPct val="80000"/>
              </a:lnSpc>
              <a:spcAft>
                <a:spcPct val="25000"/>
              </a:spcAft>
              <a:buClr>
                <a:srgbClr val="F70505"/>
              </a:buClr>
              <a:buSzTx/>
              <a:buFont typeface="Wingdings" pitchFamily="2" charset="2"/>
              <a:buChar char="l"/>
            </a:pPr>
            <a:r>
              <a:rPr lang="en-GB" sz="2600">
                <a:latin typeface="Arial Narrow" pitchFamily="34" charset="0"/>
              </a:rPr>
              <a:t> Second stage of reforms involved the creation of roads agencies, </a:t>
            </a:r>
            <a:r>
              <a:rPr lang="en-GB" sz="2600" i="1">
                <a:latin typeface="Arial Narrow" pitchFamily="34" charset="0"/>
              </a:rPr>
              <a:t>largely independent</a:t>
            </a:r>
            <a:r>
              <a:rPr lang="en-GB" sz="2600">
                <a:latin typeface="Arial Narrow" pitchFamily="34" charset="0"/>
              </a:rPr>
              <a:t> from line ministries, with responsibility for </a:t>
            </a:r>
            <a:r>
              <a:rPr lang="en-GB" sz="2600" i="1">
                <a:latin typeface="Arial Narrow" pitchFamily="34" charset="0"/>
              </a:rPr>
              <a:t>contracting out</a:t>
            </a:r>
            <a:r>
              <a:rPr lang="en-GB" sz="2600">
                <a:latin typeface="Arial Narrow" pitchFamily="34" charset="0"/>
              </a:rPr>
              <a:t> public works</a:t>
            </a:r>
          </a:p>
          <a:p>
            <a:pPr marL="0" indent="0">
              <a:lnSpc>
                <a:spcPct val="80000"/>
              </a:lnSpc>
              <a:spcAft>
                <a:spcPct val="25000"/>
              </a:spcAft>
              <a:buClr>
                <a:srgbClr val="F70505"/>
              </a:buClr>
              <a:buSzTx/>
              <a:buFont typeface="Wingdings" pitchFamily="2" charset="2"/>
              <a:buNone/>
            </a:pPr>
            <a:endParaRPr lang="en-GB" sz="1600">
              <a:latin typeface="Arial Narrow" pitchFamily="34" charset="0"/>
            </a:endParaRPr>
          </a:p>
          <a:p>
            <a:pPr marL="0" indent="0">
              <a:lnSpc>
                <a:spcPct val="80000"/>
              </a:lnSpc>
              <a:spcAft>
                <a:spcPct val="25000"/>
              </a:spcAft>
              <a:buClr>
                <a:srgbClr val="F70505"/>
              </a:buClr>
              <a:buSzTx/>
              <a:buFont typeface="Wingdings" pitchFamily="2" charset="2"/>
              <a:buChar char="l"/>
            </a:pPr>
            <a:r>
              <a:rPr lang="en-GB" sz="2600">
                <a:latin typeface="Arial Narrow" pitchFamily="34" charset="0"/>
              </a:rPr>
              <a:t> Currently, there are 27 countries with a Road Fund, 19 with a Roads Authority and 13 with both a Road Fund and Road Authority</a:t>
            </a:r>
            <a:endParaRPr lang="en-GB" sz="2400">
              <a:latin typeface="Arial Narrow" pitchFamily="34" charset="0"/>
            </a:endParaRPr>
          </a:p>
          <a:p>
            <a:pPr marL="0" indent="0">
              <a:lnSpc>
                <a:spcPct val="80000"/>
              </a:lnSpc>
              <a:buClr>
                <a:srgbClr val="F70505"/>
              </a:buClr>
              <a:buSzTx/>
            </a:pPr>
            <a:r>
              <a:rPr lang="en-GB" sz="1800">
                <a:latin typeface="Arial Narrow" pitchFamily="34" charset="0"/>
              </a:rPr>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9794" name="Rectangle 2"/>
          <p:cNvSpPr>
            <a:spLocks noGrp="1" noChangeArrowheads="1"/>
          </p:cNvSpPr>
          <p:nvPr>
            <p:ph type="title"/>
          </p:nvPr>
        </p:nvSpPr>
        <p:spPr>
          <a:xfrm>
            <a:off x="1295400" y="444500"/>
            <a:ext cx="8609013" cy="838200"/>
          </a:xfrm>
          <a:solidFill>
            <a:schemeClr val="bg1"/>
          </a:solidFill>
        </p:spPr>
        <p:txBody>
          <a:bodyPr/>
          <a:lstStyle/>
          <a:p>
            <a:pPr>
              <a:lnSpc>
                <a:spcPct val="90000"/>
              </a:lnSpc>
            </a:pPr>
            <a:r>
              <a:rPr lang="en-US" sz="4000" i="0">
                <a:solidFill>
                  <a:srgbClr val="0000FF"/>
                </a:solidFill>
                <a:effectLst>
                  <a:outerShdw blurRad="38100" dist="38100" dir="2700000" algn="tl">
                    <a:srgbClr val="C0C0C0"/>
                  </a:outerShdw>
                </a:effectLst>
                <a:latin typeface="Arial Narrow" pitchFamily="34" charset="0"/>
              </a:rPr>
              <a:t>Rationale Behind the RMI Reforms</a:t>
            </a:r>
            <a:r>
              <a:rPr lang="en-US" sz="4000">
                <a:solidFill>
                  <a:srgbClr val="3F0EF4"/>
                </a:solidFill>
              </a:rPr>
              <a:t> </a:t>
            </a:r>
          </a:p>
        </p:txBody>
      </p:sp>
      <p:sp>
        <p:nvSpPr>
          <p:cNvPr id="1569795" name="Rectangle 3"/>
          <p:cNvSpPr>
            <a:spLocks noGrp="1" noChangeArrowheads="1"/>
          </p:cNvSpPr>
          <p:nvPr>
            <p:ph type="body" idx="1"/>
          </p:nvPr>
        </p:nvSpPr>
        <p:spPr>
          <a:xfrm>
            <a:off x="382588" y="3505200"/>
            <a:ext cx="9294812" cy="2438400"/>
          </a:xfrm>
          <a:ln w="38100">
            <a:solidFill>
              <a:srgbClr val="008000"/>
            </a:solidFill>
          </a:ln>
        </p:spPr>
        <p:txBody>
          <a:bodyPr/>
          <a:lstStyle/>
          <a:p>
            <a:pPr algn="ctr"/>
            <a:r>
              <a:rPr lang="en-US">
                <a:latin typeface="Arial Narrow" pitchFamily="34" charset="0"/>
                <a:cs typeface="Times New Roman" pitchFamily="18" charset="0"/>
              </a:rPr>
              <a:t>Logic of the four “Building Blocks”</a:t>
            </a:r>
          </a:p>
          <a:p>
            <a:endParaRPr lang="en-US"/>
          </a:p>
        </p:txBody>
      </p:sp>
      <p:sp>
        <p:nvSpPr>
          <p:cNvPr id="1569796" name="Text Box 4"/>
          <p:cNvSpPr txBox="1">
            <a:spLocks noChangeArrowheads="1"/>
          </p:cNvSpPr>
          <p:nvPr/>
        </p:nvSpPr>
        <p:spPr bwMode="auto">
          <a:xfrm>
            <a:off x="2984500" y="4529138"/>
            <a:ext cx="1479550" cy="654050"/>
          </a:xfrm>
          <a:prstGeom prst="rect">
            <a:avLst/>
          </a:prstGeom>
          <a:solidFill>
            <a:schemeClr val="accent1"/>
          </a:solidFill>
          <a:ln w="12700">
            <a:solidFill>
              <a:srgbClr val="000000"/>
            </a:solidFill>
            <a:miter lim="800000"/>
            <a:headEnd/>
            <a:tailEnd/>
          </a:ln>
          <a:effectLst/>
        </p:spPr>
        <p:txBody>
          <a:bodyPr>
            <a:spAutoFit/>
          </a:bodyPr>
          <a:lstStyle/>
          <a:p>
            <a:r>
              <a:rPr lang="en-US" sz="1800" b="1">
                <a:solidFill>
                  <a:srgbClr val="000000"/>
                </a:solidFill>
                <a:latin typeface="Arial Narrow" pitchFamily="34" charset="0"/>
              </a:rPr>
              <a:t>Stakeholder</a:t>
            </a:r>
          </a:p>
          <a:p>
            <a:pPr>
              <a:buFont typeface="Monotype Sorts" pitchFamily="2" charset="2"/>
              <a:buNone/>
            </a:pPr>
            <a:r>
              <a:rPr lang="en-US" sz="1800" b="1">
                <a:solidFill>
                  <a:srgbClr val="000000"/>
                </a:solidFill>
                <a:latin typeface="Arial Narrow" pitchFamily="34" charset="0"/>
              </a:rPr>
              <a:t>Involvement</a:t>
            </a:r>
          </a:p>
        </p:txBody>
      </p:sp>
      <p:sp>
        <p:nvSpPr>
          <p:cNvPr id="1569797" name="Text Box 5"/>
          <p:cNvSpPr txBox="1">
            <a:spLocks noChangeArrowheads="1"/>
          </p:cNvSpPr>
          <p:nvPr/>
        </p:nvSpPr>
        <p:spPr bwMode="auto">
          <a:xfrm>
            <a:off x="1981200" y="4038600"/>
            <a:ext cx="838200" cy="457200"/>
          </a:xfrm>
          <a:prstGeom prst="rect">
            <a:avLst/>
          </a:prstGeom>
          <a:noFill/>
          <a:ln w="12700">
            <a:noFill/>
            <a:miter lim="800000"/>
            <a:headEnd/>
            <a:tailEnd/>
          </a:ln>
          <a:effectLst/>
        </p:spPr>
        <p:txBody>
          <a:bodyPr>
            <a:spAutoFit/>
          </a:bodyPr>
          <a:lstStyle/>
          <a:p>
            <a:pPr>
              <a:spcBef>
                <a:spcPct val="50000"/>
              </a:spcBef>
            </a:pPr>
            <a:endParaRPr lang="en-US">
              <a:solidFill>
                <a:srgbClr val="F70505"/>
              </a:solidFill>
            </a:endParaRPr>
          </a:p>
        </p:txBody>
      </p:sp>
      <p:sp>
        <p:nvSpPr>
          <p:cNvPr id="1569798" name="Text Box 6"/>
          <p:cNvSpPr txBox="1">
            <a:spLocks noChangeArrowheads="1"/>
          </p:cNvSpPr>
          <p:nvPr/>
        </p:nvSpPr>
        <p:spPr bwMode="auto">
          <a:xfrm>
            <a:off x="2667000" y="3429000"/>
            <a:ext cx="1143000" cy="457200"/>
          </a:xfrm>
          <a:prstGeom prst="rect">
            <a:avLst/>
          </a:prstGeom>
          <a:noFill/>
          <a:ln w="12700">
            <a:noFill/>
            <a:miter lim="800000"/>
            <a:headEnd/>
            <a:tailEnd/>
          </a:ln>
          <a:effectLst/>
        </p:spPr>
        <p:txBody>
          <a:bodyPr>
            <a:spAutoFit/>
          </a:bodyPr>
          <a:lstStyle/>
          <a:p>
            <a:pPr>
              <a:spcBef>
                <a:spcPct val="50000"/>
              </a:spcBef>
            </a:pPr>
            <a:endParaRPr lang="en-US"/>
          </a:p>
        </p:txBody>
      </p:sp>
      <p:sp>
        <p:nvSpPr>
          <p:cNvPr id="1569799" name="Text Box 7"/>
          <p:cNvSpPr txBox="1">
            <a:spLocks noChangeArrowheads="1"/>
          </p:cNvSpPr>
          <p:nvPr/>
        </p:nvSpPr>
        <p:spPr bwMode="auto">
          <a:xfrm>
            <a:off x="5264150" y="4552950"/>
            <a:ext cx="1676400" cy="622300"/>
          </a:xfrm>
          <a:prstGeom prst="rect">
            <a:avLst/>
          </a:prstGeom>
          <a:solidFill>
            <a:schemeClr val="accent1"/>
          </a:solidFill>
          <a:ln w="12700">
            <a:solidFill>
              <a:srgbClr val="000000"/>
            </a:solidFill>
            <a:miter lim="800000"/>
            <a:headEnd/>
            <a:tailEnd/>
          </a:ln>
          <a:effectLst/>
        </p:spPr>
        <p:txBody>
          <a:bodyPr>
            <a:spAutoFit/>
          </a:bodyPr>
          <a:lstStyle/>
          <a:p>
            <a:r>
              <a:rPr lang="en-US" sz="1700" b="1">
                <a:solidFill>
                  <a:srgbClr val="000000"/>
                </a:solidFill>
                <a:latin typeface="Arial Narrow" pitchFamily="34" charset="0"/>
              </a:rPr>
              <a:t>Adequate and Stable Funding</a:t>
            </a:r>
            <a:r>
              <a:rPr lang="en-US" sz="1600" b="1">
                <a:solidFill>
                  <a:srgbClr val="000000"/>
                </a:solidFill>
              </a:rPr>
              <a:t> </a:t>
            </a:r>
          </a:p>
        </p:txBody>
      </p:sp>
      <p:sp>
        <p:nvSpPr>
          <p:cNvPr id="1569800" name="Text Box 8"/>
          <p:cNvSpPr txBox="1">
            <a:spLocks noChangeArrowheads="1"/>
          </p:cNvSpPr>
          <p:nvPr/>
        </p:nvSpPr>
        <p:spPr bwMode="auto">
          <a:xfrm>
            <a:off x="4344988" y="4038600"/>
            <a:ext cx="836612" cy="457200"/>
          </a:xfrm>
          <a:prstGeom prst="rect">
            <a:avLst/>
          </a:prstGeom>
          <a:noFill/>
          <a:ln w="12700">
            <a:noFill/>
            <a:miter lim="800000"/>
            <a:headEnd/>
            <a:tailEnd/>
          </a:ln>
          <a:effectLst/>
        </p:spPr>
        <p:txBody>
          <a:bodyPr>
            <a:spAutoFit/>
          </a:bodyPr>
          <a:lstStyle/>
          <a:p>
            <a:pPr>
              <a:spcBef>
                <a:spcPct val="50000"/>
              </a:spcBef>
            </a:pPr>
            <a:endParaRPr lang="en-US">
              <a:solidFill>
                <a:srgbClr val="F70505"/>
              </a:solidFill>
              <a:sym typeface="Monotype Sorts" pitchFamily="2" charset="2"/>
            </a:endParaRPr>
          </a:p>
        </p:txBody>
      </p:sp>
      <p:sp>
        <p:nvSpPr>
          <p:cNvPr id="1569801" name="Text Box 9"/>
          <p:cNvSpPr txBox="1">
            <a:spLocks noChangeArrowheads="1"/>
          </p:cNvSpPr>
          <p:nvPr/>
        </p:nvSpPr>
        <p:spPr bwMode="auto">
          <a:xfrm>
            <a:off x="428625" y="4497388"/>
            <a:ext cx="1827213" cy="654050"/>
          </a:xfrm>
          <a:prstGeom prst="rect">
            <a:avLst/>
          </a:prstGeom>
          <a:solidFill>
            <a:schemeClr val="accent1"/>
          </a:solidFill>
          <a:ln w="12700">
            <a:solidFill>
              <a:srgbClr val="000000"/>
            </a:solidFill>
            <a:miter lim="800000"/>
            <a:headEnd/>
            <a:tailEnd/>
          </a:ln>
          <a:effectLst/>
        </p:spPr>
        <p:txBody>
          <a:bodyPr>
            <a:spAutoFit/>
          </a:bodyPr>
          <a:lstStyle/>
          <a:p>
            <a:pPr>
              <a:spcBef>
                <a:spcPct val="50000"/>
              </a:spcBef>
            </a:pPr>
            <a:r>
              <a:rPr lang="en-US" sz="1800" b="1">
                <a:solidFill>
                  <a:srgbClr val="000000"/>
                </a:solidFill>
                <a:latin typeface="Arial Narrow" pitchFamily="34" charset="0"/>
              </a:rPr>
              <a:t>Clearly Defined Responsibilities</a:t>
            </a:r>
          </a:p>
        </p:txBody>
      </p:sp>
      <p:sp>
        <p:nvSpPr>
          <p:cNvPr id="1569802" name="Text Box 10"/>
          <p:cNvSpPr txBox="1">
            <a:spLocks noChangeArrowheads="1"/>
          </p:cNvSpPr>
          <p:nvPr/>
        </p:nvSpPr>
        <p:spPr bwMode="auto">
          <a:xfrm>
            <a:off x="6934200" y="4038600"/>
            <a:ext cx="838200" cy="457200"/>
          </a:xfrm>
          <a:prstGeom prst="rect">
            <a:avLst/>
          </a:prstGeom>
          <a:noFill/>
          <a:ln w="12700">
            <a:noFill/>
            <a:miter lim="800000"/>
            <a:headEnd/>
            <a:tailEnd/>
          </a:ln>
          <a:effectLst/>
        </p:spPr>
        <p:txBody>
          <a:bodyPr>
            <a:spAutoFit/>
          </a:bodyPr>
          <a:lstStyle/>
          <a:p>
            <a:pPr>
              <a:spcBef>
                <a:spcPct val="50000"/>
              </a:spcBef>
            </a:pPr>
            <a:endParaRPr lang="en-US">
              <a:solidFill>
                <a:srgbClr val="F70505"/>
              </a:solidFill>
              <a:sym typeface="Monotype Sorts" pitchFamily="2" charset="2"/>
            </a:endParaRPr>
          </a:p>
        </p:txBody>
      </p:sp>
      <p:sp>
        <p:nvSpPr>
          <p:cNvPr id="1569803" name="Text Box 11"/>
          <p:cNvSpPr txBox="1">
            <a:spLocks noChangeArrowheads="1"/>
          </p:cNvSpPr>
          <p:nvPr/>
        </p:nvSpPr>
        <p:spPr bwMode="auto">
          <a:xfrm>
            <a:off x="7696200" y="3392488"/>
            <a:ext cx="1524000" cy="457200"/>
          </a:xfrm>
          <a:prstGeom prst="rect">
            <a:avLst/>
          </a:prstGeom>
          <a:noFill/>
          <a:ln w="12700">
            <a:noFill/>
            <a:miter lim="800000"/>
            <a:headEnd/>
            <a:tailEnd/>
          </a:ln>
          <a:effectLst/>
        </p:spPr>
        <p:txBody>
          <a:bodyPr>
            <a:spAutoFit/>
          </a:bodyPr>
          <a:lstStyle/>
          <a:p>
            <a:endParaRPr lang="en-US"/>
          </a:p>
        </p:txBody>
      </p:sp>
      <p:sp>
        <p:nvSpPr>
          <p:cNvPr id="1569804" name="Text Box 12"/>
          <p:cNvSpPr txBox="1">
            <a:spLocks noChangeArrowheads="1"/>
          </p:cNvSpPr>
          <p:nvPr/>
        </p:nvSpPr>
        <p:spPr bwMode="auto">
          <a:xfrm>
            <a:off x="7696200" y="4565650"/>
            <a:ext cx="1905000" cy="654050"/>
          </a:xfrm>
          <a:prstGeom prst="rect">
            <a:avLst/>
          </a:prstGeom>
          <a:solidFill>
            <a:schemeClr val="accent1"/>
          </a:solidFill>
          <a:ln w="12700">
            <a:solidFill>
              <a:srgbClr val="000000"/>
            </a:solidFill>
            <a:miter lim="800000"/>
            <a:headEnd/>
            <a:tailEnd/>
          </a:ln>
          <a:effectLst/>
        </p:spPr>
        <p:txBody>
          <a:bodyPr>
            <a:spAutoFit/>
          </a:bodyPr>
          <a:lstStyle/>
          <a:p>
            <a:pPr>
              <a:spcBef>
                <a:spcPct val="50000"/>
              </a:spcBef>
            </a:pPr>
            <a:r>
              <a:rPr lang="en-US" sz="1800" b="1">
                <a:solidFill>
                  <a:srgbClr val="000000"/>
                </a:solidFill>
                <a:latin typeface="Arial Narrow" pitchFamily="34" charset="0"/>
              </a:rPr>
              <a:t>Sound Business Practices</a:t>
            </a:r>
          </a:p>
        </p:txBody>
      </p:sp>
      <p:sp>
        <p:nvSpPr>
          <p:cNvPr id="1569805" name="Text Box 13"/>
          <p:cNvSpPr txBox="1">
            <a:spLocks noChangeArrowheads="1"/>
          </p:cNvSpPr>
          <p:nvPr/>
        </p:nvSpPr>
        <p:spPr bwMode="auto">
          <a:xfrm>
            <a:off x="3003550" y="5289550"/>
            <a:ext cx="1447800" cy="336550"/>
          </a:xfrm>
          <a:prstGeom prst="rect">
            <a:avLst/>
          </a:prstGeom>
          <a:noFill/>
          <a:ln w="12700">
            <a:noFill/>
            <a:miter lim="800000"/>
            <a:headEnd/>
            <a:tailEnd/>
          </a:ln>
          <a:effectLst/>
        </p:spPr>
        <p:txBody>
          <a:bodyPr>
            <a:spAutoFit/>
          </a:bodyPr>
          <a:lstStyle/>
          <a:p>
            <a:pPr>
              <a:spcBef>
                <a:spcPct val="50000"/>
              </a:spcBef>
            </a:pPr>
            <a:r>
              <a:rPr lang="en-US" sz="1600" b="1">
                <a:solidFill>
                  <a:srgbClr val="000000"/>
                </a:solidFill>
              </a:rPr>
              <a:t>Ownership</a:t>
            </a:r>
          </a:p>
        </p:txBody>
      </p:sp>
      <p:sp>
        <p:nvSpPr>
          <p:cNvPr id="1569806" name="Text Box 14"/>
          <p:cNvSpPr txBox="1">
            <a:spLocks noChangeArrowheads="1"/>
          </p:cNvSpPr>
          <p:nvPr/>
        </p:nvSpPr>
        <p:spPr bwMode="auto">
          <a:xfrm>
            <a:off x="5203825" y="5305425"/>
            <a:ext cx="1752600" cy="336550"/>
          </a:xfrm>
          <a:prstGeom prst="rect">
            <a:avLst/>
          </a:prstGeom>
          <a:noFill/>
          <a:ln w="12700">
            <a:noFill/>
            <a:miter lim="800000"/>
            <a:headEnd/>
            <a:tailEnd/>
          </a:ln>
          <a:effectLst/>
        </p:spPr>
        <p:txBody>
          <a:bodyPr>
            <a:spAutoFit/>
          </a:bodyPr>
          <a:lstStyle/>
          <a:p>
            <a:pPr>
              <a:spcBef>
                <a:spcPct val="50000"/>
              </a:spcBef>
            </a:pPr>
            <a:r>
              <a:rPr lang="en-US" sz="1600" b="1">
                <a:solidFill>
                  <a:srgbClr val="000000"/>
                </a:solidFill>
              </a:rPr>
              <a:t>Financing</a:t>
            </a:r>
          </a:p>
        </p:txBody>
      </p:sp>
      <p:sp>
        <p:nvSpPr>
          <p:cNvPr id="1569807" name="Text Box 15"/>
          <p:cNvSpPr txBox="1">
            <a:spLocks noChangeArrowheads="1"/>
          </p:cNvSpPr>
          <p:nvPr/>
        </p:nvSpPr>
        <p:spPr bwMode="auto">
          <a:xfrm>
            <a:off x="428625" y="5264150"/>
            <a:ext cx="1828800" cy="336550"/>
          </a:xfrm>
          <a:prstGeom prst="rect">
            <a:avLst/>
          </a:prstGeom>
          <a:noFill/>
          <a:ln w="12700">
            <a:noFill/>
            <a:miter lim="800000"/>
            <a:headEnd/>
            <a:tailEnd/>
          </a:ln>
          <a:effectLst/>
        </p:spPr>
        <p:txBody>
          <a:bodyPr>
            <a:spAutoFit/>
          </a:bodyPr>
          <a:lstStyle/>
          <a:p>
            <a:pPr>
              <a:spcBef>
                <a:spcPct val="50000"/>
              </a:spcBef>
            </a:pPr>
            <a:r>
              <a:rPr lang="en-US" sz="1600" b="1">
                <a:solidFill>
                  <a:srgbClr val="000000"/>
                </a:solidFill>
              </a:rPr>
              <a:t>Responsibility</a:t>
            </a:r>
          </a:p>
        </p:txBody>
      </p:sp>
      <p:sp>
        <p:nvSpPr>
          <p:cNvPr id="1569808" name="Text Box 16"/>
          <p:cNvSpPr txBox="1">
            <a:spLocks noChangeArrowheads="1"/>
          </p:cNvSpPr>
          <p:nvPr/>
        </p:nvSpPr>
        <p:spPr bwMode="auto">
          <a:xfrm>
            <a:off x="7772400" y="5308600"/>
            <a:ext cx="1828800" cy="336550"/>
          </a:xfrm>
          <a:prstGeom prst="rect">
            <a:avLst/>
          </a:prstGeom>
          <a:noFill/>
          <a:ln w="12700">
            <a:noFill/>
            <a:miter lim="800000"/>
            <a:headEnd/>
            <a:tailEnd/>
          </a:ln>
          <a:effectLst/>
        </p:spPr>
        <p:txBody>
          <a:bodyPr>
            <a:spAutoFit/>
          </a:bodyPr>
          <a:lstStyle/>
          <a:p>
            <a:pPr>
              <a:spcBef>
                <a:spcPct val="50000"/>
              </a:spcBef>
            </a:pPr>
            <a:r>
              <a:rPr lang="en-US" sz="1600" b="1">
                <a:solidFill>
                  <a:srgbClr val="000000"/>
                </a:solidFill>
              </a:rPr>
              <a:t>Management</a:t>
            </a:r>
          </a:p>
        </p:txBody>
      </p:sp>
      <p:sp>
        <p:nvSpPr>
          <p:cNvPr id="1569809" name="AutoShape 17"/>
          <p:cNvSpPr>
            <a:spLocks noChangeArrowheads="1"/>
          </p:cNvSpPr>
          <p:nvPr/>
        </p:nvSpPr>
        <p:spPr bwMode="auto">
          <a:xfrm>
            <a:off x="2273300" y="4613275"/>
            <a:ext cx="685800" cy="4572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6600"/>
          </a:solidFill>
          <a:ln w="12700">
            <a:solidFill>
              <a:schemeClr val="tx1"/>
            </a:solidFill>
            <a:miter lim="800000"/>
            <a:headEnd/>
            <a:tailEnd/>
          </a:ln>
          <a:effectLst/>
        </p:spPr>
        <p:txBody>
          <a:bodyPr wrap="none" anchor="ctr"/>
          <a:lstStyle/>
          <a:p>
            <a:endParaRPr lang="en-US"/>
          </a:p>
        </p:txBody>
      </p:sp>
      <p:sp>
        <p:nvSpPr>
          <p:cNvPr id="1569810" name="AutoShape 18"/>
          <p:cNvSpPr>
            <a:spLocks noChangeArrowheads="1"/>
          </p:cNvSpPr>
          <p:nvPr/>
        </p:nvSpPr>
        <p:spPr bwMode="auto">
          <a:xfrm>
            <a:off x="4481513" y="4625975"/>
            <a:ext cx="762000" cy="4572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6600"/>
          </a:solidFill>
          <a:ln w="12700">
            <a:solidFill>
              <a:schemeClr val="tx1"/>
            </a:solidFill>
            <a:miter lim="800000"/>
            <a:headEnd/>
            <a:tailEnd/>
          </a:ln>
          <a:effectLst/>
        </p:spPr>
        <p:txBody>
          <a:bodyPr wrap="none" anchor="ctr"/>
          <a:lstStyle/>
          <a:p>
            <a:endParaRPr lang="en-US"/>
          </a:p>
        </p:txBody>
      </p:sp>
      <p:sp>
        <p:nvSpPr>
          <p:cNvPr id="1569811" name="AutoShape 19"/>
          <p:cNvSpPr>
            <a:spLocks noChangeArrowheads="1"/>
          </p:cNvSpPr>
          <p:nvPr/>
        </p:nvSpPr>
        <p:spPr bwMode="auto">
          <a:xfrm>
            <a:off x="6934200" y="4641850"/>
            <a:ext cx="762000" cy="4572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6600"/>
          </a:solidFill>
          <a:ln w="12700">
            <a:solidFill>
              <a:schemeClr val="tx1"/>
            </a:solidFill>
            <a:miter lim="800000"/>
            <a:headEnd/>
            <a:tailEnd/>
          </a:ln>
          <a:effectLst/>
        </p:spPr>
        <p:txBody>
          <a:bodyPr wrap="none" anchor="ctr"/>
          <a:lstStyle/>
          <a:p>
            <a:endParaRPr lang="en-US"/>
          </a:p>
        </p:txBody>
      </p:sp>
      <p:sp>
        <p:nvSpPr>
          <p:cNvPr id="1569812" name="Text Box 20"/>
          <p:cNvSpPr txBox="1">
            <a:spLocks noChangeArrowheads="1"/>
          </p:cNvSpPr>
          <p:nvPr/>
        </p:nvSpPr>
        <p:spPr bwMode="auto">
          <a:xfrm>
            <a:off x="382588" y="1549400"/>
            <a:ext cx="9520237" cy="1774825"/>
          </a:xfrm>
          <a:prstGeom prst="rect">
            <a:avLst/>
          </a:prstGeom>
          <a:noFill/>
          <a:ln w="12700">
            <a:noFill/>
            <a:miter lim="800000"/>
            <a:headEnd/>
            <a:tailEnd/>
          </a:ln>
          <a:effectLst/>
        </p:spPr>
        <p:txBody>
          <a:bodyPr>
            <a:spAutoFit/>
          </a:bodyPr>
          <a:lstStyle/>
          <a:p>
            <a:pPr algn="l">
              <a:lnSpc>
                <a:spcPct val="40000"/>
              </a:lnSpc>
              <a:buClr>
                <a:srgbClr val="F70505"/>
              </a:buClr>
              <a:buSzPct val="110000"/>
              <a:buFont typeface="Monotype Sorts" pitchFamily="2" charset="2"/>
              <a:buNone/>
            </a:pPr>
            <a:r>
              <a:rPr lang="en-US" b="1">
                <a:solidFill>
                  <a:srgbClr val="0000FF"/>
                </a:solidFill>
              </a:rPr>
              <a:t>  </a:t>
            </a:r>
          </a:p>
          <a:p>
            <a:pPr algn="l">
              <a:lnSpc>
                <a:spcPct val="90000"/>
              </a:lnSpc>
              <a:buClr>
                <a:srgbClr val="F70505"/>
              </a:buClr>
              <a:buSzPct val="110000"/>
              <a:buFont typeface="Monotype Sorts" pitchFamily="2" charset="2"/>
              <a:buNone/>
            </a:pPr>
            <a:r>
              <a:rPr lang="en-US" b="1">
                <a:solidFill>
                  <a:srgbClr val="0000FF"/>
                </a:solidFill>
                <a:latin typeface="Arial Narrow" pitchFamily="34" charset="0"/>
              </a:rPr>
              <a:t> </a:t>
            </a:r>
            <a:r>
              <a:rPr lang="en-GB" sz="2800" b="1">
                <a:solidFill>
                  <a:srgbClr val="000000"/>
                </a:solidFill>
                <a:latin typeface="Arial Narrow" pitchFamily="34" charset="0"/>
              </a:rPr>
              <a:t>The primary objective of the reforms is </a:t>
            </a:r>
            <a:r>
              <a:rPr lang="en-GB" sz="2800" b="1" i="1">
                <a:solidFill>
                  <a:srgbClr val="FF3300"/>
                </a:solidFill>
                <a:latin typeface="Arial Narrow" pitchFamily="34" charset="0"/>
              </a:rPr>
              <a:t>commercialisation of the roads sector</a:t>
            </a:r>
            <a:r>
              <a:rPr lang="en-GB" sz="2800" b="1">
                <a:solidFill>
                  <a:srgbClr val="000000"/>
                </a:solidFill>
                <a:latin typeface="Arial Narrow" pitchFamily="34" charset="0"/>
              </a:rPr>
              <a:t>  which requires complementary reforms in four areas – the four “Building Blocks” for sustainable management and financing.</a:t>
            </a:r>
            <a:endParaRPr lang="en-US" sz="2800" b="1">
              <a:solidFill>
                <a:srgbClr val="000000"/>
              </a:solidFill>
              <a:latin typeface="Arial Narrow" pitchFamily="34" charset="0"/>
            </a:endParaRPr>
          </a:p>
        </p:txBody>
      </p:sp>
      <p:sp>
        <p:nvSpPr>
          <p:cNvPr id="1569813" name="Text Box 21"/>
          <p:cNvSpPr txBox="1">
            <a:spLocks noChangeArrowheads="1"/>
          </p:cNvSpPr>
          <p:nvPr/>
        </p:nvSpPr>
        <p:spPr bwMode="auto">
          <a:xfrm>
            <a:off x="792163" y="4017963"/>
            <a:ext cx="1092200" cy="366712"/>
          </a:xfrm>
          <a:prstGeom prst="rect">
            <a:avLst/>
          </a:prstGeom>
          <a:noFill/>
          <a:ln w="9525">
            <a:noFill/>
            <a:miter lim="800000"/>
            <a:headEnd/>
            <a:tailEnd/>
          </a:ln>
          <a:effectLst/>
        </p:spPr>
        <p:txBody>
          <a:bodyPr>
            <a:spAutoFit/>
          </a:bodyPr>
          <a:lstStyle/>
          <a:p>
            <a:pPr algn="l" eaLnBrk="1" hangingPunct="1">
              <a:spcBef>
                <a:spcPct val="50000"/>
              </a:spcBef>
            </a:pPr>
            <a:r>
              <a:rPr lang="en-US" sz="1800" b="1">
                <a:solidFill>
                  <a:srgbClr val="F20000"/>
                </a:solidFill>
              </a:rPr>
              <a:t>Block 1</a:t>
            </a:r>
          </a:p>
        </p:txBody>
      </p:sp>
      <p:sp>
        <p:nvSpPr>
          <p:cNvPr id="1569814" name="Text Box 22"/>
          <p:cNvSpPr txBox="1">
            <a:spLocks noChangeArrowheads="1"/>
          </p:cNvSpPr>
          <p:nvPr/>
        </p:nvSpPr>
        <p:spPr bwMode="auto">
          <a:xfrm>
            <a:off x="3200400" y="4033838"/>
            <a:ext cx="1092200" cy="366712"/>
          </a:xfrm>
          <a:prstGeom prst="rect">
            <a:avLst/>
          </a:prstGeom>
          <a:noFill/>
          <a:ln w="9525">
            <a:noFill/>
            <a:miter lim="800000"/>
            <a:headEnd/>
            <a:tailEnd/>
          </a:ln>
          <a:effectLst/>
        </p:spPr>
        <p:txBody>
          <a:bodyPr>
            <a:spAutoFit/>
          </a:bodyPr>
          <a:lstStyle/>
          <a:p>
            <a:pPr algn="l" eaLnBrk="1" hangingPunct="1">
              <a:spcBef>
                <a:spcPct val="50000"/>
              </a:spcBef>
            </a:pPr>
            <a:r>
              <a:rPr lang="en-US" sz="1800" b="1">
                <a:solidFill>
                  <a:srgbClr val="F20000"/>
                </a:solidFill>
              </a:rPr>
              <a:t>Block 2</a:t>
            </a:r>
          </a:p>
        </p:txBody>
      </p:sp>
      <p:sp>
        <p:nvSpPr>
          <p:cNvPr id="1569815" name="Text Box 23"/>
          <p:cNvSpPr txBox="1">
            <a:spLocks noChangeArrowheads="1"/>
          </p:cNvSpPr>
          <p:nvPr/>
        </p:nvSpPr>
        <p:spPr bwMode="auto">
          <a:xfrm>
            <a:off x="5568950" y="4057650"/>
            <a:ext cx="1092200" cy="366713"/>
          </a:xfrm>
          <a:prstGeom prst="rect">
            <a:avLst/>
          </a:prstGeom>
          <a:noFill/>
          <a:ln w="9525">
            <a:noFill/>
            <a:miter lim="800000"/>
            <a:headEnd/>
            <a:tailEnd/>
          </a:ln>
          <a:effectLst/>
        </p:spPr>
        <p:txBody>
          <a:bodyPr>
            <a:spAutoFit/>
          </a:bodyPr>
          <a:lstStyle/>
          <a:p>
            <a:pPr algn="l" eaLnBrk="1" hangingPunct="1">
              <a:spcBef>
                <a:spcPct val="50000"/>
              </a:spcBef>
            </a:pPr>
            <a:r>
              <a:rPr lang="en-US" sz="1800" b="1">
                <a:solidFill>
                  <a:srgbClr val="F20000"/>
                </a:solidFill>
              </a:rPr>
              <a:t>Block 3</a:t>
            </a:r>
          </a:p>
        </p:txBody>
      </p:sp>
      <p:sp>
        <p:nvSpPr>
          <p:cNvPr id="1569816" name="Text Box 24"/>
          <p:cNvSpPr txBox="1">
            <a:spLocks noChangeArrowheads="1"/>
          </p:cNvSpPr>
          <p:nvPr/>
        </p:nvSpPr>
        <p:spPr bwMode="auto">
          <a:xfrm>
            <a:off x="8142288" y="4065588"/>
            <a:ext cx="1090612" cy="366712"/>
          </a:xfrm>
          <a:prstGeom prst="rect">
            <a:avLst/>
          </a:prstGeom>
          <a:noFill/>
          <a:ln w="9525">
            <a:noFill/>
            <a:miter lim="800000"/>
            <a:headEnd/>
            <a:tailEnd/>
          </a:ln>
          <a:effectLst/>
        </p:spPr>
        <p:txBody>
          <a:bodyPr>
            <a:spAutoFit/>
          </a:bodyPr>
          <a:lstStyle/>
          <a:p>
            <a:pPr algn="l" eaLnBrk="1" hangingPunct="1">
              <a:spcBef>
                <a:spcPct val="50000"/>
              </a:spcBef>
            </a:pPr>
            <a:r>
              <a:rPr lang="en-US" sz="1800" b="1">
                <a:solidFill>
                  <a:srgbClr val="F20000"/>
                </a:solidFill>
              </a:rPr>
              <a:t>Block 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7506" name="Rectangle 2"/>
          <p:cNvSpPr>
            <a:spLocks noGrp="1" noChangeArrowheads="1"/>
          </p:cNvSpPr>
          <p:nvPr>
            <p:ph type="title"/>
          </p:nvPr>
        </p:nvSpPr>
        <p:spPr>
          <a:xfrm>
            <a:off x="1208088" y="260350"/>
            <a:ext cx="8353425" cy="8636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Implementation and Impact of Reforms</a:t>
            </a:r>
            <a:r>
              <a:rPr lang="en-GB" sz="4000">
                <a:solidFill>
                  <a:srgbClr val="3F0EF4"/>
                </a:solidFill>
                <a:latin typeface="Times New Roman" pitchFamily="18" charset="0"/>
              </a:rPr>
              <a:t> </a:t>
            </a:r>
            <a:endParaRPr lang="en-GB" sz="4000">
              <a:latin typeface="Times New Roman" pitchFamily="18" charset="0"/>
            </a:endParaRPr>
          </a:p>
        </p:txBody>
      </p:sp>
      <p:sp>
        <p:nvSpPr>
          <p:cNvPr id="1557507" name="Rectangle 3"/>
          <p:cNvSpPr>
            <a:spLocks noGrp="1" noChangeArrowheads="1"/>
          </p:cNvSpPr>
          <p:nvPr>
            <p:ph type="body" sz="half" idx="1"/>
          </p:nvPr>
        </p:nvSpPr>
        <p:spPr>
          <a:xfrm>
            <a:off x="560388" y="1366838"/>
            <a:ext cx="9001125" cy="4941887"/>
          </a:xfrm>
          <a:noFill/>
          <a:ln/>
        </p:spPr>
        <p:txBody>
          <a:bodyPr/>
          <a:lstStyle/>
          <a:p>
            <a:pPr marL="0" indent="0">
              <a:lnSpc>
                <a:spcPct val="50000"/>
              </a:lnSpc>
              <a:buClr>
                <a:srgbClr val="F70505"/>
              </a:buClr>
            </a:pPr>
            <a:endParaRPr lang="en-GB" sz="500">
              <a:latin typeface="Arial" charset="0"/>
            </a:endParaRPr>
          </a:p>
          <a:p>
            <a:pPr marL="0" indent="0">
              <a:lnSpc>
                <a:spcPct val="80000"/>
              </a:lnSpc>
              <a:spcAft>
                <a:spcPct val="5000"/>
              </a:spcAft>
              <a:buClr>
                <a:srgbClr val="F70505"/>
              </a:buClr>
              <a:buSzPct val="155000"/>
              <a:buFont typeface="Monotype Sorts" pitchFamily="2" charset="2"/>
              <a:buChar char="l"/>
            </a:pPr>
            <a:r>
              <a:rPr lang="en-GB" sz="1600">
                <a:latin typeface="Arial Narrow" pitchFamily="34" charset="0"/>
              </a:rPr>
              <a:t> </a:t>
            </a:r>
            <a:r>
              <a:rPr lang="en-GB" sz="2500">
                <a:latin typeface="Arial Narrow" pitchFamily="34" charset="0"/>
              </a:rPr>
              <a:t>The results of studies to review progress on the implementation and impact of the reforms may be summarised as – </a:t>
            </a:r>
            <a:r>
              <a:rPr lang="en-GB" sz="2500" i="1">
                <a:solidFill>
                  <a:srgbClr val="FF0000"/>
                </a:solidFill>
                <a:latin typeface="Arial Narrow" pitchFamily="34" charset="0"/>
              </a:rPr>
              <a:t>A Road Partially Travelled – </a:t>
            </a:r>
            <a:r>
              <a:rPr lang="en-GB" sz="2500">
                <a:latin typeface="Arial Narrow" pitchFamily="34" charset="0"/>
              </a:rPr>
              <a:t>as SSA countries are at different stages of implementation of the RMI principles.</a:t>
            </a:r>
            <a:r>
              <a:rPr lang="en-GB" sz="2100">
                <a:latin typeface="Arial Narrow" pitchFamily="34" charset="0"/>
              </a:rPr>
              <a:t> </a:t>
            </a:r>
          </a:p>
          <a:p>
            <a:pPr marL="0" indent="0">
              <a:lnSpc>
                <a:spcPct val="40000"/>
              </a:lnSpc>
              <a:buClr>
                <a:srgbClr val="F70505"/>
              </a:buClr>
              <a:buSzTx/>
            </a:pPr>
            <a:r>
              <a:rPr lang="en-GB" sz="1600">
                <a:latin typeface="Arial Narrow" pitchFamily="34" charset="0"/>
              </a:rPr>
              <a:t>  </a:t>
            </a:r>
            <a:r>
              <a:rPr lang="en-GB" sz="1600" i="1">
                <a:solidFill>
                  <a:srgbClr val="FF0000"/>
                </a:solidFill>
                <a:latin typeface="Arial Narrow" pitchFamily="34" charset="0"/>
              </a:rPr>
              <a:t> </a:t>
            </a:r>
            <a:endParaRPr lang="en-GB" sz="1600">
              <a:latin typeface="Arial Narrow" pitchFamily="34" charset="0"/>
            </a:endParaRPr>
          </a:p>
          <a:p>
            <a:pPr marL="0" indent="0">
              <a:lnSpc>
                <a:spcPct val="80000"/>
              </a:lnSpc>
              <a:buClr>
                <a:srgbClr val="F70505"/>
              </a:buClr>
              <a:buSzPct val="155000"/>
              <a:buFont typeface="Monotype Sorts" pitchFamily="2" charset="2"/>
              <a:buChar char="l"/>
            </a:pPr>
            <a:r>
              <a:rPr lang="en-GB" sz="1600">
                <a:latin typeface="Arial Narrow" pitchFamily="34" charset="0"/>
              </a:rPr>
              <a:t> </a:t>
            </a:r>
            <a:r>
              <a:rPr lang="en-GB" sz="2500">
                <a:latin typeface="Arial Narrow" pitchFamily="34" charset="0"/>
              </a:rPr>
              <a:t>In general, institutional reforms have had a discernible impact on outcomes:</a:t>
            </a:r>
          </a:p>
          <a:p>
            <a:pPr marL="0" indent="0">
              <a:lnSpc>
                <a:spcPct val="20000"/>
              </a:lnSpc>
              <a:buClr>
                <a:srgbClr val="F70505"/>
              </a:buClr>
              <a:buSzTx/>
            </a:pPr>
            <a:endParaRPr lang="en-GB" sz="2500">
              <a:latin typeface="Arial Narrow" pitchFamily="34" charset="0"/>
            </a:endParaRPr>
          </a:p>
          <a:p>
            <a:pPr lvl="1">
              <a:lnSpc>
                <a:spcPct val="80000"/>
              </a:lnSpc>
              <a:buClr>
                <a:srgbClr val="F70505"/>
              </a:buClr>
              <a:buSzTx/>
              <a:buFont typeface="Wingdings" pitchFamily="2" charset="2"/>
              <a:buChar char="Ø"/>
            </a:pPr>
            <a:r>
              <a:rPr lang="en-GB" sz="2400">
                <a:solidFill>
                  <a:srgbClr val="0000FF"/>
                </a:solidFill>
                <a:latin typeface="Arial Narrow" pitchFamily="34" charset="0"/>
              </a:rPr>
              <a:t>Countries with both Roads Funds and Road Authorities have generally been most successful at converting resources into road quality.</a:t>
            </a:r>
          </a:p>
          <a:p>
            <a:pPr lvl="1">
              <a:lnSpc>
                <a:spcPct val="40000"/>
              </a:lnSpc>
              <a:buClr>
                <a:srgbClr val="F70505"/>
              </a:buClr>
              <a:buSzTx/>
              <a:buFont typeface="Wingdings" pitchFamily="2" charset="2"/>
              <a:buNone/>
            </a:pPr>
            <a:endParaRPr lang="en-GB" sz="2400">
              <a:solidFill>
                <a:srgbClr val="0000FF"/>
              </a:solidFill>
              <a:latin typeface="Arial Narrow" pitchFamily="34" charset="0"/>
            </a:endParaRPr>
          </a:p>
          <a:p>
            <a:pPr lvl="1">
              <a:lnSpc>
                <a:spcPct val="80000"/>
              </a:lnSpc>
              <a:buClr>
                <a:srgbClr val="F70505"/>
              </a:buClr>
              <a:buSzTx/>
              <a:buFont typeface="Wingdings" pitchFamily="2" charset="2"/>
              <a:buChar char="Ø"/>
            </a:pPr>
            <a:r>
              <a:rPr lang="en-GB" sz="2400">
                <a:solidFill>
                  <a:srgbClr val="0000FF"/>
                </a:solidFill>
                <a:latin typeface="Arial Narrow" pitchFamily="34" charset="0"/>
              </a:rPr>
              <a:t>Countries with traditional roads departments operating under a line ministry and relying on the government budgeting process for road maintenance funding have been least successful at converting resources into road quality.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9554" name="Rectangle 2"/>
          <p:cNvSpPr>
            <a:spLocks noGrp="1" noChangeArrowheads="1"/>
          </p:cNvSpPr>
          <p:nvPr>
            <p:ph type="title"/>
          </p:nvPr>
        </p:nvSpPr>
        <p:spPr>
          <a:xfrm>
            <a:off x="1208088" y="260350"/>
            <a:ext cx="8424862" cy="863600"/>
          </a:xfrm>
          <a:noFill/>
          <a:ln/>
        </p:spPr>
        <p:txBody>
          <a:bodyPr/>
          <a:lstStyle/>
          <a:p>
            <a:pPr>
              <a:lnSpc>
                <a:spcPct val="80000"/>
              </a:lnSpc>
            </a:pPr>
            <a:r>
              <a:rPr lang="en-GB" sz="2000" i="0">
                <a:solidFill>
                  <a:srgbClr val="FA1A02"/>
                </a:solidFill>
                <a:latin typeface="Arial" charset="0"/>
              </a:rPr>
              <a:t>        </a:t>
            </a:r>
            <a:r>
              <a:rPr lang="en-GB">
                <a:solidFill>
                  <a:srgbClr val="F10BD0"/>
                </a:solidFill>
                <a:latin typeface="Arial Narrow" pitchFamily="34" charset="0"/>
              </a:rPr>
              <a:t/>
            </a:r>
            <a:br>
              <a:rPr lang="en-GB">
                <a:solidFill>
                  <a:srgbClr val="F10BD0"/>
                </a:solidFill>
                <a:latin typeface="Arial Narrow" pitchFamily="34" charset="0"/>
              </a:rPr>
            </a:br>
            <a:r>
              <a:rPr lang="en-GB">
                <a:latin typeface="Arial Narrow" pitchFamily="34" charset="0"/>
              </a:rPr>
              <a:t> </a:t>
            </a:r>
            <a:r>
              <a:rPr lang="en-GB" sz="4000" i="0">
                <a:solidFill>
                  <a:srgbClr val="0000FF"/>
                </a:solidFill>
                <a:latin typeface="Arial Narrow" pitchFamily="34" charset="0"/>
              </a:rPr>
              <a:t>Emerging Good Strategies - Institutional</a:t>
            </a:r>
            <a:r>
              <a:rPr lang="en-GB" sz="4000">
                <a:solidFill>
                  <a:srgbClr val="3F0EF4"/>
                </a:solidFill>
                <a:latin typeface="Times New Roman" pitchFamily="18" charset="0"/>
              </a:rPr>
              <a:t> </a:t>
            </a:r>
            <a:endParaRPr lang="en-GB" sz="4000">
              <a:latin typeface="Times New Roman" pitchFamily="18" charset="0"/>
            </a:endParaRPr>
          </a:p>
        </p:txBody>
      </p:sp>
      <p:sp>
        <p:nvSpPr>
          <p:cNvPr id="1559555" name="Rectangle 3"/>
          <p:cNvSpPr>
            <a:spLocks noGrp="1" noChangeArrowheads="1"/>
          </p:cNvSpPr>
          <p:nvPr>
            <p:ph type="body" sz="half" idx="1"/>
          </p:nvPr>
        </p:nvSpPr>
        <p:spPr>
          <a:xfrm>
            <a:off x="560388" y="1319213"/>
            <a:ext cx="8856662" cy="4679950"/>
          </a:xfrm>
          <a:noFill/>
          <a:ln/>
        </p:spPr>
        <p:txBody>
          <a:bodyPr/>
          <a:lstStyle/>
          <a:p>
            <a:pPr marL="0" indent="0">
              <a:lnSpc>
                <a:spcPct val="50000"/>
              </a:lnSpc>
              <a:buClr>
                <a:srgbClr val="F70505"/>
              </a:buClr>
            </a:pPr>
            <a:endParaRPr lang="en-GB" sz="2000">
              <a:latin typeface="Arial" charset="0"/>
            </a:endParaRPr>
          </a:p>
          <a:p>
            <a:pPr marL="0" indent="0">
              <a:buClr>
                <a:srgbClr val="F70505"/>
              </a:buClr>
              <a:buSzTx/>
              <a:buFont typeface="Monotype Sorts" pitchFamily="2" charset="2"/>
              <a:buChar char="l"/>
            </a:pPr>
            <a:r>
              <a:rPr lang="en-GB" sz="2500">
                <a:latin typeface="Arial Narrow" pitchFamily="34" charset="0"/>
                <a:sym typeface="Wingdings" pitchFamily="2" charset="2"/>
              </a:rPr>
              <a:t> </a:t>
            </a:r>
            <a:r>
              <a:rPr lang="en-GB" sz="2900">
                <a:latin typeface="Arial Narrow" pitchFamily="34" charset="0"/>
                <a:sym typeface="Wingdings" pitchFamily="2" charset="2"/>
              </a:rPr>
              <a:t>Undertaking reforms as a “special project” to involve all stakeholders and achieve buy-in for change of status quo.  </a:t>
            </a:r>
          </a:p>
          <a:p>
            <a:pPr marL="0" indent="0">
              <a:buClr>
                <a:srgbClr val="F70505"/>
              </a:buClr>
              <a:buSzTx/>
            </a:pPr>
            <a:endParaRPr lang="en-GB" sz="2900">
              <a:latin typeface="Arial Narrow" pitchFamily="34" charset="0"/>
              <a:sym typeface="Wingdings" pitchFamily="2" charset="2"/>
            </a:endParaRPr>
          </a:p>
          <a:p>
            <a:pPr marL="0" indent="0">
              <a:buClr>
                <a:srgbClr val="F70505"/>
              </a:buClr>
              <a:buSzTx/>
            </a:pPr>
            <a:r>
              <a:rPr lang="en-GB" sz="2900"/>
              <a:t> </a:t>
            </a:r>
            <a:endParaRPr lang="en-GB" sz="2500">
              <a:latin typeface="Arial Narrow" pitchFamily="34" charset="0"/>
            </a:endParaRPr>
          </a:p>
          <a:p>
            <a:pPr marL="0" indent="0">
              <a:lnSpc>
                <a:spcPct val="10000"/>
              </a:lnSpc>
              <a:buClr>
                <a:srgbClr val="F70505"/>
              </a:buClr>
              <a:buSzTx/>
            </a:pPr>
            <a:endParaRPr lang="en-GB" sz="2500">
              <a:latin typeface="Arial Narrow" pitchFamily="34" charset="0"/>
            </a:endParaRPr>
          </a:p>
          <a:p>
            <a:pPr marL="0" indent="0">
              <a:buClr>
                <a:srgbClr val="F70505"/>
              </a:buClr>
              <a:buSzTx/>
            </a:pPr>
            <a:r>
              <a:rPr lang="en-GB" sz="2200">
                <a:latin typeface="Arial Narrow" pitchFamily="34" charset="0"/>
              </a:rPr>
              <a:t> </a:t>
            </a:r>
          </a:p>
        </p:txBody>
      </p:sp>
      <p:pic>
        <p:nvPicPr>
          <p:cNvPr id="1559556" name="Picture 4"/>
          <p:cNvPicPr>
            <a:picLocks noChangeAspect="1" noChangeArrowheads="1"/>
          </p:cNvPicPr>
          <p:nvPr/>
        </p:nvPicPr>
        <p:blipFill>
          <a:blip r:embed="rId2" cstate="print"/>
          <a:srcRect/>
          <a:stretch>
            <a:fillRect/>
          </a:stretch>
        </p:blipFill>
        <p:spPr bwMode="auto">
          <a:xfrm>
            <a:off x="5673725" y="2795588"/>
            <a:ext cx="3743325" cy="3179762"/>
          </a:xfrm>
          <a:prstGeom prst="rect">
            <a:avLst/>
          </a:prstGeom>
          <a:noFill/>
          <a:ln w="9525">
            <a:noFill/>
            <a:miter lim="800000"/>
            <a:headEnd/>
            <a:tailEnd/>
          </a:ln>
        </p:spPr>
      </p:pic>
      <p:sp>
        <p:nvSpPr>
          <p:cNvPr id="1559558" name="Text Box 6"/>
          <p:cNvSpPr txBox="1">
            <a:spLocks noChangeArrowheads="1"/>
          </p:cNvSpPr>
          <p:nvPr/>
        </p:nvSpPr>
        <p:spPr bwMode="auto">
          <a:xfrm>
            <a:off x="560388" y="3359150"/>
            <a:ext cx="4679950" cy="1801813"/>
          </a:xfrm>
          <a:prstGeom prst="rect">
            <a:avLst/>
          </a:prstGeom>
          <a:noFill/>
          <a:ln w="12700">
            <a:noFill/>
            <a:miter lim="800000"/>
            <a:headEnd/>
            <a:tailEnd/>
          </a:ln>
          <a:effectLst/>
        </p:spPr>
        <p:txBody>
          <a:bodyPr>
            <a:spAutoFit/>
          </a:bodyPr>
          <a:lstStyle/>
          <a:p>
            <a:pPr algn="l">
              <a:spcBef>
                <a:spcPct val="50000"/>
              </a:spcBef>
              <a:buClr>
                <a:srgbClr val="CC0000"/>
              </a:buClr>
              <a:buFont typeface="Wingdings" pitchFamily="2" charset="2"/>
              <a:buChar char="Ø"/>
            </a:pPr>
            <a:r>
              <a:rPr lang="en-US" sz="2800" b="1">
                <a:solidFill>
                  <a:srgbClr val="0000FF"/>
                </a:solidFill>
                <a:latin typeface="Arial Narrow" pitchFamily="34" charset="0"/>
              </a:rPr>
              <a:t>Publicity campaigns</a:t>
            </a:r>
          </a:p>
          <a:p>
            <a:pPr algn="l">
              <a:spcBef>
                <a:spcPct val="50000"/>
              </a:spcBef>
              <a:buClr>
                <a:srgbClr val="CC0000"/>
              </a:buClr>
              <a:buFont typeface="Wingdings" pitchFamily="2" charset="2"/>
              <a:buChar char="Ø"/>
            </a:pPr>
            <a:r>
              <a:rPr lang="en-US" sz="2800" b="1">
                <a:solidFill>
                  <a:srgbClr val="0000FF"/>
                </a:solidFill>
                <a:latin typeface="Arial Narrow" pitchFamily="34" charset="0"/>
              </a:rPr>
              <a:t>Educational campaigns</a:t>
            </a:r>
          </a:p>
          <a:p>
            <a:pPr algn="l">
              <a:spcBef>
                <a:spcPct val="50000"/>
              </a:spcBef>
              <a:buClr>
                <a:srgbClr val="CC0000"/>
              </a:buClr>
              <a:buFont typeface="Wingdings" pitchFamily="2" charset="2"/>
              <a:buChar char="Ø"/>
            </a:pPr>
            <a:r>
              <a:rPr lang="en-US" sz="2800" b="1">
                <a:solidFill>
                  <a:srgbClr val="0000FF"/>
                </a:solidFill>
                <a:latin typeface="Arial Narrow" pitchFamily="34" charset="0"/>
              </a:rPr>
              <a:t>Public relations measures</a:t>
            </a:r>
            <a:r>
              <a:rPr lang="en-US" b="1">
                <a:solidFill>
                  <a:srgbClr val="0000FF"/>
                </a:solidFill>
                <a:latin typeface="Arial Narrow" pitchFamily="34" charset="0"/>
              </a:rPr>
              <a:t>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6178" name="Rectangle 2"/>
          <p:cNvSpPr>
            <a:spLocks noGrp="1" noChangeArrowheads="1"/>
          </p:cNvSpPr>
          <p:nvPr>
            <p:ph type="title"/>
          </p:nvPr>
        </p:nvSpPr>
        <p:spPr>
          <a:xfrm>
            <a:off x="1208088" y="117475"/>
            <a:ext cx="8697912" cy="863600"/>
          </a:xfrm>
          <a:noFill/>
          <a:ln/>
        </p:spPr>
        <p:txBody>
          <a:bodyPr/>
          <a:lstStyle/>
          <a:p>
            <a:pPr>
              <a:lnSpc>
                <a:spcPct val="80000"/>
              </a:lnSpc>
            </a:pPr>
            <a:r>
              <a:rPr lang="en-GB" sz="2000" i="0">
                <a:solidFill>
                  <a:srgbClr val="FA1A02"/>
                </a:solidFill>
                <a:latin typeface="Arial" charset="0"/>
              </a:rPr>
              <a:t>        </a:t>
            </a:r>
            <a:r>
              <a:rPr lang="en-GB" sz="4000" u="sng">
                <a:solidFill>
                  <a:srgbClr val="F10BD0"/>
                </a:solidFill>
                <a:latin typeface="Arial Narrow" pitchFamily="34" charset="0"/>
              </a:rPr>
              <a:t/>
            </a:r>
            <a:br>
              <a:rPr lang="en-GB" sz="4000" u="sng">
                <a:solidFill>
                  <a:srgbClr val="F10BD0"/>
                </a:solidFill>
                <a:latin typeface="Arial Narrow" pitchFamily="34" charset="0"/>
              </a:rPr>
            </a:br>
            <a:r>
              <a:rPr lang="en-GB" sz="3200" i="0">
                <a:solidFill>
                  <a:srgbClr val="0000FF"/>
                </a:solidFill>
                <a:latin typeface="Arial Narrow" pitchFamily="34" charset="0"/>
              </a:rPr>
              <a:t>Emerging Good Strategies-Institutional Framework</a:t>
            </a:r>
            <a:r>
              <a:rPr lang="en-GB" sz="4000">
                <a:solidFill>
                  <a:srgbClr val="3F0EF4"/>
                </a:solidFill>
                <a:latin typeface="Times New Roman" pitchFamily="18" charset="0"/>
              </a:rPr>
              <a:t> </a:t>
            </a:r>
            <a:endParaRPr lang="en-GB" sz="4000">
              <a:latin typeface="Times New Roman" pitchFamily="18" charset="0"/>
            </a:endParaRPr>
          </a:p>
        </p:txBody>
      </p:sp>
      <p:pic>
        <p:nvPicPr>
          <p:cNvPr id="1586179" name="Picture 3"/>
          <p:cNvPicPr>
            <a:picLocks noChangeAspect="1" noChangeArrowheads="1"/>
          </p:cNvPicPr>
          <p:nvPr/>
        </p:nvPicPr>
        <p:blipFill>
          <a:blip r:embed="rId2" cstate="print"/>
          <a:srcRect/>
          <a:stretch>
            <a:fillRect/>
          </a:stretch>
        </p:blipFill>
        <p:spPr bwMode="auto">
          <a:xfrm>
            <a:off x="1568450" y="1196975"/>
            <a:ext cx="7272338" cy="51228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amonds">
  <a:themeElements>
    <a:clrScheme name="">
      <a:dk1>
        <a:srgbClr val="FFFFFF"/>
      </a:dk1>
      <a:lt1>
        <a:srgbClr val="FFFFFF"/>
      </a:lt1>
      <a:dk2>
        <a:srgbClr val="FAFD00"/>
      </a:dk2>
      <a:lt2>
        <a:srgbClr val="919191"/>
      </a:lt2>
      <a:accent1>
        <a:srgbClr val="8CF4EA"/>
      </a:accent1>
      <a:accent2>
        <a:srgbClr val="D073CE"/>
      </a:accent2>
      <a:accent3>
        <a:srgbClr val="FFFFFF"/>
      </a:accent3>
      <a:accent4>
        <a:srgbClr val="DADADA"/>
      </a:accent4>
      <a:accent5>
        <a:srgbClr val="C5F8F3"/>
      </a:accent5>
      <a:accent6>
        <a:srgbClr val="BC68BA"/>
      </a:accent6>
      <a:hlink>
        <a:srgbClr val="D4A45A"/>
      </a:hlink>
      <a:folHlink>
        <a:srgbClr val="00B7A5"/>
      </a:folHlink>
    </a:clrScheme>
    <a:fontScheme name="diamonds">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iamond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amond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amond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amond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amond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amond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amond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c:\ppoint4\template\sldshow\diamonds.ppt</Template>
  <TotalTime>58542</TotalTime>
  <Pages>25</Pages>
  <Words>1181</Words>
  <Application>Microsoft Office PowerPoint</Application>
  <PresentationFormat>A4 Paper (210x297 mm)</PresentationFormat>
  <Paragraphs>218</Paragraphs>
  <Slides>21</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0" baseType="lpstr">
      <vt:lpstr>Times New Roman</vt:lpstr>
      <vt:lpstr>Book Antiqua</vt:lpstr>
      <vt:lpstr>Monotype Sorts</vt:lpstr>
      <vt:lpstr>Arial</vt:lpstr>
      <vt:lpstr>Arial Narrow</vt:lpstr>
      <vt:lpstr>Wingdings</vt:lpstr>
      <vt:lpstr>diamonds</vt:lpstr>
      <vt:lpstr>SmartDraw Drawing</vt:lpstr>
      <vt:lpstr>Microsoft ClipArt Gallery</vt:lpstr>
      <vt:lpstr>                            </vt:lpstr>
      <vt:lpstr>          Objective of Presentation </vt:lpstr>
      <vt:lpstr> Overview of Presentation</vt:lpstr>
      <vt:lpstr>          Outline of Presentation </vt:lpstr>
      <vt:lpstr>          Background  </vt:lpstr>
      <vt:lpstr>Rationale Behind the RMI Reforms </vt:lpstr>
      <vt:lpstr>          Implementation and Impact of Reforms </vt:lpstr>
      <vt:lpstr>          Emerging Good Strategies - Institutional </vt:lpstr>
      <vt:lpstr>         Emerging Good Strategies-Institutional Framework </vt:lpstr>
      <vt:lpstr>          Emerging Good Strategies - Institutional </vt:lpstr>
      <vt:lpstr>          Emerging Good Strategies - Institutional </vt:lpstr>
      <vt:lpstr>          Emerging Good Strategies - Institutional </vt:lpstr>
      <vt:lpstr>          Emerging Good Strategies - Institutional </vt:lpstr>
      <vt:lpstr>          Emerging Good Strategies -Management </vt:lpstr>
      <vt:lpstr>          Emerging Good Strategies -Management </vt:lpstr>
      <vt:lpstr>          Emerging Good Strategies–Financial Planning </vt:lpstr>
      <vt:lpstr>          Emerging Good Strategies - Operations </vt:lpstr>
      <vt:lpstr>          Emerging Good Strategies - Operations </vt:lpstr>
      <vt:lpstr>          Conclusion– Stakeholders’ Views</vt:lpstr>
      <vt:lpstr>          Way Ahead-Moving Beyond the RMI Focus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Policy Reform in SSA: 1991-1995</dc:title>
  <dc:creator>AFTES</dc:creator>
  <cp:lastModifiedBy>wb17894</cp:lastModifiedBy>
  <cp:revision>225</cp:revision>
  <cp:lastPrinted>1999-05-31T13:44:57Z</cp:lastPrinted>
  <dcterms:created xsi:type="dcterms:W3CDTF">1996-08-05T12:39:58Z</dcterms:created>
  <dcterms:modified xsi:type="dcterms:W3CDTF">2010-10-13T16:26:47Z</dcterms:modified>
</cp:coreProperties>
</file>