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6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AB3AA3-BE3C-4C52-9457-2EAE01211D07}" type="datetimeFigureOut">
              <a:rPr lang="en-US" smtClean="0"/>
              <a:pPr/>
              <a:t>10/22/2010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DC6848-D917-4194-AF91-40308B3F2EC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AB3AA3-BE3C-4C52-9457-2EAE01211D07}" type="datetimeFigureOut">
              <a:rPr lang="en-US" smtClean="0"/>
              <a:pPr/>
              <a:t>10/22/2010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DC6848-D917-4194-AF91-40308B3F2E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AB3AA3-BE3C-4C52-9457-2EAE01211D07}" type="datetimeFigureOut">
              <a:rPr lang="en-US" smtClean="0"/>
              <a:pPr/>
              <a:t>10/22/2010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DC6848-D917-4194-AF91-40308B3F2EC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AB3AA3-BE3C-4C52-9457-2EAE01211D07}" type="datetimeFigureOut">
              <a:rPr lang="en-US" smtClean="0"/>
              <a:pPr/>
              <a:t>10/22/2010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DC6848-D917-4194-AF91-40308B3F2E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AB3AA3-BE3C-4C52-9457-2EAE01211D07}" type="datetimeFigureOut">
              <a:rPr lang="en-US" smtClean="0"/>
              <a:pPr/>
              <a:t>10/22/2010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DC6848-D917-4194-AF91-40308B3F2EC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AB3AA3-BE3C-4C52-9457-2EAE01211D07}" type="datetimeFigureOut">
              <a:rPr lang="en-US" smtClean="0"/>
              <a:pPr/>
              <a:t>10/22/2010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DC6848-D917-4194-AF91-40308B3F2E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AB3AA3-BE3C-4C52-9457-2EAE01211D07}" type="datetimeFigureOut">
              <a:rPr lang="en-US" smtClean="0"/>
              <a:pPr/>
              <a:t>10/22/2010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DC6848-D917-4194-AF91-40308B3F2EC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AB3AA3-BE3C-4C52-9457-2EAE01211D07}" type="datetimeFigureOut">
              <a:rPr lang="en-US" smtClean="0"/>
              <a:pPr/>
              <a:t>10/22/2010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DC6848-D917-4194-AF91-40308B3F2E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AB3AA3-BE3C-4C52-9457-2EAE01211D07}" type="datetimeFigureOut">
              <a:rPr lang="en-US" smtClean="0"/>
              <a:pPr/>
              <a:t>10/22/2010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DC6848-D917-4194-AF91-40308B3F2E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AB3AA3-BE3C-4C52-9457-2EAE01211D07}" type="datetimeFigureOut">
              <a:rPr lang="en-US" smtClean="0"/>
              <a:pPr/>
              <a:t>10/22/2010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DC6848-D917-4194-AF91-40308B3F2E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AB3AA3-BE3C-4C52-9457-2EAE01211D07}" type="datetimeFigureOut">
              <a:rPr lang="en-US" smtClean="0"/>
              <a:pPr/>
              <a:t>10/22/2010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DC6848-D917-4194-AF91-40308B3F2EC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AB3AA3-BE3C-4C52-9457-2EAE01211D07}" type="datetimeFigureOut">
              <a:rPr lang="en-US" smtClean="0"/>
              <a:pPr/>
              <a:t>10/22/2010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DC6848-D917-4194-AF91-40308B3F2EC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5800"/>
            <a:ext cx="7772400" cy="1222375"/>
          </a:xfrm>
        </p:spPr>
        <p:txBody>
          <a:bodyPr>
            <a:normAutofit fontScale="90000"/>
          </a:bodyPr>
          <a:lstStyle/>
          <a:p>
            <a:r>
              <a:rPr lang="fr-FR" dirty="0" smtClean="0">
                <a:latin typeface="Times New Roman" pitchFamily="18" charset="0"/>
                <a:cs typeface="Times New Roman" pitchFamily="18" charset="0"/>
              </a:rPr>
              <a:t>Stratégies de Gestion et de financement en faveur du transport</a:t>
            </a:r>
            <a:endParaRPr lang="fr-FR"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fr-FR" sz="3000" dirty="0" smtClean="0">
                <a:latin typeface="Times New Roman" pitchFamily="18" charset="0"/>
                <a:cs typeface="Times New Roman" pitchFamily="18" charset="0"/>
              </a:rPr>
              <a:t>Rapport sur les discussions et recommandations du groupe</a:t>
            </a:r>
            <a:endParaRPr lang="fr-FR" sz="3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3600" dirty="0" smtClean="0">
                <a:latin typeface="Times New Roman" pitchFamily="18" charset="0"/>
                <a:cs typeface="Times New Roman" pitchFamily="18" charset="0"/>
              </a:rPr>
              <a:t>1.	Points de Discussion et d’accord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0" y="1447800"/>
            <a:ext cx="8991600" cy="5181600"/>
          </a:xfrm>
        </p:spPr>
        <p:txBody>
          <a:bodyPr>
            <a:normAutofit fontScale="47500" lnSpcReduction="20000"/>
          </a:bodyPr>
          <a:lstStyle/>
          <a:p>
            <a:r>
              <a:rPr lang="fr-FR" sz="5900" u="sng" dirty="0" smtClean="0">
                <a:latin typeface="Times New Roman" pitchFamily="18" charset="0"/>
                <a:cs typeface="Times New Roman" pitchFamily="18" charset="0"/>
              </a:rPr>
              <a:t>Cadre Logique du Plan Stratégique (PD2) du SSATP</a:t>
            </a:r>
            <a:r>
              <a:rPr lang="fr-FR" sz="5900" dirty="0" smtClean="0">
                <a:latin typeface="Times New Roman" pitchFamily="18" charset="0"/>
                <a:cs typeface="Times New Roman" pitchFamily="18" charset="0"/>
              </a:rPr>
              <a:t>: Le groupe a rappelé son objectif qui est que  </a:t>
            </a:r>
            <a:r>
              <a:rPr lang="fr-FR" sz="5900" dirty="0" smtClean="0">
                <a:solidFill>
                  <a:schemeClr val="accent1"/>
                </a:solidFill>
                <a:latin typeface="Times New Roman" pitchFamily="18" charset="0"/>
                <a:cs typeface="Times New Roman" pitchFamily="18" charset="0"/>
              </a:rPr>
              <a:t>« des dispositions institutionnelles et de financement aient été adoptées en faveur des services et infrastructures de transport sécurisants, sures, abordables et accessibles »</a:t>
            </a:r>
          </a:p>
          <a:p>
            <a:endParaRPr lang="fr-FR" sz="5900" dirty="0" smtClean="0">
              <a:solidFill>
                <a:schemeClr val="accent1"/>
              </a:solidFill>
              <a:latin typeface="Times New Roman" pitchFamily="18" charset="0"/>
              <a:cs typeface="Times New Roman" pitchFamily="18" charset="0"/>
            </a:endParaRPr>
          </a:p>
          <a:p>
            <a:r>
              <a:rPr lang="fr-FR" sz="5900" dirty="0" smtClean="0">
                <a:latin typeface="Times New Roman" pitchFamily="18" charset="0"/>
                <a:cs typeface="Times New Roman" pitchFamily="18" charset="0"/>
              </a:rPr>
              <a:t>Le groupe estime que le cadre logique reste pertinent au regard des défis constatés sur le terrain</a:t>
            </a:r>
          </a:p>
          <a:p>
            <a:endParaRPr lang="fr-FR" sz="5900" dirty="0" smtClean="0">
              <a:latin typeface="Times New Roman" pitchFamily="18" charset="0"/>
              <a:cs typeface="Times New Roman" pitchFamily="18" charset="0"/>
            </a:endParaRPr>
          </a:p>
          <a:p>
            <a:r>
              <a:rPr lang="fr-FR" sz="5900" u="sng" dirty="0" smtClean="0">
                <a:latin typeface="Times New Roman" pitchFamily="18" charset="0"/>
                <a:cs typeface="Times New Roman" pitchFamily="18" charset="0"/>
              </a:rPr>
              <a:t>Les principes de l’Initiative d’Entretien Routier (RMI): </a:t>
            </a:r>
            <a:r>
              <a:rPr lang="fr-FR" sz="5900" dirty="0" smtClean="0">
                <a:latin typeface="Times New Roman" pitchFamily="18" charset="0"/>
                <a:cs typeface="Times New Roman" pitchFamily="18" charset="0"/>
              </a:rPr>
              <a:t>Le groupe a reconnu son utilité comme outil de pilotage et de référence pour l’atteinte des objectifs du cadre logique du SSATP mais estime qu’il faut améliorer sa mise en œuvre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Autofit/>
          </a:bodyPr>
          <a:lstStyle/>
          <a:p>
            <a:r>
              <a:rPr lang="en-US" sz="3600" dirty="0" smtClean="0">
                <a:latin typeface="Times New Roman" pitchFamily="18" charset="0"/>
                <a:cs typeface="Times New Roman" pitchFamily="18" charset="0"/>
              </a:rPr>
              <a:t>1.	Points de discussion et d’accord - Suite</a:t>
            </a:r>
            <a:endParaRPr lang="en-US" sz="3600" dirty="0"/>
          </a:p>
        </p:txBody>
      </p:sp>
      <p:sp>
        <p:nvSpPr>
          <p:cNvPr id="3" name="Content Placeholder 2"/>
          <p:cNvSpPr>
            <a:spLocks noGrp="1"/>
          </p:cNvSpPr>
          <p:nvPr>
            <p:ph idx="1"/>
          </p:nvPr>
        </p:nvSpPr>
        <p:spPr/>
        <p:txBody>
          <a:bodyPr>
            <a:normAutofit fontScale="47500" lnSpcReduction="20000"/>
          </a:bodyPr>
          <a:lstStyle/>
          <a:p>
            <a:r>
              <a:rPr lang="fr-FR" sz="5900" u="sng" dirty="0" smtClean="0">
                <a:solidFill>
                  <a:schemeClr val="accent1"/>
                </a:solidFill>
                <a:latin typeface="Times New Roman" pitchFamily="18" charset="0"/>
                <a:cs typeface="Times New Roman" pitchFamily="18" charset="0"/>
              </a:rPr>
              <a:t>Résultats du cadre logique</a:t>
            </a:r>
            <a:r>
              <a:rPr lang="fr-FR" sz="5900" dirty="0" smtClean="0">
                <a:solidFill>
                  <a:schemeClr val="accent1"/>
                </a:solidFill>
                <a:latin typeface="Times New Roman" pitchFamily="18" charset="0"/>
                <a:cs typeface="Times New Roman" pitchFamily="18" charset="0"/>
              </a:rPr>
              <a:t>: L’objectif du SSATP qui vise l’adoption des dispositions institutionnelles et de financement est atteint mais à des degrés variés d’un pays à l’autre; </a:t>
            </a:r>
            <a:r>
              <a:rPr lang="fr-FR" sz="5900" dirty="0" smtClean="0">
                <a:latin typeface="Times New Roman" pitchFamily="18" charset="0"/>
                <a:cs typeface="Times New Roman" pitchFamily="18" charset="0"/>
              </a:rPr>
              <a:t>en effet:</a:t>
            </a:r>
          </a:p>
          <a:p>
            <a:pPr lvl="1"/>
            <a:r>
              <a:rPr lang="fr-FR" sz="5000" dirty="0" smtClean="0">
                <a:latin typeface="Times New Roman" pitchFamily="18" charset="0"/>
                <a:cs typeface="Times New Roman" pitchFamily="18" charset="0"/>
              </a:rPr>
              <a:t>Le groupe a relevé des avancées importantes en matière de financement et de réformes institutionnelles en faveur de l’entretien routier</a:t>
            </a:r>
          </a:p>
          <a:p>
            <a:pPr lvl="1">
              <a:buNone/>
            </a:pPr>
            <a:endParaRPr lang="fr-FR" sz="5000" dirty="0" smtClean="0">
              <a:latin typeface="Times New Roman" pitchFamily="18" charset="0"/>
              <a:cs typeface="Times New Roman" pitchFamily="18" charset="0"/>
            </a:endParaRPr>
          </a:p>
          <a:p>
            <a:pPr lvl="1"/>
            <a:r>
              <a:rPr lang="fr-FR" sz="5000" dirty="0" smtClean="0">
                <a:latin typeface="Times New Roman" pitchFamily="18" charset="0"/>
                <a:cs typeface="Times New Roman" pitchFamily="18" charset="0"/>
              </a:rPr>
              <a:t>De bonnes pratiques existent dans bons nombre de pays</a:t>
            </a:r>
          </a:p>
          <a:p>
            <a:pPr lvl="1">
              <a:buNone/>
            </a:pPr>
            <a:endParaRPr lang="fr-FR" sz="5000" dirty="0" smtClean="0">
              <a:latin typeface="Times New Roman" pitchFamily="18" charset="0"/>
              <a:cs typeface="Times New Roman" pitchFamily="18" charset="0"/>
            </a:endParaRPr>
          </a:p>
          <a:p>
            <a:pPr lvl="1"/>
            <a:r>
              <a:rPr lang="fr-FR" sz="5000" dirty="0" smtClean="0">
                <a:latin typeface="Times New Roman" pitchFamily="18" charset="0"/>
                <a:cs typeface="Times New Roman" pitchFamily="18" charset="0"/>
              </a:rPr>
              <a:t>Les pays qui ont mis en œuvre les principes prodigués par le SSATP à travers le RMI connaissent de meilleurs résultats</a:t>
            </a:r>
          </a:p>
          <a:p>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r>
              <a:rPr lang="en-US" sz="3600" dirty="0" smtClean="0">
                <a:latin typeface="Times New Roman" pitchFamily="18" charset="0"/>
                <a:cs typeface="Times New Roman" pitchFamily="18" charset="0"/>
              </a:rPr>
              <a:t>1.	Points </a:t>
            </a:r>
            <a:r>
              <a:rPr lang="en-US" sz="3600" dirty="0">
                <a:latin typeface="Times New Roman" pitchFamily="18" charset="0"/>
                <a:cs typeface="Times New Roman" pitchFamily="18" charset="0"/>
              </a:rPr>
              <a:t>de </a:t>
            </a:r>
            <a:r>
              <a:rPr lang="en-US" sz="3600" dirty="0" smtClean="0">
                <a:latin typeface="Times New Roman" pitchFamily="18" charset="0"/>
                <a:cs typeface="Times New Roman" pitchFamily="18" charset="0"/>
              </a:rPr>
              <a:t>Discussion et d’accord - Fin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334000"/>
          </a:xfrm>
        </p:spPr>
        <p:txBody>
          <a:bodyPr>
            <a:normAutofit/>
          </a:bodyPr>
          <a:lstStyle/>
          <a:p>
            <a:pPr>
              <a:lnSpc>
                <a:spcPct val="80000"/>
              </a:lnSpc>
            </a:pPr>
            <a:r>
              <a:rPr lang="fr-FR" sz="2800" dirty="0" smtClean="0">
                <a:solidFill>
                  <a:srgbClr val="FF0000"/>
                </a:solidFill>
                <a:latin typeface="Times New Roman" pitchFamily="18" charset="0"/>
                <a:cs typeface="Times New Roman" pitchFamily="18" charset="0"/>
              </a:rPr>
              <a:t>Cependant, la qualité des services et des infrastructures de transport visée à travers le cadre logique reste insuffisante</a:t>
            </a:r>
            <a:r>
              <a:rPr lang="fr-FR" sz="2800" dirty="0" smtClean="0">
                <a:latin typeface="Times New Roman" pitchFamily="18" charset="0"/>
                <a:cs typeface="Times New Roman" pitchFamily="18" charset="0"/>
              </a:rPr>
              <a:t>. Les causes </a:t>
            </a:r>
            <a:r>
              <a:rPr lang="fr-FR" sz="2800" dirty="0">
                <a:latin typeface="Times New Roman" pitchFamily="18" charset="0"/>
                <a:cs typeface="Times New Roman" pitchFamily="18" charset="0"/>
              </a:rPr>
              <a:t>relevées par le groupe sont:</a:t>
            </a:r>
          </a:p>
          <a:p>
            <a:pPr lvl="1">
              <a:lnSpc>
                <a:spcPct val="80000"/>
              </a:lnSpc>
            </a:pPr>
            <a:r>
              <a:rPr lang="fr-FR" dirty="0" smtClean="0">
                <a:latin typeface="Times New Roman" pitchFamily="18" charset="0"/>
                <a:cs typeface="Times New Roman" pitchFamily="18" charset="0"/>
              </a:rPr>
              <a:t> </a:t>
            </a:r>
            <a:r>
              <a:rPr lang="fr-FR" sz="2200" dirty="0">
                <a:latin typeface="Times New Roman" pitchFamily="18" charset="0"/>
                <a:cs typeface="Times New Roman" pitchFamily="18" charset="0"/>
              </a:rPr>
              <a:t>Les organisations continentales comme AFERA, AGEPAR et ASANRA n’ont pas encore acquis la capacité nécessaire pour assurer le leadership et l’influence attendus </a:t>
            </a:r>
            <a:r>
              <a:rPr lang="fr-FR" sz="2200" dirty="0" smtClean="0">
                <a:latin typeface="Times New Roman" pitchFamily="18" charset="0"/>
                <a:cs typeface="Times New Roman" pitchFamily="18" charset="0"/>
              </a:rPr>
              <a:t>d’elles</a:t>
            </a:r>
          </a:p>
          <a:p>
            <a:pPr lvl="1">
              <a:lnSpc>
                <a:spcPct val="80000"/>
              </a:lnSpc>
            </a:pPr>
            <a:endParaRPr lang="fr-FR" sz="2200" dirty="0">
              <a:latin typeface="Times New Roman" pitchFamily="18" charset="0"/>
              <a:cs typeface="Times New Roman" pitchFamily="18" charset="0"/>
            </a:endParaRPr>
          </a:p>
          <a:p>
            <a:pPr lvl="1">
              <a:lnSpc>
                <a:spcPct val="80000"/>
              </a:lnSpc>
            </a:pPr>
            <a:r>
              <a:rPr lang="fr-FR" sz="2200" dirty="0">
                <a:latin typeface="Times New Roman" pitchFamily="18" charset="0"/>
                <a:cs typeface="Times New Roman" pitchFamily="18" charset="0"/>
              </a:rPr>
              <a:t>Le déficit des ressources et la déficience de programmation </a:t>
            </a:r>
            <a:r>
              <a:rPr lang="fr-FR" sz="2200" dirty="0" smtClean="0">
                <a:latin typeface="Times New Roman" pitchFamily="18" charset="0"/>
                <a:cs typeface="Times New Roman" pitchFamily="18" charset="0"/>
              </a:rPr>
              <a:t>constituent un handicap majeur dans la majorité des pays</a:t>
            </a:r>
          </a:p>
          <a:p>
            <a:pPr lvl="1">
              <a:lnSpc>
                <a:spcPct val="80000"/>
              </a:lnSpc>
              <a:buNone/>
            </a:pPr>
            <a:endParaRPr lang="fr-FR" sz="2200" dirty="0" smtClean="0">
              <a:latin typeface="Times New Roman" pitchFamily="18" charset="0"/>
              <a:cs typeface="Times New Roman" pitchFamily="18" charset="0"/>
            </a:endParaRPr>
          </a:p>
          <a:p>
            <a:pPr lvl="1">
              <a:lnSpc>
                <a:spcPct val="80000"/>
              </a:lnSpc>
            </a:pPr>
            <a:r>
              <a:rPr lang="fr-FR" sz="2200" dirty="0" smtClean="0">
                <a:latin typeface="Times New Roman" pitchFamily="18" charset="0"/>
                <a:cs typeface="Times New Roman" pitchFamily="18" charset="0"/>
              </a:rPr>
              <a:t>L’insuffisance des données statistiques pour appuyer la programmation et la prise de décision</a:t>
            </a:r>
          </a:p>
          <a:p>
            <a:pPr lvl="1">
              <a:lnSpc>
                <a:spcPct val="80000"/>
              </a:lnSpc>
              <a:buNone/>
            </a:pPr>
            <a:endParaRPr lang="fr-FR" sz="2200" dirty="0" smtClean="0">
              <a:latin typeface="Times New Roman" pitchFamily="18" charset="0"/>
              <a:cs typeface="Times New Roman" pitchFamily="18" charset="0"/>
            </a:endParaRPr>
          </a:p>
          <a:p>
            <a:pPr lvl="1">
              <a:lnSpc>
                <a:spcPct val="80000"/>
              </a:lnSpc>
            </a:pPr>
            <a:r>
              <a:rPr lang="fr-FR" sz="2200" dirty="0" smtClean="0">
                <a:latin typeface="Times New Roman" pitchFamily="18" charset="0"/>
                <a:cs typeface="Times New Roman" pitchFamily="18" charset="0"/>
              </a:rPr>
              <a:t>Insuffisance du suivi-évaluation dans la majeure partie des pays</a:t>
            </a:r>
            <a:endParaRPr lang="fr-FR"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2</a:t>
            </a:r>
            <a:r>
              <a:rPr lang="fr-FR" sz="3600" dirty="0" smtClean="0">
                <a:latin typeface="Times New Roman" pitchFamily="18" charset="0"/>
                <a:cs typeface="Times New Roman" pitchFamily="18" charset="0"/>
              </a:rPr>
              <a:t>. Point de désaccord</a:t>
            </a:r>
            <a:endParaRPr lang="fr-FR"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u="sng" dirty="0" err="1" smtClean="0">
                <a:latin typeface="Times New Roman" pitchFamily="18" charset="0"/>
                <a:cs typeface="Times New Roman" pitchFamily="18" charset="0"/>
              </a:rPr>
              <a:t>Elargissement</a:t>
            </a:r>
            <a:r>
              <a:rPr lang="en-US" sz="2800" u="sng" dirty="0" smtClean="0">
                <a:latin typeface="Times New Roman" pitchFamily="18" charset="0"/>
                <a:cs typeface="Times New Roman" pitchFamily="18" charset="0"/>
              </a:rPr>
              <a:t> de </a:t>
            </a:r>
            <a:r>
              <a:rPr lang="en-US" sz="2800" u="sng" dirty="0" err="1" smtClean="0">
                <a:latin typeface="Times New Roman" pitchFamily="18" charset="0"/>
                <a:cs typeface="Times New Roman" pitchFamily="18" charset="0"/>
              </a:rPr>
              <a:t>l’assiette</a:t>
            </a:r>
            <a:r>
              <a:rPr lang="en-US" sz="2800" u="sng" dirty="0" smtClean="0">
                <a:latin typeface="Times New Roman" pitchFamily="18" charset="0"/>
                <a:cs typeface="Times New Roman" pitchFamily="18" charset="0"/>
              </a:rPr>
              <a:t> des </a:t>
            </a:r>
            <a:r>
              <a:rPr lang="en-US" sz="2800" u="sng" dirty="0" err="1" smtClean="0">
                <a:latin typeface="Times New Roman" pitchFamily="18" charset="0"/>
                <a:cs typeface="Times New Roman" pitchFamily="18" charset="0"/>
              </a:rPr>
              <a:t>revenus</a:t>
            </a:r>
            <a:r>
              <a:rPr lang="en-US" sz="2800" u="sng" dirty="0" smtClean="0">
                <a:latin typeface="Times New Roman" pitchFamily="18" charset="0"/>
                <a:cs typeface="Times New Roman" pitchFamily="18" charset="0"/>
              </a:rPr>
              <a:t> des </a:t>
            </a:r>
            <a:r>
              <a:rPr lang="en-US" sz="2800" u="sng" dirty="0" err="1" smtClean="0">
                <a:latin typeface="Times New Roman" pitchFamily="18" charset="0"/>
                <a:cs typeface="Times New Roman" pitchFamily="18" charset="0"/>
              </a:rPr>
              <a:t>fonds</a:t>
            </a:r>
            <a:r>
              <a:rPr lang="en-US" sz="2800" u="sng" dirty="0" smtClean="0">
                <a:latin typeface="Times New Roman" pitchFamily="18" charset="0"/>
                <a:cs typeface="Times New Roman" pitchFamily="18" charset="0"/>
              </a:rPr>
              <a:t> </a:t>
            </a:r>
            <a:r>
              <a:rPr lang="en-US" sz="2800" u="sng" dirty="0" err="1" smtClean="0">
                <a:latin typeface="Times New Roman" pitchFamily="18" charset="0"/>
                <a:cs typeface="Times New Roman" pitchFamily="18" charset="0"/>
              </a:rPr>
              <a:t>routiers</a:t>
            </a:r>
            <a:r>
              <a:rPr lang="en-US" sz="2800" dirty="0" smtClean="0">
                <a:latin typeface="Times New Roman" pitchFamily="18" charset="0"/>
                <a:cs typeface="Times New Roman" pitchFamily="18" charset="0"/>
              </a:rPr>
              <a:t>: Le </a:t>
            </a:r>
            <a:r>
              <a:rPr lang="en-US" sz="2800" dirty="0" err="1" smtClean="0">
                <a:latin typeface="Times New Roman" pitchFamily="18" charset="0"/>
                <a:cs typeface="Times New Roman" pitchFamily="18" charset="0"/>
              </a:rPr>
              <a:t>groupe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est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unanime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sur</a:t>
            </a:r>
            <a:r>
              <a:rPr lang="en-US" sz="2800" dirty="0" smtClean="0">
                <a:latin typeface="Times New Roman" pitchFamily="18" charset="0"/>
                <a:cs typeface="Times New Roman" pitchFamily="18" charset="0"/>
              </a:rPr>
              <a:t> la </a:t>
            </a:r>
            <a:r>
              <a:rPr lang="en-US" sz="2800" dirty="0" err="1" smtClean="0">
                <a:latin typeface="Times New Roman" pitchFamily="18" charset="0"/>
                <a:cs typeface="Times New Roman" pitchFamily="18" charset="0"/>
              </a:rPr>
              <a:t>nécessité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mais</a:t>
            </a:r>
            <a:r>
              <a:rPr lang="en-US" sz="2800" dirty="0" smtClean="0">
                <a:latin typeface="Times New Roman" pitchFamily="18" charset="0"/>
                <a:cs typeface="Times New Roman" pitchFamily="18" charset="0"/>
              </a:rPr>
              <a:t> non </a:t>
            </a:r>
            <a:r>
              <a:rPr lang="en-US" sz="2800" dirty="0" err="1" smtClean="0">
                <a:latin typeface="Times New Roman" pitchFamily="18" charset="0"/>
                <a:cs typeface="Times New Roman" pitchFamily="18" charset="0"/>
              </a:rPr>
              <a:t>sur</a:t>
            </a:r>
            <a:r>
              <a:rPr lang="en-US" sz="2800" dirty="0" smtClean="0">
                <a:latin typeface="Times New Roman" pitchFamily="18" charset="0"/>
                <a:cs typeface="Times New Roman" pitchFamily="18" charset="0"/>
              </a:rPr>
              <a:t> les </a:t>
            </a:r>
            <a:r>
              <a:rPr lang="en-US" sz="2800" dirty="0" err="1" smtClean="0">
                <a:latin typeface="Times New Roman" pitchFamily="18" charset="0"/>
                <a:cs typeface="Times New Roman" pitchFamily="18" charset="0"/>
              </a:rPr>
              <a:t>modalités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fr-FR" sz="3600" dirty="0" smtClean="0">
                <a:latin typeface="Times New Roman" pitchFamily="18" charset="0"/>
                <a:cs typeface="Times New Roman" pitchFamily="18" charset="0"/>
              </a:rPr>
              <a:t>3. Recommandations </a:t>
            </a:r>
            <a:endParaRPr lang="fr-FR" sz="36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763000" cy="5715000"/>
          </a:xfrm>
        </p:spPr>
        <p:txBody>
          <a:bodyPr>
            <a:normAutofit fontScale="92500" lnSpcReduction="20000"/>
          </a:bodyPr>
          <a:lstStyle/>
          <a:p>
            <a:r>
              <a:rPr lang="fr-FR" sz="2800" dirty="0" smtClean="0">
                <a:latin typeface="Times New Roman" pitchFamily="18" charset="0"/>
                <a:cs typeface="Times New Roman" pitchFamily="18" charset="0"/>
              </a:rPr>
              <a:t>Mettre l’accent sur la qualité des services et des infrastructures de transport telle que visée à travers le cadre logique du SSATP; Pour cela il faudrait équilibrer la recherche du financement avec la recherche de l’efficacité sur le terrain, à travers:</a:t>
            </a:r>
          </a:p>
          <a:p>
            <a:pPr lvl="1"/>
            <a:r>
              <a:rPr lang="fr-FR" sz="2400" dirty="0" smtClean="0">
                <a:latin typeface="Times New Roman" pitchFamily="18" charset="0"/>
                <a:cs typeface="Times New Roman" pitchFamily="18" charset="0"/>
              </a:rPr>
              <a:t>La promotion de l’efficacité dans la gestion notamment par l’amélioration du suivi-évaluation</a:t>
            </a:r>
          </a:p>
          <a:p>
            <a:pPr lvl="1"/>
            <a:r>
              <a:rPr lang="fr-FR" sz="2400" dirty="0" smtClean="0">
                <a:latin typeface="Times New Roman" pitchFamily="18" charset="0"/>
                <a:cs typeface="Times New Roman" pitchFamily="18" charset="0"/>
              </a:rPr>
              <a:t>La reprise de l’action du SSATP, appuyée par les autres partenaires au développement, en matière de plaidoyer en faveur des réformes institutionnelles et de l’augmentation des financements pour le développement et l’entretien routiers</a:t>
            </a:r>
          </a:p>
          <a:p>
            <a:pPr lvl="1"/>
            <a:r>
              <a:rPr lang="fr-FR" sz="2400" dirty="0" smtClean="0">
                <a:latin typeface="Times New Roman" pitchFamily="18" charset="0"/>
                <a:cs typeface="Times New Roman" pitchFamily="18" charset="0"/>
              </a:rPr>
              <a:t>Des actions favorisant la disponibilité des données statistiques pour appuyer l’analyse et la prise de décisions </a:t>
            </a:r>
          </a:p>
          <a:p>
            <a:pPr lvl="1"/>
            <a:r>
              <a:rPr lang="fr-FR" sz="2400" dirty="0" smtClean="0">
                <a:latin typeface="Times New Roman" pitchFamily="18" charset="0"/>
                <a:cs typeface="Times New Roman" pitchFamily="18" charset="0"/>
              </a:rPr>
              <a:t>La vulgarisation des bonnes pratiques à identifier sur le continent</a:t>
            </a:r>
          </a:p>
          <a:p>
            <a:pPr lvl="1"/>
            <a:r>
              <a:rPr lang="fr-FR" sz="2400" dirty="0" smtClean="0">
                <a:latin typeface="Times New Roman" pitchFamily="18" charset="0"/>
                <a:cs typeface="Times New Roman" pitchFamily="18" charset="0"/>
              </a:rPr>
              <a:t>La mise en place des normes pour aider les pays dans le choix de leurs options, et permettre les comparaisons entre pays</a:t>
            </a:r>
          </a:p>
          <a:p>
            <a:pPr lvl="1"/>
            <a:r>
              <a:rPr lang="fr-FR" sz="2400" dirty="0" smtClean="0">
                <a:latin typeface="Times New Roman" pitchFamily="18" charset="0"/>
                <a:cs typeface="Times New Roman" pitchFamily="18" charset="0"/>
              </a:rPr>
              <a:t>La mise en œuvre des mesures visant l’augmentation des ressources</a:t>
            </a:r>
          </a:p>
          <a:p>
            <a:pPr>
              <a:buNone/>
            </a:pPr>
            <a:endParaRPr lang="fr-FR" dirty="0" smtClean="0">
              <a:latin typeface="Times New Roman" pitchFamily="18" charset="0"/>
              <a:cs typeface="Times New Roman" pitchFamily="18" charset="0"/>
            </a:endParaRPr>
          </a:p>
          <a:p>
            <a:pPr lvl="1"/>
            <a:endParaRPr lang="fr-FR" dirty="0" smtClean="0">
              <a:latin typeface="Times New Roman" pitchFamily="18" charset="0"/>
              <a:cs typeface="Times New Roman" pitchFamily="18" charset="0"/>
            </a:endParaRP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399</Words>
  <Application>Microsoft Office PowerPoint</Application>
  <PresentationFormat>On-screen Show (4:3)</PresentationFormat>
  <Paragraphs>35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Stratégies de Gestion et de financement en faveur du transport</vt:lpstr>
      <vt:lpstr>1. Points de Discussion et d’accord </vt:lpstr>
      <vt:lpstr>1. Points de discussion et d’accord - Suite</vt:lpstr>
      <vt:lpstr>1. Points de Discussion et d’accord - Fin</vt:lpstr>
      <vt:lpstr>2. Point de désaccord</vt:lpstr>
      <vt:lpstr>3. Recommandations </vt:lpstr>
    </vt:vector>
  </TitlesOfParts>
  <Company>The World Bank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Stratégies de Gestion et de financement en faveur du transport</dc:title>
  <dc:creator>wb17894</dc:creator>
  <cp:lastModifiedBy>wb50628</cp:lastModifiedBy>
  <cp:revision>13</cp:revision>
  <dcterms:created xsi:type="dcterms:W3CDTF">2010-10-20T02:28:29Z</dcterms:created>
  <dcterms:modified xsi:type="dcterms:W3CDTF">2010-10-22T12:32:19Z</dcterms:modified>
</cp:coreProperties>
</file>