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F11AC0-6006-47EA-AF0B-D4BF396B0949}" type="datetimeFigureOut">
              <a:rPr lang="en-US" smtClean="0"/>
              <a:pPr/>
              <a:t>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AA987A-3380-4EF4-B04F-8BEC2EA437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 name="Slide Number Placeholder 3"/>
          <p:cNvSpPr>
            <a:spLocks noGrp="1"/>
          </p:cNvSpPr>
          <p:nvPr>
            <p:ph type="sldNum" sz="quarter" idx="5"/>
          </p:nvPr>
        </p:nvSpPr>
        <p:spPr/>
        <p:txBody>
          <a:bodyPr/>
          <a:lstStyle/>
          <a:p>
            <a:pPr>
              <a:defRPr/>
            </a:pPr>
            <a:fld id="{0BB649C7-E48D-4BF6-9FD5-678795CDEDE0}"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AA987A-3380-4EF4-B04F-8BEC2EA437D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AA987A-3380-4EF4-B04F-8BEC2EA437D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AA987A-3380-4EF4-B04F-8BEC2EA437D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AA987A-3380-4EF4-B04F-8BEC2EA437D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A4AA9-5F1F-447B-9DEC-65EE7D6707BE}"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A4AA9-5F1F-447B-9DEC-65EE7D6707BE}"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A4AA9-5F1F-447B-9DEC-65EE7D6707BE}"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A4AA9-5F1F-447B-9DEC-65EE7D6707BE}"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A4AA9-5F1F-447B-9DEC-65EE7D6707BE}" type="datetimeFigureOut">
              <a:rPr lang="en-US" smtClean="0"/>
              <a:pPr/>
              <a:t>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A4AA9-5F1F-447B-9DEC-65EE7D6707BE}"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A4AA9-5F1F-447B-9DEC-65EE7D6707BE}" type="datetimeFigureOut">
              <a:rPr lang="en-US" smtClean="0"/>
              <a:pPr/>
              <a:t>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A4AA9-5F1F-447B-9DEC-65EE7D6707BE}" type="datetimeFigureOut">
              <a:rPr lang="en-US" smtClean="0"/>
              <a:pPr/>
              <a:t>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A4AA9-5F1F-447B-9DEC-65EE7D6707BE}" type="datetimeFigureOut">
              <a:rPr lang="en-US" smtClean="0"/>
              <a:pPr/>
              <a:t>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A4AA9-5F1F-447B-9DEC-65EE7D6707BE}"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A4AA9-5F1F-447B-9DEC-65EE7D6707BE}" type="datetimeFigureOut">
              <a:rPr lang="en-US" smtClean="0"/>
              <a:pPr/>
              <a:t>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8C846-8ADD-406F-863C-9318C82BA5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A4AA9-5F1F-447B-9DEC-65EE7D6707BE}" type="datetimeFigureOut">
              <a:rPr lang="en-US" smtClean="0"/>
              <a:pPr/>
              <a:t>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8C846-8ADD-406F-863C-9318C82BA5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ctrTitle"/>
          </p:nvPr>
        </p:nvSpPr>
        <p:spPr>
          <a:xfrm>
            <a:off x="304800" y="1828800"/>
            <a:ext cx="8610600" cy="2895600"/>
          </a:xfrm>
        </p:spPr>
        <p:txBody>
          <a:bodyPr/>
          <a:lstStyle/>
          <a:p>
            <a:pPr eaLnBrk="1" hangingPunct="1"/>
            <a:r>
              <a:rPr lang="en-US" sz="4000" b="1" dirty="0" smtClean="0"/>
              <a:t>SSATP Reunion </a:t>
            </a:r>
            <a:r>
              <a:rPr lang="en-US" sz="4000" b="1" dirty="0" err="1" smtClean="0"/>
              <a:t>Annuelle</a:t>
            </a:r>
            <a:r>
              <a:rPr lang="en-US" sz="4000" b="1" dirty="0" smtClean="0"/>
              <a:t> 2010</a:t>
            </a:r>
            <a:r>
              <a:rPr lang="en-US" sz="4800" b="1" dirty="0" smtClean="0"/>
              <a:t/>
            </a:r>
            <a:br>
              <a:rPr lang="en-US" sz="4800" b="1" dirty="0" smtClean="0"/>
            </a:br>
            <a:r>
              <a:rPr lang="en-US" sz="2000" b="1" dirty="0" smtClean="0"/>
              <a:t> </a:t>
            </a:r>
            <a:r>
              <a:rPr lang="en-US" sz="3200" b="1" dirty="0" smtClean="0"/>
              <a:t/>
            </a:r>
            <a:br>
              <a:rPr lang="en-US" sz="3200" b="1" dirty="0" smtClean="0"/>
            </a:br>
            <a:r>
              <a:rPr lang="en-US" sz="4000" b="1" dirty="0" smtClean="0">
                <a:solidFill>
                  <a:schemeClr val="accent1"/>
                </a:solidFill>
              </a:rPr>
              <a:t>Rapport aux </a:t>
            </a:r>
            <a:r>
              <a:rPr lang="en-US" sz="4000" b="1" dirty="0" err="1" smtClean="0">
                <a:solidFill>
                  <a:schemeClr val="accent1"/>
                </a:solidFill>
              </a:rPr>
              <a:t>Ministres</a:t>
            </a:r>
            <a:r>
              <a:rPr lang="en-US" sz="4000" b="1" dirty="0" smtClean="0">
                <a:solidFill>
                  <a:schemeClr val="accent1"/>
                </a:solidFill>
              </a:rPr>
              <a:t/>
            </a:r>
            <a:br>
              <a:rPr lang="en-US" sz="4000" b="1" dirty="0" smtClean="0">
                <a:solidFill>
                  <a:schemeClr val="accent1"/>
                </a:solidFill>
              </a:rPr>
            </a:br>
            <a:r>
              <a:rPr lang="en-US" sz="1400" b="1" dirty="0" smtClean="0">
                <a:solidFill>
                  <a:schemeClr val="accent1"/>
                </a:solidFill>
              </a:rPr>
              <a:t>  </a:t>
            </a:r>
            <a:r>
              <a:rPr lang="en-US" sz="4000" b="1" dirty="0" smtClean="0">
                <a:solidFill>
                  <a:schemeClr val="accent1"/>
                </a:solidFill>
              </a:rPr>
              <a:t/>
            </a:r>
            <a:br>
              <a:rPr lang="en-US" sz="4000" b="1" dirty="0" smtClean="0">
                <a:solidFill>
                  <a:schemeClr val="accent1"/>
                </a:solidFill>
              </a:rPr>
            </a:br>
            <a:r>
              <a:rPr lang="en-US" sz="3200" b="1" dirty="0" smtClean="0">
                <a:solidFill>
                  <a:schemeClr val="accent1"/>
                </a:solidFill>
              </a:rPr>
              <a:t>Stephen Vincent, </a:t>
            </a:r>
            <a:br>
              <a:rPr lang="en-US" sz="3200" b="1" dirty="0" smtClean="0">
                <a:solidFill>
                  <a:schemeClr val="accent1"/>
                </a:solidFill>
              </a:rPr>
            </a:br>
            <a:r>
              <a:rPr lang="en-US" sz="3200" b="1" dirty="0" err="1" smtClean="0">
                <a:solidFill>
                  <a:schemeClr val="accent1"/>
                </a:solidFill>
              </a:rPr>
              <a:t>Responsable</a:t>
            </a:r>
            <a:r>
              <a:rPr lang="en-US" sz="3200" b="1" dirty="0" smtClean="0">
                <a:solidFill>
                  <a:schemeClr val="accent1"/>
                </a:solidFill>
              </a:rPr>
              <a:t> du </a:t>
            </a:r>
            <a:r>
              <a:rPr lang="en-US" sz="3200" b="1" dirty="0" err="1">
                <a:solidFill>
                  <a:schemeClr val="accent1"/>
                </a:solidFill>
              </a:rPr>
              <a:t>P</a:t>
            </a:r>
            <a:r>
              <a:rPr lang="en-US" sz="3200" b="1" dirty="0" err="1" smtClean="0">
                <a:solidFill>
                  <a:schemeClr val="accent1"/>
                </a:solidFill>
              </a:rPr>
              <a:t>rogramme</a:t>
            </a:r>
            <a:endParaRPr lang="en-US" sz="3200" b="1" dirty="0" smtClean="0">
              <a:solidFill>
                <a:schemeClr val="accent1"/>
              </a:solidFill>
            </a:endParaRPr>
          </a:p>
        </p:txBody>
      </p:sp>
      <p:sp>
        <p:nvSpPr>
          <p:cNvPr id="4" name="Rectangle 3"/>
          <p:cNvSpPr/>
          <p:nvPr/>
        </p:nvSpPr>
        <p:spPr>
          <a:xfrm>
            <a:off x="990600" y="2819400"/>
            <a:ext cx="7239000" cy="2057400"/>
          </a:xfrm>
          <a:prstGeom prst="rect">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dirty="0" err="1" smtClean="0"/>
              <a:t>Groupes</a:t>
            </a:r>
            <a:r>
              <a:rPr lang="en-GB" dirty="0" smtClean="0"/>
              <a:t> de discussions</a:t>
            </a:r>
          </a:p>
        </p:txBody>
      </p:sp>
      <p:sp>
        <p:nvSpPr>
          <p:cNvPr id="3075" name="Content Placeholder 2"/>
          <p:cNvSpPr>
            <a:spLocks noGrp="1"/>
          </p:cNvSpPr>
          <p:nvPr>
            <p:ph idx="1"/>
          </p:nvPr>
        </p:nvSpPr>
        <p:spPr/>
        <p:txBody>
          <a:bodyPr/>
          <a:lstStyle/>
          <a:p>
            <a:r>
              <a:rPr lang="fr-FR" dirty="0" smtClean="0"/>
              <a:t>Transport urbain</a:t>
            </a:r>
          </a:p>
          <a:p>
            <a:r>
              <a:rPr lang="fr-FR" dirty="0" smtClean="0"/>
              <a:t>Facilitation du commerce et du transport et stratégies de transport intermodal</a:t>
            </a:r>
          </a:p>
          <a:p>
            <a:r>
              <a:rPr lang="fr-FR" dirty="0" smtClean="0"/>
              <a:t>Développement professionnel</a:t>
            </a:r>
          </a:p>
          <a:p>
            <a:r>
              <a:rPr lang="fr-FR" dirty="0" smtClean="0"/>
              <a:t>Gestion et financement des stratégies de transport</a:t>
            </a:r>
          </a:p>
          <a:p>
            <a:r>
              <a:rPr lang="fr-FR" dirty="0" smtClean="0"/>
              <a:t>Transport rural</a:t>
            </a:r>
          </a:p>
          <a:p>
            <a:r>
              <a:rPr lang="fr-FR" dirty="0" smtClean="0"/>
              <a:t>Changement climatique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err="1" smtClean="0"/>
              <a:t>Recommandations</a:t>
            </a:r>
            <a:r>
              <a:rPr lang="en-GB" dirty="0" smtClean="0"/>
              <a:t> </a:t>
            </a:r>
          </a:p>
        </p:txBody>
      </p:sp>
      <p:sp>
        <p:nvSpPr>
          <p:cNvPr id="4099" name="Content Placeholder 2"/>
          <p:cNvSpPr>
            <a:spLocks noGrp="1"/>
          </p:cNvSpPr>
          <p:nvPr>
            <p:ph idx="1"/>
          </p:nvPr>
        </p:nvSpPr>
        <p:spPr/>
        <p:txBody>
          <a:bodyPr/>
          <a:lstStyle/>
          <a:p>
            <a:r>
              <a:rPr lang="fr-FR" dirty="0" smtClean="0"/>
              <a:t>A l’avenir, le SSATP devrait envisager d’autres modes de transports que le transport routier. </a:t>
            </a:r>
          </a:p>
          <a:p>
            <a:r>
              <a:rPr lang="fr-FR" dirty="0" smtClean="0"/>
              <a:t>Le transport rural devrait être une priorité.</a:t>
            </a:r>
          </a:p>
          <a:p>
            <a:r>
              <a:rPr lang="fr-FR" dirty="0" smtClean="0"/>
              <a:t>La volonté politique sera nécessaire pour l’amélioration de la bonne gouvernance, en particulier dans le domaine de la facilitation du commerce. Les infrastructures physiques sont inutiles si les questions de gouvernance ne sont pas envisagées.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err="1" smtClean="0"/>
              <a:t>Recommandations</a:t>
            </a:r>
            <a:endParaRPr lang="en-GB" dirty="0" smtClean="0"/>
          </a:p>
        </p:txBody>
      </p:sp>
      <p:sp>
        <p:nvSpPr>
          <p:cNvPr id="5123" name="Content Placeholder 2"/>
          <p:cNvSpPr>
            <a:spLocks noGrp="1"/>
          </p:cNvSpPr>
          <p:nvPr>
            <p:ph idx="1"/>
          </p:nvPr>
        </p:nvSpPr>
        <p:spPr/>
        <p:txBody>
          <a:bodyPr/>
          <a:lstStyle/>
          <a:p>
            <a:r>
              <a:rPr lang="fr-FR" dirty="0" smtClean="0"/>
              <a:t>Les coordinateurs nationaux devraient être nommés par le biais d’un processus consultatif impliquant tout les ministères relatifs au transport</a:t>
            </a:r>
          </a:p>
          <a:p>
            <a:r>
              <a:rPr lang="fr-FR" dirty="0" smtClean="0"/>
              <a:t>Ceux-ci devraient bénéficier de soutien pour mener a bien leur rôle de coordination</a:t>
            </a:r>
          </a:p>
          <a:p>
            <a:r>
              <a:rPr lang="fr-FR" dirty="0" smtClean="0"/>
              <a:t>Les gouvernements devraient appuyer les municipalités a mettre en œuvre des politiques de transport urbains</a:t>
            </a:r>
          </a:p>
          <a:p>
            <a:endParaRPr lang="fr-FR" dirty="0" smtClean="0"/>
          </a:p>
          <a:p>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fr-FR" dirty="0" smtClean="0"/>
              <a:t>Recommandations</a:t>
            </a:r>
          </a:p>
        </p:txBody>
      </p:sp>
      <p:sp>
        <p:nvSpPr>
          <p:cNvPr id="6147" name="Content Placeholder 2"/>
          <p:cNvSpPr>
            <a:spLocks noGrp="1"/>
          </p:cNvSpPr>
          <p:nvPr>
            <p:ph idx="1"/>
          </p:nvPr>
        </p:nvSpPr>
        <p:spPr>
          <a:xfrm>
            <a:off x="468313" y="1484313"/>
            <a:ext cx="8229600" cy="4906962"/>
          </a:xfrm>
        </p:spPr>
        <p:txBody>
          <a:bodyPr/>
          <a:lstStyle/>
          <a:p>
            <a:r>
              <a:rPr lang="fr-FR" sz="2800" dirty="0" smtClean="0"/>
              <a:t>Concernant l’atténuation et l’adaptation au changement climatique, les gouvernements  devraient appuyer la sensibilisation à ces questions et soutenir des systèmes de transport plus durables et efficaces, et mieux identifier les opportunités d’accès aux financements dans le cadre du changement climatique.</a:t>
            </a:r>
          </a:p>
          <a:p>
            <a:r>
              <a:rPr lang="fr-FR" sz="2800" dirty="0" smtClean="0"/>
              <a:t>Les gouvernements devraient travailler avec des associations professionnelles pour promouvoir le professionnalisme pour tous, dans le secteur des transports.</a:t>
            </a:r>
          </a:p>
          <a:p>
            <a:endParaRPr lang="fr-FR" sz="2800" dirty="0" smtClean="0"/>
          </a:p>
          <a:p>
            <a:endParaRPr lang="fr-FR" sz="2800" dirty="0" smtClean="0"/>
          </a:p>
        </p:txBody>
      </p:sp>
      <p:sp>
        <p:nvSpPr>
          <p:cNvPr id="4" name="Slide Number Placeholder 3"/>
          <p:cNvSpPr>
            <a:spLocks noGrp="1"/>
          </p:cNvSpPr>
          <p:nvPr>
            <p:ph type="sldNum" sz="quarter" idx="12"/>
          </p:nvPr>
        </p:nvSpPr>
        <p:spPr/>
        <p:txBody>
          <a:bodyPr/>
          <a:lstStyle/>
          <a:p>
            <a:pPr>
              <a:defRPr/>
            </a:pPr>
            <a:fld id="{B9FAACE0-6E7E-40E6-9233-F708BD0E7888}" type="slidenum">
              <a:rPr lang="en-US"/>
              <a:pPr>
                <a:defRPr/>
              </a:pPr>
              <a:t>5</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215</Words>
  <Application>Microsoft Office PowerPoint</Application>
  <PresentationFormat>On-screen Show (4:3)</PresentationFormat>
  <Paragraphs>25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SSATP Reunion Annuelle 2010   Rapport aux Ministres    Stephen Vincent,  Responsable du Programme</vt:lpstr>
      <vt:lpstr>Groupes de discussions</vt:lpstr>
      <vt:lpstr>Recommandations </vt:lpstr>
      <vt:lpstr>Recommandations</vt:lpstr>
      <vt:lpstr>Recommandations</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SSATP Reunion Annuelle 2010   Rapport aux Ministres    Stephen Vincent,  Responsable du Programme</dc:title>
  <dc:creator>WB20796</dc:creator>
  <cp:lastModifiedBy>Monique Desthuis-Francis</cp:lastModifiedBy>
  <cp:revision>1</cp:revision>
  <dcterms:created xsi:type="dcterms:W3CDTF">2010-10-20T12:57:22Z</dcterms:created>
  <dcterms:modified xsi:type="dcterms:W3CDTF">2011-02-02T23:07:48Z</dcterms:modified>
</cp:coreProperties>
</file>