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F0334-D3E8-4A92-A2AE-6753B4919B38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2D818-8BC2-430B-AF2B-119CA379B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5B4D8-8577-4506-924F-790A9E7D5703}" type="slidenum">
              <a:rPr lang="en-US" smtClean="0">
                <a:latin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2D818-8BC2-430B-AF2B-119CA379B0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6438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276725"/>
          </a:xfrm>
        </p:spPr>
        <p:txBody>
          <a:bodyPr>
            <a:normAutofit/>
          </a:bodyPr>
          <a:lstStyle/>
          <a:p>
            <a:pPr lvl="0"/>
            <a:endParaRPr lang="en-GB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CDE3C9-A8BD-45AD-AB7B-7867E5C42B6E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C57B31-813C-49AF-A11F-519026AB85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>
              <a:buNone/>
            </a:pPr>
            <a:endParaRPr lang="en-US" sz="1200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800" b="1" dirty="0" smtClean="0"/>
              <a:t>Development of a joint Regional Transport and Communications Policy and Strategy and Priority Investment Plan (TCS/PIP): </a:t>
            </a:r>
          </a:p>
          <a:p>
            <a:pPr algn="ctr">
              <a:buNone/>
            </a:pPr>
            <a:r>
              <a:rPr lang="en-US" sz="2800" b="1" dirty="0" smtClean="0"/>
              <a:t>the COMESA experience </a:t>
            </a:r>
            <a:r>
              <a:rPr lang="en-US" sz="2800" b="1" smtClean="0"/>
              <a:t>for </a:t>
            </a:r>
            <a:r>
              <a:rPr lang="en-US" sz="2800" b="1" smtClean="0"/>
              <a:t>transport </a:t>
            </a:r>
            <a:endParaRPr lang="en-US" sz="2800" dirty="0" smtClean="0"/>
          </a:p>
          <a:p>
            <a:pPr algn="just">
              <a:buNone/>
            </a:pPr>
            <a:endParaRPr lang="en-US" sz="2400" dirty="0" smtClean="0"/>
          </a:p>
          <a:p>
            <a:pPr algn="ctr">
              <a:buNone/>
            </a:pPr>
            <a:endParaRPr lang="en-US" sz="1800" b="1" dirty="0" smtClean="0"/>
          </a:p>
          <a:p>
            <a:pPr algn="ctr">
              <a:buNone/>
            </a:pPr>
            <a:r>
              <a:rPr lang="en-US" sz="1800" b="1" dirty="0" smtClean="0"/>
              <a:t>Zemedkun Girma, </a:t>
            </a:r>
          </a:p>
          <a:p>
            <a:pPr algn="ctr">
              <a:buNone/>
            </a:pPr>
            <a:r>
              <a:rPr lang="en-US" sz="1800" b="1" dirty="0" smtClean="0"/>
              <a:t>Transport Policy Specialist, COMESA</a:t>
            </a:r>
            <a:endParaRPr lang="en-US" sz="1800" dirty="0" smtClean="0"/>
          </a:p>
          <a:p>
            <a:pPr algn="ctr">
              <a:buNone/>
            </a:pPr>
            <a:r>
              <a:rPr lang="en-US" sz="1800" b="1" dirty="0" smtClean="0"/>
              <a:t>zgirma@comesa.int</a:t>
            </a:r>
            <a:endParaRPr lang="en-US" sz="1800" dirty="0" smtClean="0"/>
          </a:p>
          <a:p>
            <a:pPr>
              <a:buNone/>
            </a:pPr>
            <a:endParaRPr lang="en-US" sz="1200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304800"/>
            <a:ext cx="2209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3048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048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38400" y="304800"/>
            <a:ext cx="2133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2400" dirty="0" smtClean="0"/>
              <a:t>Result 4 : MANAGEMENT INFORMATION SYSTEM (MIS)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2400" dirty="0" smtClean="0"/>
              <a:t>	</a:t>
            </a:r>
            <a:r>
              <a:rPr lang="en-GB" sz="2000" i="1" dirty="0" smtClean="0"/>
              <a:t>Development of an Infrastructure management information and monitoring system (MIS) designed to ensure that relevant </a:t>
            </a:r>
            <a:r>
              <a:rPr lang="en-GB" sz="2000" i="1" dirty="0" smtClean="0">
                <a:solidFill>
                  <a:srgbClr val="FF0000"/>
                </a:solidFill>
              </a:rPr>
              <a:t>RIO management continuously is informed </a:t>
            </a:r>
            <a:r>
              <a:rPr lang="en-GB" sz="2000" i="1" dirty="0" smtClean="0"/>
              <a:t>about the adequate progress of the implementation process;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2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2400" dirty="0" smtClean="0"/>
              <a:t>			</a:t>
            </a:r>
            <a:r>
              <a:rPr lang="en-GB" sz="1800" dirty="0" smtClean="0"/>
              <a:t>Compendium of PIP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1800" dirty="0" smtClean="0"/>
              <a:t>			Scoping Study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1800" dirty="0" smtClean="0"/>
              <a:t>			Web-based Infrastructure Database system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GB" sz="1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GB" sz="1800" dirty="0" smtClean="0"/>
              <a:t>	</a:t>
            </a:r>
            <a:r>
              <a:rPr lang="en-GB" sz="2000" dirty="0" smtClean="0"/>
              <a:t>Result 5 :  CAPACITY BUILDING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GB" sz="2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GB" sz="2000" dirty="0" smtClean="0"/>
              <a:t>	</a:t>
            </a:r>
            <a:r>
              <a:rPr lang="en-GB" sz="2000" i="1" dirty="0" smtClean="0"/>
              <a:t>Adequate capacity building program implemented to enable RIO’s and all the relevant staff in the </a:t>
            </a:r>
            <a:r>
              <a:rPr lang="en-GB" sz="2000" i="1" dirty="0" smtClean="0">
                <a:solidFill>
                  <a:srgbClr val="FF0000"/>
                </a:solidFill>
              </a:rPr>
              <a:t>project development cycles </a:t>
            </a:r>
            <a:r>
              <a:rPr lang="en-GB" sz="2000" i="1" dirty="0" smtClean="0"/>
              <a:t>of appraisal, monitoring and evaluation process for the TCS/PIP implementation to professionally perform their duties and mandates.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1800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06412"/>
          </a:xfrm>
        </p:spPr>
        <p:txBody>
          <a:bodyPr/>
          <a:lstStyle/>
          <a:p>
            <a:pPr algn="ctr"/>
            <a:r>
              <a:rPr lang="en-GB" sz="2000" i="1" dirty="0" smtClean="0"/>
              <a:t>TCS/PIP  PROGRAM IMPLIMENTATION PROCESS AND STATUS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70513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000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TENDERING AND PROCUREMENT PROCESS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en-GB" sz="6400" i="1" dirty="0" smtClean="0"/>
          </a:p>
          <a:p>
            <a:pPr marL="914717"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ADVERTISEMNTS POSTED ON </a:t>
            </a:r>
          </a:p>
          <a:p>
            <a:pPr lvl="3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en-GB" sz="6400" i="1" dirty="0" smtClean="0"/>
          </a:p>
          <a:p>
            <a:pPr lvl="3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COMESA, IGAD, EAC , IOC AND EC DELGATION WEBSITES</a:t>
            </a:r>
          </a:p>
          <a:p>
            <a:pPr lvl="3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The Economist Magazine</a:t>
            </a:r>
          </a:p>
          <a:p>
            <a:pPr lvl="3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The Economist Website</a:t>
            </a:r>
          </a:p>
          <a:p>
            <a:pPr lvl="3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en-GB" sz="6400" i="1" dirty="0" smtClean="0"/>
          </a:p>
          <a:p>
            <a:pPr marL="914717"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ONLY ONE BIDDER RESPONDED ON FIRST TENDER  </a:t>
            </a:r>
          </a:p>
          <a:p>
            <a:pPr marL="914717"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THREE BIDDRS RESPONDED TO THE  RETENDERED BID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en-GB" sz="6400" i="1" dirty="0" smtClean="0"/>
          </a:p>
          <a:p>
            <a:pPr marL="914717"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100" i="1" dirty="0" smtClean="0"/>
              <a:t>TECHNICAL /FINANCIAL EVALUATION  OF PROPOSALS</a:t>
            </a:r>
          </a:p>
          <a:p>
            <a:pPr marL="914717" lvl="2" indent="-246888" fontAlgn="auto">
              <a:spcAft>
                <a:spcPts val="0"/>
              </a:spcAft>
              <a:buNone/>
              <a:defRPr/>
            </a:pPr>
            <a:endParaRPr lang="en-GB" sz="6100" i="1" dirty="0" smtClean="0"/>
          </a:p>
          <a:p>
            <a:pPr lvl="3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300" i="1" dirty="0" smtClean="0"/>
              <a:t>COMPOSED OF PROFFESSIONALS FROM AND OUTSIDE COMESA</a:t>
            </a:r>
          </a:p>
          <a:p>
            <a:pPr lvl="3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300" i="1" dirty="0" smtClean="0"/>
              <a:t>CONDUCTED TECHNICAL AND FINANCIAL EVALUATION ON PROPOSALS</a:t>
            </a:r>
          </a:p>
          <a:p>
            <a:pPr lvl="3" indent="-246888">
              <a:defRPr/>
            </a:pPr>
            <a:r>
              <a:rPr lang="en-GB" sz="6300" i="1" dirty="0" smtClean="0"/>
              <a:t>RECOMMENDATION SUBMITTED TO POLICY ORGANS TO OFFER THE SERVICE</a:t>
            </a:r>
            <a:endParaRPr lang="en-GB" sz="6400" i="1" dirty="0" smtClean="0"/>
          </a:p>
          <a:p>
            <a:pPr marL="914717"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100" i="1" dirty="0" smtClean="0"/>
              <a:t>A SERIES OF CONSIDERATION BY THE BUREUX AND SUB-COMMITTES</a:t>
            </a:r>
          </a:p>
          <a:p>
            <a:pPr marL="914717"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THE COMESA COUNCIL APPROVED / ENDORSED (IN DEC, 2008) THE RECOMMENDATION</a:t>
            </a:r>
          </a:p>
          <a:p>
            <a:pPr marL="914717"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CONTRACT NEGOTIOAN ON 21-22 JANUARY 2009,</a:t>
            </a:r>
          </a:p>
          <a:p>
            <a:pPr marL="914717"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GB" sz="6400" i="1" dirty="0" smtClean="0"/>
              <a:t>CONTRACT AGREEMENT SIGNED ON 05 MAY,2009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en-GB" sz="1500" dirty="0" smtClean="0"/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en-GB" sz="1200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en-GB" sz="1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algn="ctr"/>
            <a:r>
              <a:rPr lang="en-GB" sz="3200" dirty="0" smtClean="0"/>
              <a:t>TCS/PIP Steering Committee</a:t>
            </a:r>
          </a:p>
        </p:txBody>
      </p:sp>
      <p:sp>
        <p:nvSpPr>
          <p:cNvPr id="20483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r>
              <a:rPr lang="en-GB" sz="1800" i="1" dirty="0" smtClean="0"/>
              <a:t>Comprising of  SC members from ;</a:t>
            </a:r>
          </a:p>
          <a:p>
            <a:pPr lvl="1"/>
            <a:r>
              <a:rPr lang="en-GB" sz="1800" i="1" dirty="0" smtClean="0"/>
              <a:t>COMESA, EAC, IGAD, IOC, SADC</a:t>
            </a:r>
          </a:p>
          <a:p>
            <a:pPr lvl="1"/>
            <a:r>
              <a:rPr lang="en-GB" sz="1800" i="1" dirty="0" smtClean="0"/>
              <a:t>EC Delegations </a:t>
            </a:r>
          </a:p>
          <a:p>
            <a:pPr lvl="1"/>
            <a:r>
              <a:rPr lang="en-GB" sz="1800" i="1" dirty="0" smtClean="0"/>
              <a:t>COMESA Chair of the SC and hosting the study</a:t>
            </a:r>
          </a:p>
          <a:p>
            <a:r>
              <a:rPr lang="en-GB" sz="1800" i="1" dirty="0" smtClean="0"/>
              <a:t>Conducted Four  Steering Committee meetings</a:t>
            </a:r>
          </a:p>
          <a:p>
            <a:pPr lvl="1"/>
            <a:r>
              <a:rPr lang="en-GB" i="1" dirty="0" smtClean="0"/>
              <a:t>First TCS/PIP Steering Committee meeting</a:t>
            </a:r>
          </a:p>
          <a:p>
            <a:pPr lvl="2"/>
            <a:r>
              <a:rPr lang="en-GB" sz="1800" i="1" dirty="0" smtClean="0"/>
              <a:t>First kick-of meeting of the SC on </a:t>
            </a:r>
            <a:r>
              <a:rPr lang="en-GB" sz="1400" i="1" dirty="0" smtClean="0"/>
              <a:t>25 May, 2009 - Mombasa,  Kenya </a:t>
            </a:r>
          </a:p>
          <a:p>
            <a:pPr lvl="2"/>
            <a:r>
              <a:rPr lang="en-GB" sz="1800" i="1" dirty="0" smtClean="0"/>
              <a:t>Endorsed the Working Rules of Procedure/ TOR/</a:t>
            </a:r>
          </a:p>
          <a:p>
            <a:pPr lvl="2"/>
            <a:r>
              <a:rPr lang="en-GB" sz="1800" i="1" dirty="0" smtClean="0"/>
              <a:t>Back-to-back of JAM II meeting of IGAD</a:t>
            </a:r>
          </a:p>
          <a:p>
            <a:pPr lvl="2"/>
            <a:r>
              <a:rPr lang="en-GB" sz="1800" i="1" dirty="0" smtClean="0"/>
              <a:t>Dealt on :- </a:t>
            </a:r>
          </a:p>
          <a:p>
            <a:pPr lvl="3"/>
            <a:r>
              <a:rPr lang="en-GB" sz="1800" i="1" dirty="0" smtClean="0"/>
              <a:t>TCS/PIP Program development and TOR</a:t>
            </a:r>
          </a:p>
          <a:p>
            <a:pPr lvl="3"/>
            <a:r>
              <a:rPr lang="en-GB" sz="1800" i="1" dirty="0" smtClean="0"/>
              <a:t>Tendering and procurement process of the study</a:t>
            </a:r>
          </a:p>
          <a:p>
            <a:pPr lvl="3"/>
            <a:r>
              <a:rPr lang="en-GB" sz="1800" i="1" dirty="0" smtClean="0"/>
              <a:t>Code of practice</a:t>
            </a:r>
          </a:p>
          <a:p>
            <a:pPr lvl="3"/>
            <a:r>
              <a:rPr lang="en-GB" sz="1800" i="1" dirty="0" smtClean="0"/>
              <a:t>Way forward of TCS/PIP</a:t>
            </a:r>
          </a:p>
          <a:p>
            <a:pPr lvl="1">
              <a:buNone/>
            </a:pPr>
            <a:endParaRPr lang="en-GB" sz="1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 fontScale="90000"/>
          </a:bodyPr>
          <a:lstStyle/>
          <a:p>
            <a:pPr marL="274320" lvl="1" indent="-246888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3600" i="1" dirty="0" smtClean="0"/>
              <a:t> </a:t>
            </a:r>
            <a:r>
              <a:rPr lang="en-GB" sz="3300" i="1" dirty="0" smtClean="0"/>
              <a:t>Second TCS/PIP Steering Committee meeting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1"/>
          </a:xfrm>
        </p:spPr>
        <p:txBody>
          <a:bodyPr>
            <a:normAutofit fontScale="92500" lnSpcReduction="10000"/>
          </a:bodyPr>
          <a:lstStyle/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i="1" dirty="0" smtClean="0"/>
              <a:t>Second SC meeting held in </a:t>
            </a:r>
            <a:r>
              <a:rPr lang="en-GB" sz="1800" i="1" dirty="0" smtClean="0"/>
              <a:t>Nairobi, 16 August, 2009</a:t>
            </a:r>
          </a:p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i="1" dirty="0" smtClean="0"/>
              <a:t>Back to back of the PIF meeting – IRCC</a:t>
            </a:r>
          </a:p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i="1" dirty="0" smtClean="0"/>
              <a:t>Dealt on agenda items  of : 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Discussion on methodology and approach of the study;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Endorsement of the Inception report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Report on the TCS/PIP program and overall study progress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Way forward of TCS/PIP</a:t>
            </a:r>
          </a:p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200" i="1" dirty="0" smtClean="0"/>
              <a:t>Guided the consultant and  the project team :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To conduct macro-economic  diagnostic base assessment  at country and REC  levels;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To prepare a user friendly questionnaire and approach to gather required information and data base for the PIP ;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To provide the necessary support  required both at REC and national levels;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Each REC to facilitate the necessary support required at member states levels  for a successful accomplishment of the study; </a:t>
            </a:r>
          </a:p>
          <a:p>
            <a:pPr marL="274320" lvl="1" indent="-246888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endParaRPr lang="en-GB" sz="2000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914400"/>
          </a:xfrm>
        </p:spPr>
        <p:txBody>
          <a:bodyPr/>
          <a:lstStyle/>
          <a:p>
            <a:pPr algn="ctr"/>
            <a:r>
              <a:rPr lang="en-GB" sz="2000" dirty="0" smtClean="0"/>
              <a:t>TCS/PIP FIRST VALIDATION WORKSHOP  </a:t>
            </a:r>
            <a:br>
              <a:rPr lang="en-GB" sz="2000" dirty="0" smtClean="0"/>
            </a:br>
            <a:r>
              <a:rPr lang="en-GB" sz="2000" dirty="0" smtClean="0"/>
              <a:t>AND THIRD STEERING COMMITTE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lnSpcReduction="10000"/>
          </a:bodyPr>
          <a:lstStyle/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i="1" dirty="0" smtClean="0"/>
              <a:t>Third SC meeting held in Vic Falls, Zimbabwe 20 Feb, 2010</a:t>
            </a:r>
          </a:p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i="1" dirty="0" smtClean="0"/>
              <a:t>Back to back of the First Validation Workshop 18-19 Feb, 2010</a:t>
            </a:r>
          </a:p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i="1" dirty="0" smtClean="0"/>
              <a:t>Dealt on agenda items  of : </a:t>
            </a:r>
          </a:p>
          <a:p>
            <a:pPr marL="1152144" lvl="4" indent="-210312" fontAlgn="auto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i="1" dirty="0" smtClean="0"/>
              <a:t>Discussed working papers;</a:t>
            </a:r>
          </a:p>
          <a:p>
            <a:pPr marL="1152144" lvl="4" indent="-210312" fontAlgn="auto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i="1" dirty="0" smtClean="0"/>
              <a:t>Stake holders Validated the study documents on: </a:t>
            </a:r>
          </a:p>
          <a:p>
            <a:pPr marL="1463040" lvl="4" indent="-21031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sz="1700" i="1" dirty="0" smtClean="0"/>
              <a:t>Draft Transport Policy</a:t>
            </a:r>
          </a:p>
          <a:p>
            <a:pPr marL="1463040" lvl="4" indent="-21031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sz="1700" i="1" dirty="0" smtClean="0"/>
              <a:t>Draft Transport Strategy</a:t>
            </a:r>
          </a:p>
          <a:p>
            <a:pPr marL="1463040" lvl="4" indent="-21031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sz="1700" i="1" dirty="0" smtClean="0"/>
              <a:t>Draft Prioritization Criteria</a:t>
            </a:r>
          </a:p>
          <a:p>
            <a:pPr marL="641350" lvl="2" indent="-210312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i="1" dirty="0" smtClean="0"/>
              <a:t>Evaluated the progress  made on the TCS/PIP program;</a:t>
            </a:r>
          </a:p>
          <a:p>
            <a:pPr marL="641350" lvl="2" indent="-210312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i="1" dirty="0" smtClean="0"/>
              <a:t>Endorsed the Transport Policy and Strategy for adoption by the relevant Policy organs of each REC;</a:t>
            </a:r>
          </a:p>
          <a:p>
            <a:pPr marL="641350" lvl="2" indent="-210312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i="1" dirty="0" smtClean="0"/>
              <a:t>Directed the Secretariat  to make sure all review comments are properly incorporated to the draft final submissions;</a:t>
            </a:r>
          </a:p>
          <a:p>
            <a:pPr marL="641350" lvl="2" indent="-210312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i="1" dirty="0" smtClean="0"/>
              <a:t>Reviewed the draft PIP and outline of the overall TCS/PIP study; </a:t>
            </a:r>
          </a:p>
          <a:p>
            <a:pPr marL="641350" lvl="2" indent="-210312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i="1" dirty="0" smtClean="0"/>
              <a:t>Discussed on the way forward of  the TCS/PIP program.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762000"/>
          </a:xfrm>
        </p:spPr>
        <p:txBody>
          <a:bodyPr/>
          <a:lstStyle/>
          <a:p>
            <a:pPr algn="ctr"/>
            <a:r>
              <a:rPr lang="en-GB" sz="1800" dirty="0" smtClean="0"/>
              <a:t>TCS / PIP SECOND VALIDATION WORKSHOP  </a:t>
            </a:r>
            <a:br>
              <a:rPr lang="en-GB" sz="1800" dirty="0" smtClean="0"/>
            </a:br>
            <a:r>
              <a:rPr lang="en-GB" sz="1800" dirty="0" smtClean="0"/>
              <a:t>AND  FOURTH STEERING COMMITTE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i="1" dirty="0" smtClean="0"/>
              <a:t>Fourth SC meeting held in Kigali, Rwanda, 11 June, 2010</a:t>
            </a:r>
          </a:p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i="1" dirty="0" smtClean="0"/>
              <a:t>Back to back of the Second Validation Workshop 9-10 June, 2010</a:t>
            </a:r>
          </a:p>
          <a:p>
            <a:pPr marL="640080" lvl="2" indent="-246888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000" i="1" dirty="0" smtClean="0"/>
              <a:t>Dealt on agenda items  of : </a:t>
            </a:r>
          </a:p>
          <a:p>
            <a:pPr marL="1152144" lvl="4" indent="-210312" fontAlgn="auto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i="1" dirty="0" smtClean="0"/>
              <a:t>Presentation and Discussion on the working papers;</a:t>
            </a:r>
          </a:p>
          <a:p>
            <a:pPr marL="1152144" lvl="4" indent="-210312" fontAlgn="auto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i="1" dirty="0" smtClean="0"/>
              <a:t>Validated the study recommendations of: </a:t>
            </a:r>
          </a:p>
          <a:p>
            <a:pPr marL="1463040" lvl="4" indent="-21031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sz="1700" i="1" dirty="0" smtClean="0"/>
              <a:t>Draft Priority Investment Plan;</a:t>
            </a:r>
          </a:p>
          <a:p>
            <a:pPr marL="1463040" lvl="4" indent="-21031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sz="1700" i="1" dirty="0" smtClean="0"/>
              <a:t>Draft Program Finance Facility;</a:t>
            </a:r>
          </a:p>
          <a:p>
            <a:pPr marL="1463040" lvl="4" indent="-21031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sz="1700" i="1" dirty="0" smtClean="0"/>
              <a:t>Draft Revised Transport Policy</a:t>
            </a:r>
          </a:p>
          <a:p>
            <a:pPr marL="1463040" lvl="4" indent="-21031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GB" sz="1700" i="1" dirty="0" smtClean="0"/>
              <a:t>Draft Revised Transport Strategy;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Evaluated the progress report of the overall study; 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Endorsed the study submissions and directed the Secretariat to proceed for presentation to policy organs;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Requested each REC to proceed with  the process for adoption of the document as Regional Transport Policy , Strategy and PIP ;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Agreed to incorporate the agreed PIP as part of Regional and National  plans and programs and to work together  to mobilize resources; </a:t>
            </a:r>
          </a:p>
          <a:p>
            <a:pPr marL="914400" lvl="3" indent="-210312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en-GB" i="1" dirty="0" smtClean="0"/>
              <a:t>Discussed on the way forward of TCS/PIP.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43813" cy="914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Working Papers and Project Milestones expected as study  Deliverables </a:t>
            </a:r>
          </a:p>
        </p:txBody>
      </p:sp>
      <p:graphicFrame>
        <p:nvGraphicFramePr>
          <p:cNvPr id="124931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990600"/>
          <a:ext cx="8642350" cy="516155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48088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</a:rPr>
                        <a:t>Main Documents </a:t>
                      </a:r>
                    </a:p>
                    <a:p>
                      <a:pPr marL="914400" marR="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</a:rPr>
                        <a:t> -  Draft Regional Transport Policy;</a:t>
                      </a:r>
                    </a:p>
                    <a:p>
                      <a:pPr marL="914400" marR="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</a:rPr>
                        <a:t>ii - Draft Regional Transport Strategy</a:t>
                      </a:r>
                    </a:p>
                    <a:p>
                      <a:pPr marL="914400" marR="0" lvl="2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</a:rPr>
                        <a:t>Iii - Draft Priority Investment Plan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Working Papers / Monographs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No. 1: Definition of the Regional Perspective on Trans/</a:t>
                      </a:r>
                      <a:r>
                        <a:rPr kumimoji="0" lang="en-US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Comms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. Policy/Planning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No. 2: Formulation of an Integrated Transport and Communications Policy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No. 3: Cross-cutting Issues in Transport and Communications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No. 4: Economic Mapping of the Eastern and Southern Region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No. 5: Priority Project Selection / Readiness and Sequencing 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No. 6: Formulation of an Integrated Transport and Communications Strategy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No. 7: RIO Capacity Building and Training Needs Analysis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No. 8: Financing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69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No. 9: GIS Application for TCS/PIP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 smtClean="0"/>
              <a:t>SWOT : STRENGTHES WEAKNESSES THREATS OPPORTUNITIES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1"/>
          </a:xfrm>
        </p:spPr>
        <p:txBody>
          <a:bodyPr>
            <a:normAutofit/>
          </a:bodyPr>
          <a:lstStyle/>
          <a:p>
            <a:r>
              <a:rPr lang="en-US" dirty="0" smtClean="0"/>
              <a:t>Strengths :</a:t>
            </a:r>
          </a:p>
          <a:p>
            <a:pPr lvl="1"/>
            <a:r>
              <a:rPr lang="en-US" sz="2000" i="1" dirty="0" smtClean="0"/>
              <a:t>Joint program of partnering REC’s;</a:t>
            </a:r>
          </a:p>
          <a:p>
            <a:pPr lvl="1"/>
            <a:r>
              <a:rPr lang="en-US" sz="2000" i="1" dirty="0" smtClean="0"/>
              <a:t>Managed by policy guidance of  the oversight of SC;</a:t>
            </a:r>
          </a:p>
          <a:p>
            <a:pPr lvl="1"/>
            <a:r>
              <a:rPr lang="en-US" sz="2000" i="1" dirty="0" smtClean="0"/>
              <a:t>Comprehensively integrated program;</a:t>
            </a:r>
          </a:p>
          <a:p>
            <a:pPr lvl="1"/>
            <a:r>
              <a:rPr lang="en-US" sz="2000" i="1" dirty="0" smtClean="0"/>
              <a:t>Addressing all modes of Transport;</a:t>
            </a:r>
          </a:p>
          <a:p>
            <a:pPr lvl="1"/>
            <a:r>
              <a:rPr lang="en-US" sz="2000" i="1" dirty="0" smtClean="0"/>
              <a:t>Complete program sequencing of the activities as key result areas</a:t>
            </a:r>
            <a:r>
              <a:rPr lang="en-US" dirty="0" smtClean="0"/>
              <a:t>;</a:t>
            </a:r>
          </a:p>
          <a:p>
            <a:pPr lvl="1"/>
            <a:r>
              <a:rPr lang="en-US" sz="2000" i="1" dirty="0" smtClean="0"/>
              <a:t>Developed through interactive consultation, questionnaire based project identification  and technical validation by member states;</a:t>
            </a:r>
          </a:p>
          <a:p>
            <a:r>
              <a:rPr lang="en-US" dirty="0" smtClean="0"/>
              <a:t>Weaknesses :</a:t>
            </a:r>
          </a:p>
          <a:p>
            <a:pPr lvl="1"/>
            <a:r>
              <a:rPr lang="en-US" sz="2000" i="1" dirty="0" smtClean="0"/>
              <a:t>Inadequacy in using sample based sectoral country consultations,</a:t>
            </a:r>
          </a:p>
          <a:p>
            <a:pPr lvl="1"/>
            <a:r>
              <a:rPr lang="en-US" sz="2000" i="1" dirty="0" smtClean="0"/>
              <a:t>RIO level stakeholders validation not conducted as planned;</a:t>
            </a:r>
          </a:p>
          <a:p>
            <a:pPr lvl="1"/>
            <a:r>
              <a:rPr lang="en-US" sz="2000" i="1" dirty="0" smtClean="0"/>
              <a:t>Weak information sourcing and input data for project development;</a:t>
            </a:r>
          </a:p>
          <a:p>
            <a:pPr lvl="1"/>
            <a:r>
              <a:rPr lang="en-US" sz="2000" i="1" dirty="0" smtClean="0"/>
              <a:t>Prioritization criteria subject to availability of information and data;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/>
          </a:bodyPr>
          <a:lstStyle/>
          <a:p>
            <a:r>
              <a:rPr lang="en-US" sz="2200" i="1" dirty="0" smtClean="0"/>
              <a:t>SWOT : STRENGTHES WEAKNESSES THREATS OPPORTUNITIES (Cont’d)</a:t>
            </a:r>
            <a:endParaRPr lang="en-US" sz="2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1"/>
          </a:xfrm>
        </p:spPr>
        <p:txBody>
          <a:bodyPr>
            <a:normAutofit/>
          </a:bodyPr>
          <a:lstStyle/>
          <a:p>
            <a:r>
              <a:rPr lang="en-US" dirty="0" smtClean="0"/>
              <a:t>Opportunities :</a:t>
            </a:r>
          </a:p>
          <a:p>
            <a:pPr lvl="1"/>
            <a:r>
              <a:rPr lang="en-US" sz="1800" i="1" dirty="0" smtClean="0"/>
              <a:t>Working within the framework of Tripartite arrangement of  the COMESA/EAC/SADC agreement;</a:t>
            </a:r>
          </a:p>
          <a:p>
            <a:pPr lvl="1"/>
            <a:r>
              <a:rPr lang="en-US" sz="1800" i="1" dirty="0" smtClean="0"/>
              <a:t>Used as source / model  case for ESA Region efforts towards Policy Harmonization and program integration;</a:t>
            </a:r>
          </a:p>
          <a:p>
            <a:pPr lvl="1"/>
            <a:r>
              <a:rPr lang="en-US" sz="1800" i="1" dirty="0" smtClean="0"/>
              <a:t>Agreement as general direction to make use of inputs from all REC ‘s and member stets;</a:t>
            </a:r>
          </a:p>
          <a:p>
            <a:pPr lvl="1"/>
            <a:r>
              <a:rPr lang="en-US" sz="1800" i="1" dirty="0" smtClean="0"/>
              <a:t>Guided to make use of inputs from on-going studies, initiatives  and on-going programs;</a:t>
            </a:r>
          </a:p>
          <a:p>
            <a:pPr lvl="1"/>
            <a:r>
              <a:rPr lang="en-US" sz="1800" i="1" dirty="0" smtClean="0"/>
              <a:t>To be used as source of input for project development for EDF financing, the PIF process and potential source information for financiers; </a:t>
            </a:r>
          </a:p>
          <a:p>
            <a:r>
              <a:rPr lang="en-US" dirty="0" smtClean="0"/>
              <a:t>Threats :</a:t>
            </a:r>
          </a:p>
          <a:p>
            <a:pPr lvl="1"/>
            <a:r>
              <a:rPr lang="en-US" sz="1800" i="1" dirty="0" smtClean="0"/>
              <a:t>Study more influenced towards Transport leading resulting in inadequately addressing  with imbalanced coverage on the Communication part; </a:t>
            </a:r>
          </a:p>
          <a:p>
            <a:pPr lvl="1"/>
            <a:r>
              <a:rPr lang="en-US" sz="1800" i="1" dirty="0" smtClean="0"/>
              <a:t>Reduction of the study period from 24 to 12 Months to compensate the lose of time due to delay in tendering and procurement decision process;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algn="ctr"/>
            <a:r>
              <a:rPr lang="en-US" sz="3600" i="1" dirty="0" smtClean="0"/>
              <a:t>The Way forward 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1"/>
          </a:xfrm>
        </p:spPr>
        <p:txBody>
          <a:bodyPr>
            <a:normAutofit lnSpcReduction="10000"/>
          </a:bodyPr>
          <a:lstStyle/>
          <a:p>
            <a:r>
              <a:rPr lang="en-US" sz="2400" i="1" dirty="0" smtClean="0"/>
              <a:t>Dissemination and familiarization of the TCS/PIP outcomes at REC and member states level;</a:t>
            </a:r>
          </a:p>
          <a:p>
            <a:r>
              <a:rPr lang="en-US" sz="2400" i="1" dirty="0" smtClean="0"/>
              <a:t>Policy and strategy compliance assessment to identify gaps and remedies in the process for policy harmonization and program integration at REC and Member states level;</a:t>
            </a:r>
          </a:p>
          <a:p>
            <a:r>
              <a:rPr lang="en-US" sz="2400" i="1" dirty="0" smtClean="0"/>
              <a:t>Project profiling to lobby for financing and the conduct of </a:t>
            </a:r>
            <a:r>
              <a:rPr lang="en-US" sz="2400" i="1" dirty="0" err="1" smtClean="0"/>
              <a:t>pledgings</a:t>
            </a:r>
            <a:r>
              <a:rPr lang="en-US" sz="2400" i="1" dirty="0" smtClean="0"/>
              <a:t> for resource mobilization;</a:t>
            </a:r>
          </a:p>
          <a:p>
            <a:r>
              <a:rPr lang="en-US" sz="2400" i="1" dirty="0" smtClean="0"/>
              <a:t>Detailed work on the other key result areas on program financing, management information system and capacity building;</a:t>
            </a:r>
          </a:p>
          <a:p>
            <a:r>
              <a:rPr lang="en-US" sz="2400" i="1" dirty="0" smtClean="0"/>
              <a:t>Conduct training and special programs to enable the REC’s to capably manage the TCS/PIP program sustainably; </a:t>
            </a:r>
          </a:p>
          <a:p>
            <a:r>
              <a:rPr lang="en-US" sz="2400" i="1" dirty="0" smtClean="0"/>
              <a:t>Networking of the study to feed into other continental, regional and national programs and studies. </a:t>
            </a:r>
          </a:p>
          <a:p>
            <a:endParaRPr lang="en-US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0"/>
            <a:ext cx="8243887" cy="533400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/>
              <a:t>Regional Integration  Support Program (RISP)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458200" cy="53705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200" i="1" dirty="0" smtClean="0"/>
              <a:t>Overall objective is to contribute to the implementation of the mandates of the four Regional Integration organisations (RIOs) and member states to:</a:t>
            </a:r>
          </a:p>
          <a:p>
            <a:pPr lvl="2">
              <a:buFont typeface="Wingdings" pitchFamily="2" charset="2"/>
              <a:buChar char="Ø"/>
            </a:pPr>
            <a:r>
              <a:rPr lang="en-GB" sz="2200" i="1" dirty="0" smtClean="0"/>
              <a:t>increase competitiveness,</a:t>
            </a:r>
          </a:p>
          <a:p>
            <a:pPr lvl="2">
              <a:buFont typeface="Wingdings" pitchFamily="2" charset="2"/>
              <a:buChar char="Ø"/>
            </a:pPr>
            <a:r>
              <a:rPr lang="en-GB" sz="2200" i="1" dirty="0" smtClean="0"/>
              <a:t>economic growth , and</a:t>
            </a:r>
          </a:p>
          <a:p>
            <a:pPr lvl="2">
              <a:buFont typeface="Wingdings" pitchFamily="2" charset="2"/>
              <a:buChar char="Ø"/>
            </a:pPr>
            <a:r>
              <a:rPr lang="en-GB" sz="2200" i="1" dirty="0" smtClean="0"/>
              <a:t> poverty reduction through enhanced regional integration.</a:t>
            </a:r>
          </a:p>
          <a:p>
            <a:pPr>
              <a:buFont typeface="Wingdings" pitchFamily="2" charset="2"/>
              <a:buChar char="§"/>
            </a:pPr>
            <a:r>
              <a:rPr lang="en-US" sz="2200" i="1" dirty="0" smtClean="0"/>
              <a:t>To speed up Regional development programs and enhancing trade competitiveness;</a:t>
            </a:r>
          </a:p>
          <a:p>
            <a:pPr>
              <a:buFont typeface="Wingdings" pitchFamily="2" charset="2"/>
              <a:buChar char="§"/>
            </a:pPr>
            <a:r>
              <a:rPr lang="en-GB" sz="2200" i="1" dirty="0" smtClean="0"/>
              <a:t>The Regional Integration Support Program (RISP) is a program to address the Nine key intervention areas identified under the  contribution agreement of EU to COMESA and partnering REC’s;</a:t>
            </a:r>
          </a:p>
          <a:p>
            <a:pPr>
              <a:buFont typeface="Wingdings" pitchFamily="2" charset="2"/>
              <a:buChar char="§"/>
            </a:pPr>
            <a:r>
              <a:rPr lang="en-GB" sz="2200" i="1" dirty="0" smtClean="0"/>
              <a:t>One of the Nine key result area deals on the formulation and development of a Regional TCS/PIP program </a:t>
            </a:r>
            <a:r>
              <a:rPr lang="en-GB" sz="2200" dirty="0" smtClean="0"/>
              <a:t>for the partnering REC’s.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 2" pitchFamily="18" charset="2"/>
              <a:buNone/>
            </a:pPr>
            <a:endParaRPr lang="en-US" sz="2000" dirty="0" smtClean="0"/>
          </a:p>
          <a:p>
            <a:pPr>
              <a:buFontTx/>
              <a:buNone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1200" dirty="0" smtClean="0"/>
          </a:p>
          <a:p>
            <a:pPr algn="ctr">
              <a:buNone/>
            </a:pPr>
            <a:endParaRPr lang="en-US" sz="2400" b="1" dirty="0" smtClean="0"/>
          </a:p>
          <a:p>
            <a:pPr lvl="3">
              <a:lnSpc>
                <a:spcPct val="80000"/>
              </a:lnSpc>
              <a:buFont typeface="Wingdings 2" pitchFamily="18" charset="2"/>
              <a:buNone/>
            </a:pPr>
            <a:endParaRPr lang="en-US" sz="7200" b="1" dirty="0" smtClean="0"/>
          </a:p>
          <a:p>
            <a:pPr lvl="3">
              <a:lnSpc>
                <a:spcPct val="80000"/>
              </a:lnSpc>
              <a:buFont typeface="Wingdings 2" pitchFamily="18" charset="2"/>
              <a:buNone/>
            </a:pPr>
            <a:r>
              <a:rPr lang="en-US" sz="7200" b="1" dirty="0" smtClean="0"/>
              <a:t>THANK YOU</a:t>
            </a:r>
          </a:p>
          <a:p>
            <a:pPr algn="just">
              <a:buNone/>
            </a:pPr>
            <a:endParaRPr lang="en-US" sz="2400" dirty="0" smtClean="0"/>
          </a:p>
          <a:p>
            <a:pPr algn="ctr">
              <a:buNone/>
            </a:pPr>
            <a:endParaRPr lang="en-US" sz="1800" b="1" dirty="0" smtClean="0"/>
          </a:p>
          <a:p>
            <a:pPr algn="ctr">
              <a:buNone/>
            </a:pPr>
            <a:r>
              <a:rPr lang="en-US" sz="1800" b="1" dirty="0" smtClean="0"/>
              <a:t>Zemedkun Girma, </a:t>
            </a:r>
          </a:p>
          <a:p>
            <a:pPr algn="ctr">
              <a:buNone/>
            </a:pPr>
            <a:r>
              <a:rPr lang="en-US" sz="1800" b="1" dirty="0" smtClean="0"/>
              <a:t>Transport Policy Specialist, COMESA</a:t>
            </a:r>
            <a:endParaRPr lang="en-US" sz="1800" dirty="0" smtClean="0"/>
          </a:p>
          <a:p>
            <a:pPr algn="ctr">
              <a:buNone/>
            </a:pPr>
            <a:r>
              <a:rPr lang="en-US" sz="1800" b="1" dirty="0" smtClean="0"/>
              <a:t>zgirma@comesa.int</a:t>
            </a:r>
            <a:endParaRPr lang="en-US" sz="1800" dirty="0" smtClean="0"/>
          </a:p>
          <a:p>
            <a:pPr>
              <a:buNone/>
            </a:pPr>
            <a:endParaRPr lang="en-US" sz="1200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304800"/>
            <a:ext cx="2209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3048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048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38400" y="304800"/>
            <a:ext cx="2133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42913" y="152400"/>
            <a:ext cx="8243887" cy="838200"/>
          </a:xfrm>
        </p:spPr>
        <p:txBody>
          <a:bodyPr>
            <a:normAutofit/>
          </a:bodyPr>
          <a:lstStyle/>
          <a:p>
            <a:pPr algn="ctr"/>
            <a:r>
              <a:rPr lang="en-GB" sz="1800" dirty="0" smtClean="0"/>
              <a:t>TRANSPORT AND COMMUNICATION STARTEGY AND PRIORITY INVESTMENT PLAN  </a:t>
            </a:r>
            <a:br>
              <a:rPr lang="en-GB" sz="1800" dirty="0" smtClean="0"/>
            </a:br>
            <a:r>
              <a:rPr lang="en-GB" sz="1800" dirty="0" smtClean="0"/>
              <a:t>(TCS /PIP)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13313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1900" i="1" dirty="0" smtClean="0"/>
              <a:t>SCOPE OF WORK </a:t>
            </a:r>
            <a:r>
              <a:rPr lang="en-US" sz="1900" i="1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1900" i="1" dirty="0" smtClean="0"/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i="1" dirty="0" smtClean="0"/>
              <a:t>Covers all the intervention areas required for the development of a Regionally integrated , comprehensive Transport and Communication Policy, Strategy and PIP Program and Regional system which will address  :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i="1" dirty="0" smtClean="0"/>
              <a:t>Policy harmonization and Regulatory framework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i="1" dirty="0" smtClean="0"/>
              <a:t>Dealing with services provisions and standardization,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900" i="1" dirty="0" smtClean="0"/>
              <a:t>Infrastructure networks Development  plan for :-</a:t>
            </a:r>
          </a:p>
          <a:p>
            <a:pPr lvl="3" indent="-246888" fontAlgn="auto">
              <a:spcAft>
                <a:spcPts val="0"/>
              </a:spcAft>
              <a:buNone/>
              <a:defRPr/>
            </a:pPr>
            <a:r>
              <a:rPr lang="en-US" sz="1900" i="1" dirty="0" smtClean="0"/>
              <a:t>	</a:t>
            </a:r>
            <a:r>
              <a:rPr lang="en-US" sz="1900" i="1" dirty="0" smtClean="0">
                <a:solidFill>
                  <a:srgbClr val="FF0000"/>
                </a:solidFill>
              </a:rPr>
              <a:t>Transport </a:t>
            </a:r>
            <a:r>
              <a:rPr lang="en-US" sz="1900" i="1" dirty="0" smtClean="0"/>
              <a:t>	</a:t>
            </a:r>
          </a:p>
          <a:p>
            <a:pPr marL="1738630" lvl="5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1900" i="1" dirty="0" smtClean="0"/>
              <a:t>	Airports, </a:t>
            </a:r>
          </a:p>
          <a:p>
            <a:pPr marL="1738630" lvl="5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1900" i="1" dirty="0" smtClean="0"/>
              <a:t>	Roads, </a:t>
            </a:r>
          </a:p>
          <a:p>
            <a:pPr marL="1738630" lvl="5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1900" i="1" dirty="0" smtClean="0"/>
              <a:t>	Railways, </a:t>
            </a:r>
          </a:p>
          <a:p>
            <a:pPr marL="1738630" lvl="5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1900" i="1" dirty="0" smtClean="0"/>
              <a:t>	Maritime </a:t>
            </a:r>
          </a:p>
          <a:p>
            <a:pPr marL="1738630" lvl="5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1900" i="1" dirty="0" smtClean="0"/>
              <a:t>	sea ports, </a:t>
            </a:r>
          </a:p>
          <a:p>
            <a:pPr marL="1738630" lvl="5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1900" i="1" dirty="0" smtClean="0"/>
              <a:t>	harbors, Inland Water ways , </a:t>
            </a:r>
          </a:p>
          <a:p>
            <a:pPr marL="1188720" lvl="3" indent="-210312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1900" i="1" dirty="0" smtClean="0"/>
              <a:t>	</a:t>
            </a:r>
            <a:r>
              <a:rPr lang="en-US" sz="1900" i="1" dirty="0" smtClean="0">
                <a:solidFill>
                  <a:srgbClr val="FF0000"/>
                </a:solidFill>
              </a:rPr>
              <a:t>ICT </a:t>
            </a:r>
          </a:p>
          <a:p>
            <a:pPr marL="1738630" lvl="5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1900" i="1" dirty="0" smtClean="0"/>
              <a:t>	Telecommunications </a:t>
            </a:r>
          </a:p>
          <a:p>
            <a:pPr marL="1738630" lvl="5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1900" i="1" dirty="0" smtClean="0"/>
              <a:t>	Information technology</a:t>
            </a:r>
          </a:p>
          <a:p>
            <a:pPr marL="1738630" lvl="5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1900" i="1" dirty="0" smtClean="0"/>
              <a:t>	Posts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en-GB" sz="2000" dirty="0" smtClean="0"/>
              <a:t>PROCESS FOR THE DEVELOPMENT OF THE TCS /PIP PROGRAM </a:t>
            </a:r>
            <a:br>
              <a:rPr lang="en-GB" sz="2000" dirty="0" smtClean="0"/>
            </a:br>
            <a:r>
              <a:rPr lang="en-GB" sz="2000" dirty="0" smtClean="0"/>
              <a:t> </a:t>
            </a:r>
            <a:r>
              <a:rPr lang="en-US" sz="2000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3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55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5500" dirty="0" smtClean="0"/>
              <a:t>	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4900" i="1" dirty="0" smtClean="0"/>
              <a:t>TOR DEVELOPMENT  </a:t>
            </a:r>
          </a:p>
          <a:p>
            <a:pPr marL="640080" lvl="1" indent="-246888" fontAlgn="auto">
              <a:spcAft>
                <a:spcPts val="0"/>
              </a:spcAft>
              <a:buNone/>
              <a:defRPr/>
            </a:pPr>
            <a:endParaRPr lang="en-US" sz="4900" i="1" dirty="0" smtClean="0"/>
          </a:p>
          <a:p>
            <a:pPr marL="1462405" lvl="4" indent="-246888">
              <a:buFont typeface="Wingdings" pitchFamily="2" charset="2"/>
              <a:buChar char="v"/>
              <a:defRPr/>
            </a:pPr>
            <a:r>
              <a:rPr lang="en-US" sz="4900" i="1" dirty="0" smtClean="0"/>
              <a:t>IN PROCESS SINCE 2003</a:t>
            </a:r>
          </a:p>
          <a:p>
            <a:pPr marL="1463040" lvl="4">
              <a:buClr>
                <a:schemeClr val="accent4"/>
              </a:buClr>
              <a:buFont typeface="Courier New" pitchFamily="49" charset="0"/>
              <a:buChar char="o"/>
              <a:defRPr/>
            </a:pPr>
            <a:r>
              <a:rPr lang="en-US" sz="4900" i="1" dirty="0" smtClean="0"/>
              <a:t>CONSULTATION WITH REC’S</a:t>
            </a:r>
          </a:p>
          <a:p>
            <a:pPr marL="1463040" lvl="4">
              <a:buClr>
                <a:schemeClr val="accent4"/>
              </a:buClr>
              <a:buFont typeface="Courier New" pitchFamily="49" charset="0"/>
              <a:buChar char="o"/>
              <a:defRPr/>
            </a:pPr>
            <a:r>
              <a:rPr lang="en-US" sz="4900" i="1" dirty="0" smtClean="0"/>
              <a:t>VALIDATION WORKSHOP</a:t>
            </a:r>
          </a:p>
          <a:p>
            <a:pPr marL="1463040" lvl="4">
              <a:buClr>
                <a:schemeClr val="accent4"/>
              </a:buClr>
              <a:buFont typeface="Courier New" pitchFamily="49" charset="0"/>
              <a:buChar char="o"/>
              <a:defRPr/>
            </a:pPr>
            <a:r>
              <a:rPr lang="en-US" sz="4900" i="1" dirty="0" smtClean="0"/>
              <a:t>ORIGINALY PREPARED FOR EDF </a:t>
            </a:r>
          </a:p>
          <a:p>
            <a:pPr marL="1463040" lvl="4">
              <a:buClr>
                <a:schemeClr val="accent4"/>
              </a:buClr>
              <a:buFont typeface="Courier New" pitchFamily="49" charset="0"/>
              <a:buChar char="o"/>
              <a:defRPr/>
            </a:pPr>
            <a:endParaRPr lang="en-US" sz="4900" i="1" dirty="0" smtClean="0"/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4900" i="1" dirty="0" smtClean="0"/>
              <a:t>	LATE INCLUSION (2007) AS RIDER UNDER  RISP –Result 9</a:t>
            </a:r>
          </a:p>
          <a:p>
            <a:pPr marL="640080" lvl="1" indent="-246888" fontAlgn="auto">
              <a:spcAft>
                <a:spcPts val="0"/>
              </a:spcAft>
              <a:buNone/>
              <a:defRPr/>
            </a:pPr>
            <a:endParaRPr lang="en-US" sz="4900" i="1" dirty="0" smtClean="0"/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4900" i="1" dirty="0" smtClean="0"/>
              <a:t>	FINANCED FROM EC CONTRIBUTION AGREEMENT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4900" i="1" dirty="0" smtClean="0"/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4900" i="1" dirty="0" smtClean="0"/>
              <a:t> 	Scope and coverage of work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endParaRPr lang="en-US" sz="4900" i="1" dirty="0" smtClean="0"/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4900" i="1" dirty="0" smtClean="0"/>
              <a:t> 		Covering all sub-sectors of the TC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4900" i="1" dirty="0" smtClean="0"/>
              <a:t> 		Need for pooling of resources in multi disciplinary professions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4900" i="1" dirty="0" smtClean="0"/>
              <a:t> 		Looking result areas holistically in a comprehensive way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4900" i="1" dirty="0" smtClean="0"/>
              <a:t> 		Need to incorporate on-going studies and programs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49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82612"/>
          </a:xfrm>
        </p:spPr>
        <p:txBody>
          <a:bodyPr>
            <a:normAutofit/>
          </a:bodyPr>
          <a:lstStyle/>
          <a:p>
            <a:r>
              <a:rPr lang="en-GB" sz="2000" b="1" dirty="0" smtClean="0">
                <a:solidFill>
                  <a:schemeClr val="tx1"/>
                </a:solidFill>
              </a:rPr>
              <a:t>	OVERALL  KEY INTERVENTION AREAS OF THE TCS/PIP PROGRAM</a:t>
            </a:r>
            <a:endParaRPr lang="en-GB" sz="2000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9436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sz="1400" dirty="0" smtClean="0"/>
              <a:t> </a:t>
            </a:r>
            <a:r>
              <a:rPr lang="en-GB" sz="1600" i="1" dirty="0" smtClean="0"/>
              <a:t>The five key expected result areas of the program are:</a:t>
            </a:r>
          </a:p>
          <a:p>
            <a:pPr>
              <a:buFontTx/>
              <a:buNone/>
            </a:pPr>
            <a:r>
              <a:rPr lang="en-GB" sz="1600" i="1" dirty="0" smtClean="0"/>
              <a:t> </a:t>
            </a:r>
          </a:p>
          <a:p>
            <a:pPr>
              <a:buFontTx/>
              <a:buNone/>
            </a:pPr>
            <a:r>
              <a:rPr lang="en-GB" sz="1600" i="1" dirty="0" smtClean="0"/>
              <a:t>Result 1	TCS based on the </a:t>
            </a:r>
            <a:r>
              <a:rPr lang="en-GB" sz="1600" i="1" dirty="0" smtClean="0">
                <a:solidFill>
                  <a:srgbClr val="FF0000"/>
                </a:solidFill>
              </a:rPr>
              <a:t>current problem situation analysed, diagnostics country assessment, discussed and policy and strategy statements agreed upon by RIO’s and member States;</a:t>
            </a:r>
          </a:p>
          <a:p>
            <a:pPr>
              <a:buFontTx/>
              <a:buNone/>
            </a:pPr>
            <a:r>
              <a:rPr lang="en-GB" sz="1600" i="1" dirty="0" smtClean="0"/>
              <a:t> </a:t>
            </a:r>
          </a:p>
          <a:p>
            <a:pPr>
              <a:buFontTx/>
              <a:buNone/>
            </a:pPr>
            <a:r>
              <a:rPr lang="en-GB" sz="1600" i="1" dirty="0" smtClean="0"/>
              <a:t>Result 2	PIP </a:t>
            </a:r>
            <a:r>
              <a:rPr lang="en-GB" sz="1600" i="1" dirty="0" smtClean="0">
                <a:solidFill>
                  <a:srgbClr val="FF0000"/>
                </a:solidFill>
              </a:rPr>
              <a:t>developed containing individual projects and an appraisal and decision making process, including criteria and methodologies for project selection and prioritisation;</a:t>
            </a:r>
          </a:p>
          <a:p>
            <a:pPr>
              <a:buFontTx/>
              <a:buNone/>
            </a:pPr>
            <a:r>
              <a:rPr lang="en-GB" sz="1600" i="1" dirty="0" smtClean="0"/>
              <a:t> </a:t>
            </a:r>
          </a:p>
          <a:p>
            <a:pPr>
              <a:buFontTx/>
              <a:buNone/>
            </a:pPr>
            <a:r>
              <a:rPr lang="en-GB" sz="1600" i="1" dirty="0" smtClean="0"/>
              <a:t>Result 3	PFF and its functions to cater for the funding of the implementation of all individual proposals of the Priority Investment Plan (PIP) including </a:t>
            </a:r>
            <a:r>
              <a:rPr lang="en-GB" sz="1600" i="1" dirty="0" smtClean="0">
                <a:solidFill>
                  <a:srgbClr val="FF0000"/>
                </a:solidFill>
              </a:rPr>
              <a:t>identification of  financing sources, mechanisms, and instruments , development of methodologies for project appraisal, selection and prioritisation; and operationalization of (short term rolling) Priority Investment Plan (PIP)</a:t>
            </a:r>
          </a:p>
          <a:p>
            <a:pPr>
              <a:buFontTx/>
              <a:buNone/>
            </a:pPr>
            <a:r>
              <a:rPr lang="en-GB" sz="1600" i="1" dirty="0" smtClean="0"/>
              <a:t> </a:t>
            </a:r>
          </a:p>
          <a:p>
            <a:pPr>
              <a:buFontTx/>
              <a:buNone/>
            </a:pPr>
            <a:r>
              <a:rPr lang="en-GB" sz="1600" i="1" dirty="0" smtClean="0"/>
              <a:t>Result 4	MIS designed to ensure that relevant </a:t>
            </a:r>
            <a:r>
              <a:rPr lang="en-GB" sz="1600" i="1" dirty="0" smtClean="0">
                <a:solidFill>
                  <a:srgbClr val="FF0000"/>
                </a:solidFill>
              </a:rPr>
              <a:t>RIO management and member states are  continuously informed</a:t>
            </a:r>
            <a:r>
              <a:rPr lang="en-GB" sz="1600" i="1" dirty="0" smtClean="0"/>
              <a:t> about the adequate progress of the implementation process;</a:t>
            </a:r>
          </a:p>
          <a:p>
            <a:pPr>
              <a:buFontTx/>
              <a:buNone/>
            </a:pPr>
            <a:r>
              <a:rPr lang="en-GB" sz="1600" i="1" dirty="0" smtClean="0"/>
              <a:t> </a:t>
            </a:r>
          </a:p>
          <a:p>
            <a:pPr>
              <a:buFontTx/>
              <a:buNone/>
            </a:pPr>
            <a:r>
              <a:rPr lang="en-GB" sz="1600" i="1" dirty="0" smtClean="0"/>
              <a:t>Result 5	</a:t>
            </a:r>
            <a:r>
              <a:rPr lang="en-GB" sz="1600" i="1" dirty="0" smtClean="0">
                <a:solidFill>
                  <a:srgbClr val="FF0000"/>
                </a:solidFill>
              </a:rPr>
              <a:t> Adequate capacity building </a:t>
            </a:r>
            <a:r>
              <a:rPr lang="en-GB" sz="1600" i="1" dirty="0" smtClean="0"/>
              <a:t>conducted to have all relevant staff in the appraisal, monitoring and evaluation process of the PIP implementation professionally performing their duties.</a:t>
            </a:r>
          </a:p>
          <a:p>
            <a:pPr>
              <a:buFontTx/>
              <a:buNone/>
            </a:pPr>
            <a:endParaRPr lang="en-GB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/>
          <a:lstStyle/>
          <a:p>
            <a:pPr algn="ctr"/>
            <a:r>
              <a:rPr lang="en-US" sz="2000" u="sng" dirty="0" smtClean="0"/>
              <a:t>RESULT 1</a:t>
            </a:r>
            <a:r>
              <a:rPr lang="en-US" sz="2000" dirty="0" smtClean="0"/>
              <a:t>:  FORMULATION OF POLICY   AND STRATEGY (TCS/PIP)</a:t>
            </a:r>
            <a:endParaRPr lang="en-GB" sz="2000" dirty="0" smtClean="0"/>
          </a:p>
        </p:txBody>
      </p:sp>
      <p:sp>
        <p:nvSpPr>
          <p:cNvPr id="12291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715000"/>
          </a:xfrm>
        </p:spPr>
        <p:txBody>
          <a:bodyPr>
            <a:normAutofit/>
          </a:bodyPr>
          <a:lstStyle/>
          <a:p>
            <a:pPr algn="just">
              <a:buFont typeface="Wingdings 2" pitchFamily="18" charset="2"/>
              <a:buNone/>
            </a:pPr>
            <a:r>
              <a:rPr lang="en-GB" sz="2000" dirty="0" smtClean="0"/>
              <a:t>Result Area 1 : Development of a Regionally Integrated Transport and Communications Policy and Strategy (TCS) based on the </a:t>
            </a:r>
            <a:r>
              <a:rPr lang="en-GB" sz="2000" dirty="0" smtClean="0">
                <a:solidFill>
                  <a:srgbClr val="FF0000"/>
                </a:solidFill>
              </a:rPr>
              <a:t>current problem situation, discussed and agreed upon by RIO’s and member States;</a:t>
            </a:r>
          </a:p>
          <a:p>
            <a:pPr algn="just">
              <a:buFont typeface="Wingdings 2" pitchFamily="18" charset="2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		Task I : Development of a Regionally Integrated Transport policy ;</a:t>
            </a:r>
          </a:p>
          <a:p>
            <a:pPr algn="just">
              <a:buFont typeface="Wingdings 2" pitchFamily="18" charset="2"/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		Task II : Transport and Communications Strategy  formulated;</a:t>
            </a:r>
          </a:p>
          <a:p>
            <a:pPr algn="just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	</a:t>
            </a:r>
          </a:p>
          <a:p>
            <a:pPr marL="292100" indent="-29210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 i="1" dirty="0" smtClean="0"/>
              <a:t>Review of the policy and strategy of the </a:t>
            </a:r>
            <a:r>
              <a:rPr lang="en-US" sz="2000" i="1" dirty="0" smtClean="0">
                <a:solidFill>
                  <a:srgbClr val="FF0000"/>
                </a:solidFill>
              </a:rPr>
              <a:t>RIO’s treaties, protocols and development strategies;</a:t>
            </a:r>
          </a:p>
          <a:p>
            <a:pPr marL="292100" indent="-29210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 i="1" dirty="0" smtClean="0"/>
              <a:t>Policy harmonization to contribute to the implementation of the </a:t>
            </a:r>
            <a:r>
              <a:rPr lang="en-US" sz="2000" i="1" dirty="0" smtClean="0">
                <a:solidFill>
                  <a:srgbClr val="FF0000"/>
                </a:solidFill>
              </a:rPr>
              <a:t>mandates of the four RIOs </a:t>
            </a:r>
            <a:r>
              <a:rPr lang="en-US" sz="2000" i="1" dirty="0" smtClean="0"/>
              <a:t>to increase competitiveness, economic growth and poverty reduction through enhanced regional integration;</a:t>
            </a:r>
          </a:p>
          <a:p>
            <a:pPr marL="292100" indent="-29210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 i="1" dirty="0" smtClean="0"/>
              <a:t>Identification of </a:t>
            </a:r>
            <a:r>
              <a:rPr lang="en-US" sz="2000" i="1" dirty="0" smtClean="0">
                <a:solidFill>
                  <a:srgbClr val="FF0000"/>
                </a:solidFill>
              </a:rPr>
              <a:t>gaps in policy/strategy </a:t>
            </a:r>
            <a:r>
              <a:rPr lang="en-US" sz="2000" i="1" dirty="0" smtClean="0"/>
              <a:t>and recommend on use of regional/international “best practice” 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All modes of transport </a:t>
            </a:r>
            <a:r>
              <a:rPr lang="en-US" sz="2000" i="1" dirty="0" smtClean="0"/>
              <a:t>(multi-modal and inter-modal) and communications;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 i="1" dirty="0" smtClean="0">
                <a:solidFill>
                  <a:srgbClr val="FF0000"/>
                </a:solidFill>
              </a:rPr>
              <a:t>Trade related </a:t>
            </a:r>
            <a:r>
              <a:rPr lang="en-US" sz="2000" i="1" dirty="0" smtClean="0"/>
              <a:t>and transport linked to economic sectors;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 i="1" dirty="0" smtClean="0"/>
              <a:t>Address </a:t>
            </a:r>
            <a:r>
              <a:rPr lang="en-US" sz="2000" i="1" dirty="0" smtClean="0">
                <a:solidFill>
                  <a:srgbClr val="FF0000"/>
                </a:solidFill>
              </a:rPr>
              <a:t>cross-cutting issues </a:t>
            </a:r>
            <a:r>
              <a:rPr lang="en-US" sz="2000" i="1" dirty="0" smtClean="0"/>
              <a:t>specific to transport and communications</a:t>
            </a:r>
          </a:p>
          <a:p>
            <a:pPr>
              <a:buFont typeface="Wingdings 2" pitchFamily="18" charset="2"/>
              <a:buNone/>
            </a:pPr>
            <a:endParaRPr lang="en-GB" sz="2000" dirty="0" smtClean="0"/>
          </a:p>
          <a:p>
            <a:endParaRPr lang="en-GB" sz="2000" dirty="0" smtClean="0"/>
          </a:p>
          <a:p>
            <a:pPr>
              <a:buFont typeface="Wingdings 2" pitchFamily="18" charset="2"/>
              <a:buNone/>
            </a:pPr>
            <a:endParaRPr lang="en-GB" sz="2000" dirty="0" smtClean="0"/>
          </a:p>
          <a:p>
            <a:pPr>
              <a:buFont typeface="Wingdings 2" pitchFamily="18" charset="2"/>
              <a:buNone/>
            </a:pP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algn="ctr"/>
            <a:r>
              <a:rPr lang="en-GB" sz="2800" dirty="0" smtClean="0"/>
              <a:t>RESULT 2 : PRIORITY INVESTMENT PLAN (PIP)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715000"/>
          </a:xfrm>
        </p:spPr>
        <p:txBody>
          <a:bodyPr>
            <a:normAutofit fontScale="700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2400" dirty="0" smtClean="0"/>
              <a:t>	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2800" dirty="0" smtClean="0"/>
              <a:t>	</a:t>
            </a:r>
            <a:r>
              <a:rPr lang="en-GB" sz="3400" dirty="0" smtClean="0"/>
              <a:t>Result area 2 : Setting a Priority Investment Plan (PIP) containing individual projects and an appraisal for the decision making process, </a:t>
            </a:r>
            <a:r>
              <a:rPr lang="en-GB" sz="3400" dirty="0" smtClean="0">
                <a:solidFill>
                  <a:srgbClr val="FF0000"/>
                </a:solidFill>
              </a:rPr>
              <a:t>including criteria  and methodologies for project selection and prioritisation</a:t>
            </a:r>
            <a:r>
              <a:rPr lang="en-GB" sz="2800" dirty="0" smtClean="0"/>
              <a:t> 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dirty="0" smtClean="0">
                <a:solidFill>
                  <a:srgbClr val="FF0000"/>
                </a:solidFill>
              </a:rPr>
              <a:t>		Task I : Development of scientific approach for project selection 		and criteria for prioritization;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dirty="0" smtClean="0">
                <a:solidFill>
                  <a:srgbClr val="FF0000"/>
                </a:solidFill>
              </a:rPr>
              <a:t>		Task II : Identification and Development of Reg</a:t>
            </a:r>
            <a:r>
              <a:rPr lang="en-GB" sz="2800" dirty="0" smtClean="0">
                <a:solidFill>
                  <a:srgbClr val="FF0000"/>
                </a:solidFill>
              </a:rPr>
              <a:t>ionally agreed 		Priority Investment plan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2800" dirty="0" smtClean="0">
              <a:solidFill>
                <a:srgbClr val="FF0000"/>
              </a:solidFill>
            </a:endParaRP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i="1" dirty="0" smtClean="0">
                <a:solidFill>
                  <a:srgbClr val="FF0000"/>
                </a:solidFill>
              </a:rPr>
              <a:t>20 year </a:t>
            </a:r>
            <a:r>
              <a:rPr lang="en-US" sz="2800" i="1" dirty="0" smtClean="0"/>
              <a:t>regional level priority infrastructure investment plan (PIP)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i="1" dirty="0" smtClean="0"/>
              <a:t>Covering the infrastructure </a:t>
            </a:r>
            <a:r>
              <a:rPr lang="en-US" sz="2800" i="1" dirty="0" smtClean="0">
                <a:solidFill>
                  <a:srgbClr val="FF0000"/>
                </a:solidFill>
              </a:rPr>
              <a:t>development programs and study needs </a:t>
            </a:r>
            <a:r>
              <a:rPr lang="en-US" sz="2800" i="1" dirty="0" smtClean="0"/>
              <a:t>of the aviation, roads, rail, maritime, pipelines, telecommunications, broadcasting and postal service sub-sectors </a:t>
            </a:r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i="1" dirty="0" smtClean="0"/>
              <a:t>Recommend a set of economic infrastructure project investment </a:t>
            </a:r>
            <a:r>
              <a:rPr lang="en-US" sz="2800" i="1" dirty="0" smtClean="0">
                <a:solidFill>
                  <a:srgbClr val="FF0000"/>
                </a:solidFill>
              </a:rPr>
              <a:t>selection (screening), and prioritization </a:t>
            </a:r>
            <a:r>
              <a:rPr lang="en-US" sz="2800" i="1" dirty="0" smtClean="0"/>
              <a:t>criteria, that gives priority to projects that best identifies their </a:t>
            </a:r>
            <a:r>
              <a:rPr lang="en-US" sz="2800" i="1" dirty="0" smtClean="0">
                <a:solidFill>
                  <a:srgbClr val="FF0000"/>
                </a:solidFill>
              </a:rPr>
              <a:t>level of readiness</a:t>
            </a:r>
            <a:endParaRPr lang="en-US" sz="2800" i="1" dirty="0" smtClean="0"/>
          </a:p>
          <a:p>
            <a:pPr marL="640080" lvl="1" indent="-246888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2800" i="1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2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sz="4000" dirty="0" smtClean="0"/>
              <a:t>	</a:t>
            </a:r>
            <a:r>
              <a:rPr lang="en-US" sz="4000" u="sng" dirty="0" smtClean="0"/>
              <a:t>RESULT 2</a:t>
            </a:r>
            <a:r>
              <a:rPr lang="en-US" sz="4000" dirty="0" smtClean="0"/>
              <a:t>: PIP (Cont.)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400" dirty="0"/>
          </a:p>
        </p:txBody>
      </p:sp>
      <p:sp>
        <p:nvSpPr>
          <p:cNvPr id="942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755650" y="914400"/>
            <a:ext cx="7931150" cy="4953000"/>
          </a:xfr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1600" dirty="0"/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400" i="1" dirty="0" smtClean="0"/>
              <a:t>Development and application of financing mechanisms and instruments including </a:t>
            </a:r>
            <a:r>
              <a:rPr lang="en-US" sz="2400" i="1" dirty="0" smtClean="0">
                <a:solidFill>
                  <a:srgbClr val="FF0000"/>
                </a:solidFill>
              </a:rPr>
              <a:t>linkages to the COMESA Infrastructure Development Window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endParaRPr lang="en-US" sz="2400" i="1" dirty="0" smtClean="0"/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400" i="1" dirty="0" smtClean="0"/>
              <a:t>Identification </a:t>
            </a:r>
            <a:r>
              <a:rPr lang="en-US" sz="2400" i="1" dirty="0"/>
              <a:t>of </a:t>
            </a:r>
            <a:r>
              <a:rPr lang="en-US" sz="2400" i="1" dirty="0">
                <a:solidFill>
                  <a:srgbClr val="FF0000"/>
                </a:solidFill>
              </a:rPr>
              <a:t>potential resources </a:t>
            </a:r>
            <a:r>
              <a:rPr lang="en-US" sz="2400" i="1" dirty="0"/>
              <a:t>for programme financing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endParaRPr lang="en-US" sz="2400" i="1" dirty="0"/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400" i="1" dirty="0"/>
              <a:t>Consideration of alternative financing structures such as </a:t>
            </a:r>
            <a:r>
              <a:rPr lang="en-US" sz="2400" i="1" dirty="0">
                <a:solidFill>
                  <a:srgbClr val="FF0000"/>
                </a:solidFill>
              </a:rPr>
              <a:t>Private finance initiatives</a:t>
            </a:r>
            <a:r>
              <a:rPr lang="en-US" sz="2400" i="1" dirty="0"/>
              <a:t>, and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endParaRPr lang="en-US" sz="2400" i="1" dirty="0"/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400" i="1" dirty="0">
                <a:solidFill>
                  <a:srgbClr val="FF0000"/>
                </a:solidFill>
              </a:rPr>
              <a:t>Public Private Sector Partnerships </a:t>
            </a:r>
            <a:r>
              <a:rPr lang="en-US" sz="2400" i="1" dirty="0"/>
              <a:t>(PPP) for sharing risk, capital investment and revenue </a:t>
            </a:r>
            <a:r>
              <a:rPr lang="en-US" sz="2400" i="1" dirty="0" smtClean="0"/>
              <a:t>distribution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2400" i="1" dirty="0" smtClean="0"/>
          </a:p>
          <a:p>
            <a:pPr marL="274320" lvl="1" indent="-246888" algn="just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en-US" sz="2600" i="1" dirty="0" smtClean="0"/>
              <a:t>Development of a </a:t>
            </a:r>
            <a:r>
              <a:rPr lang="en-US" sz="2600" i="1" dirty="0" smtClean="0">
                <a:solidFill>
                  <a:srgbClr val="FF0000"/>
                </a:solidFill>
              </a:rPr>
              <a:t>GIS application </a:t>
            </a:r>
            <a:r>
              <a:rPr lang="en-US" sz="2600" i="1" dirty="0" smtClean="0"/>
              <a:t>for descriptive presentation and analysis of the TCS priority investment projects and ultimately for future use on project evaluation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RESULT 3 : PROGRAM FINANCE FACILITY (PFF)</a:t>
            </a:r>
            <a:br>
              <a:rPr lang="en-GB" sz="2800" dirty="0" smtClean="0"/>
            </a:br>
            <a:r>
              <a:rPr lang="en-GB" sz="2800" dirty="0" smtClean="0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>
            <a:normAutofit fontScale="250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2800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9600" dirty="0" smtClean="0"/>
              <a:t>Result Area 3  : PFF and its functions to </a:t>
            </a:r>
            <a:r>
              <a:rPr lang="en-GB" sz="9600" dirty="0" smtClean="0">
                <a:solidFill>
                  <a:srgbClr val="FF0000"/>
                </a:solidFill>
              </a:rPr>
              <a:t>cater for the funding </a:t>
            </a:r>
            <a:r>
              <a:rPr lang="en-GB" sz="9600" dirty="0" smtClean="0"/>
              <a:t>of the implementation of all individual proposals of the Priority Investment Plan (PIP)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7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GB" sz="7200" i="1" dirty="0" smtClean="0"/>
              <a:t>Proposals on the </a:t>
            </a:r>
            <a:r>
              <a:rPr lang="en-GB" sz="7200" i="1" dirty="0" smtClean="0">
                <a:solidFill>
                  <a:srgbClr val="FF0000"/>
                </a:solidFill>
              </a:rPr>
              <a:t>structure and institutional setu</a:t>
            </a:r>
            <a:r>
              <a:rPr lang="en-GB" sz="7200" i="1" dirty="0" smtClean="0"/>
              <a:t>p for a Programme Finance Facility (PFF)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en-GB" sz="7200" i="1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GB" sz="7200" i="1" dirty="0" smtClean="0"/>
              <a:t>Functions to cater for the funding of the implementation of all individual proposals of the  Priority Investment Plan (PIP) including</a:t>
            </a:r>
          </a:p>
          <a:p>
            <a:pPr marL="1188720" lvl="3" indent="-210312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en-GB" sz="7200" i="1" dirty="0" smtClean="0"/>
          </a:p>
          <a:p>
            <a:pPr marL="1188720" lvl="3" indent="-210312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en-GB" sz="7200" i="1" dirty="0" smtClean="0">
                <a:solidFill>
                  <a:srgbClr val="FF0000"/>
                </a:solidFill>
              </a:rPr>
              <a:t>identification of  financing sources 			</a:t>
            </a:r>
          </a:p>
          <a:p>
            <a:pPr marL="1188720" lvl="3" indent="-210312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en-GB" sz="7200" i="1" dirty="0" smtClean="0">
                <a:solidFill>
                  <a:srgbClr val="FF0000"/>
                </a:solidFill>
              </a:rPr>
              <a:t>mechanisms		</a:t>
            </a:r>
          </a:p>
          <a:p>
            <a:pPr marL="1188720" lvl="3" indent="-210312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en-GB" sz="7200" i="1" dirty="0" smtClean="0">
                <a:solidFill>
                  <a:srgbClr val="FF0000"/>
                </a:solidFill>
              </a:rPr>
              <a:t>and instruments </a:t>
            </a:r>
            <a:endParaRPr lang="en-GB" sz="7200" i="1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en-GB" sz="7200" i="1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GB" sz="7200" i="1" dirty="0" smtClean="0"/>
              <a:t>Development of </a:t>
            </a:r>
            <a:r>
              <a:rPr lang="en-GB" sz="7200" i="1" dirty="0" smtClean="0">
                <a:solidFill>
                  <a:srgbClr val="FF0000"/>
                </a:solidFill>
              </a:rPr>
              <a:t>methodologies for project appraisal</a:t>
            </a:r>
            <a:r>
              <a:rPr lang="en-GB" sz="7200" i="1" dirty="0" smtClean="0"/>
              <a:t>, selection and  prioritisation; and operationalization of 	(short term rolling) Priority Investment Plan (PIP)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8000" i="1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1543</Words>
  <Application>Microsoft Office PowerPoint</Application>
  <PresentationFormat>On-screen Show (4:3)</PresentationFormat>
  <Paragraphs>290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 </vt:lpstr>
      <vt:lpstr>Regional Integration  Support Program (RISP)</vt:lpstr>
      <vt:lpstr>TRANSPORT AND COMMUNICATION STARTEGY AND PRIORITY INVESTMENT PLAN   (TCS /PIP)</vt:lpstr>
      <vt:lpstr>PROCESS FOR THE DEVELOPMENT OF THE TCS /PIP PROGRAM    </vt:lpstr>
      <vt:lpstr> OVERALL  KEY INTERVENTION AREAS OF THE TCS/PIP PROGRAM</vt:lpstr>
      <vt:lpstr>RESULT 1:  FORMULATION OF POLICY   AND STRATEGY (TCS/PIP)</vt:lpstr>
      <vt:lpstr>RESULT 2 : PRIORITY INVESTMENT PLAN (PIP)</vt:lpstr>
      <vt:lpstr> RESULT 2: PIP (Cont.)</vt:lpstr>
      <vt:lpstr>   RESULT 3 : PROGRAM FINANCE FACILITY (PFF)  </vt:lpstr>
      <vt:lpstr>  </vt:lpstr>
      <vt:lpstr>TCS/PIP  PROGRAM IMPLIMENTATION PROCESS AND STATUS</vt:lpstr>
      <vt:lpstr>TCS/PIP Steering Committee</vt:lpstr>
      <vt:lpstr> Second TCS/PIP Steering Committee meeting </vt:lpstr>
      <vt:lpstr>TCS/PIP FIRST VALIDATION WORKSHOP   AND THIRD STEERING COMMITTE MEETING</vt:lpstr>
      <vt:lpstr>TCS / PIP SECOND VALIDATION WORKSHOP   AND  FOURTH STEERING COMMITTE MEETING</vt:lpstr>
      <vt:lpstr>Working Papers and Project Milestones expected as study  Deliverables </vt:lpstr>
      <vt:lpstr>SWOT : STRENGTHES WEAKNESSES THREATS OPPORTUNITIES</vt:lpstr>
      <vt:lpstr>SWOT : STRENGTHES WEAKNESSES THREATS OPPORTUNITIES (Cont’d)</vt:lpstr>
      <vt:lpstr>The Way forward </vt:lpstr>
      <vt:lpstr> </vt:lpstr>
    </vt:vector>
  </TitlesOfParts>
  <Company>COMESA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zgirma</dc:creator>
  <cp:lastModifiedBy>Monique Desthuis-Francis</cp:lastModifiedBy>
  <cp:revision>5</cp:revision>
  <dcterms:created xsi:type="dcterms:W3CDTF">2010-10-11T07:36:32Z</dcterms:created>
  <dcterms:modified xsi:type="dcterms:W3CDTF">2010-11-19T18:24:51Z</dcterms:modified>
</cp:coreProperties>
</file>