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8" r:id="rId3"/>
    <p:sldId id="260" r:id="rId4"/>
    <p:sldId id="261" r:id="rId5"/>
    <p:sldId id="262" r:id="rId6"/>
    <p:sldId id="264" r:id="rId7"/>
    <p:sldId id="265" r:id="rId8"/>
    <p:sldId id="266" r:id="rId9"/>
    <p:sldId id="267" r:id="rId10"/>
    <p:sldId id="268" r:id="rId11"/>
    <p:sldId id="269" r:id="rId12"/>
    <p:sldId id="270" r:id="rId13"/>
    <p:sldId id="271" r:id="rId14"/>
    <p:sldId id="272" r:id="rId15"/>
    <p:sldId id="273" r:id="rId16"/>
  </p:sldIdLst>
  <p:sldSz cx="9144000" cy="6858000" type="screen4x3"/>
  <p:notesSz cx="6985000" cy="92837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9" d="100"/>
          <a:sy n="119" d="100"/>
        </p:scale>
        <p:origin x="-13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3026833" cy="464185"/>
          </a:xfrm>
          <a:prstGeom prst="rect">
            <a:avLst/>
          </a:prstGeom>
        </p:spPr>
        <p:txBody>
          <a:bodyPr vert="horz" lIns="92955" tIns="46477" rIns="92955" bIns="46477" rtlCol="0"/>
          <a:lstStyle>
            <a:lvl1pPr algn="l">
              <a:defRPr sz="1200"/>
            </a:lvl1pPr>
          </a:lstStyle>
          <a:p>
            <a:endParaRPr lang="fr-FR" dirty="0"/>
          </a:p>
        </p:txBody>
      </p:sp>
      <p:sp>
        <p:nvSpPr>
          <p:cNvPr id="3" name="Espace réservé de la date 2"/>
          <p:cNvSpPr>
            <a:spLocks noGrp="1"/>
          </p:cNvSpPr>
          <p:nvPr>
            <p:ph type="dt" idx="1"/>
          </p:nvPr>
        </p:nvSpPr>
        <p:spPr>
          <a:xfrm>
            <a:off x="3956550" y="1"/>
            <a:ext cx="3026833" cy="464185"/>
          </a:xfrm>
          <a:prstGeom prst="rect">
            <a:avLst/>
          </a:prstGeom>
        </p:spPr>
        <p:txBody>
          <a:bodyPr vert="horz" lIns="92955" tIns="46477" rIns="92955" bIns="46477" rtlCol="0"/>
          <a:lstStyle>
            <a:lvl1pPr algn="r">
              <a:defRPr sz="1200"/>
            </a:lvl1pPr>
          </a:lstStyle>
          <a:p>
            <a:fld id="{6C7C751A-C9D0-4F9E-8347-351A4E591B27}" type="datetimeFigureOut">
              <a:rPr lang="fr-FR" smtClean="0"/>
              <a:pPr/>
              <a:t>18/11/2010</a:t>
            </a:fld>
            <a:endParaRPr lang="fr-FR" dirty="0"/>
          </a:p>
        </p:txBody>
      </p:sp>
      <p:sp>
        <p:nvSpPr>
          <p:cNvPr id="4" name="Espace réservé de l'image des diapositives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2955" tIns="46477" rIns="92955" bIns="46477" rtlCol="0" anchor="ctr"/>
          <a:lstStyle/>
          <a:p>
            <a:endParaRPr lang="fr-FR" dirty="0"/>
          </a:p>
        </p:txBody>
      </p:sp>
      <p:sp>
        <p:nvSpPr>
          <p:cNvPr id="5" name="Espace réservé des commentaires 4"/>
          <p:cNvSpPr>
            <a:spLocks noGrp="1"/>
          </p:cNvSpPr>
          <p:nvPr>
            <p:ph type="body" sz="quarter" idx="3"/>
          </p:nvPr>
        </p:nvSpPr>
        <p:spPr>
          <a:xfrm>
            <a:off x="698500" y="4409759"/>
            <a:ext cx="5588000" cy="4177665"/>
          </a:xfrm>
          <a:prstGeom prst="rect">
            <a:avLst/>
          </a:prstGeom>
        </p:spPr>
        <p:txBody>
          <a:bodyPr vert="horz" lIns="92955" tIns="46477" rIns="92955" bIns="46477"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817905"/>
            <a:ext cx="3026833" cy="464185"/>
          </a:xfrm>
          <a:prstGeom prst="rect">
            <a:avLst/>
          </a:prstGeom>
        </p:spPr>
        <p:txBody>
          <a:bodyPr vert="horz" lIns="92955" tIns="46477" rIns="92955" bIns="46477"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956550" y="8817905"/>
            <a:ext cx="3026833" cy="464185"/>
          </a:xfrm>
          <a:prstGeom prst="rect">
            <a:avLst/>
          </a:prstGeom>
        </p:spPr>
        <p:txBody>
          <a:bodyPr vert="horz" lIns="92955" tIns="46477" rIns="92955" bIns="46477" rtlCol="0" anchor="b"/>
          <a:lstStyle>
            <a:lvl1pPr algn="r">
              <a:defRPr sz="1200"/>
            </a:lvl1pPr>
          </a:lstStyle>
          <a:p>
            <a:fld id="{15760A70-1B23-44B8-AF7F-D120A2B2F42B}" type="slidenum">
              <a:rPr lang="fr-FR" smtClean="0"/>
              <a:pPr/>
              <a:t>‹#›</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760A70-1B23-44B8-AF7F-D120A2B2F42B}" type="slidenum">
              <a:rPr lang="fr-FR" smtClean="0"/>
              <a:pPr/>
              <a:t>1</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760A70-1B23-44B8-AF7F-D120A2B2F42B}" type="slidenum">
              <a:rPr lang="fr-FR" smtClean="0"/>
              <a:pPr/>
              <a:t>10</a:t>
            </a:fld>
            <a:endParaRPr 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760A70-1B23-44B8-AF7F-D120A2B2F42B}" type="slidenum">
              <a:rPr lang="fr-FR" smtClean="0"/>
              <a:pPr/>
              <a:t>11</a:t>
            </a:fld>
            <a:endParaRPr lang="fr-F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760A70-1B23-44B8-AF7F-D120A2B2F42B}" type="slidenum">
              <a:rPr lang="fr-FR" smtClean="0"/>
              <a:pPr/>
              <a:t>12</a:t>
            </a:fld>
            <a:endParaRPr lang="fr-F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760A70-1B23-44B8-AF7F-D120A2B2F42B}" type="slidenum">
              <a:rPr lang="fr-FR" smtClean="0"/>
              <a:pPr/>
              <a:t>13</a:t>
            </a:fld>
            <a:endParaRPr lang="fr-F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760A70-1B23-44B8-AF7F-D120A2B2F42B}" type="slidenum">
              <a:rPr lang="fr-FR" smtClean="0"/>
              <a:pPr/>
              <a:t>14</a:t>
            </a:fld>
            <a:endParaRPr lang="fr-F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760A70-1B23-44B8-AF7F-D120A2B2F42B}" type="slidenum">
              <a:rPr lang="fr-FR" smtClean="0"/>
              <a:pPr/>
              <a:t>15</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760A70-1B23-44B8-AF7F-D120A2B2F42B}" type="slidenum">
              <a:rPr lang="fr-FR" smtClean="0"/>
              <a:pPr/>
              <a:t>2</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760A70-1B23-44B8-AF7F-D120A2B2F42B}" type="slidenum">
              <a:rPr lang="fr-FR" smtClean="0"/>
              <a:pPr/>
              <a:t>3</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760A70-1B23-44B8-AF7F-D120A2B2F42B}" type="slidenum">
              <a:rPr lang="fr-FR" smtClean="0"/>
              <a:pPr/>
              <a:t>4</a:t>
            </a:fld>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760A70-1B23-44B8-AF7F-D120A2B2F42B}" type="slidenum">
              <a:rPr lang="fr-FR" smtClean="0"/>
              <a:pPr/>
              <a:t>5</a:t>
            </a:fld>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760A70-1B23-44B8-AF7F-D120A2B2F42B}" type="slidenum">
              <a:rPr lang="fr-FR" smtClean="0"/>
              <a:pPr/>
              <a:t>6</a:t>
            </a:fld>
            <a:endParaRPr lang="fr-F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760A70-1B23-44B8-AF7F-D120A2B2F42B}" type="slidenum">
              <a:rPr lang="fr-FR" smtClean="0"/>
              <a:pPr/>
              <a:t>7</a:t>
            </a:fld>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760A70-1B23-44B8-AF7F-D120A2B2F42B}" type="slidenum">
              <a:rPr lang="fr-FR" smtClean="0"/>
              <a:pPr/>
              <a:t>8</a:t>
            </a:fld>
            <a:endParaRPr lang="fr-F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760A70-1B23-44B8-AF7F-D120A2B2F42B}" type="slidenum">
              <a:rPr lang="fr-FR" smtClean="0"/>
              <a:pPr/>
              <a:t>9</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pPr>
              <a:defRPr/>
            </a:pPr>
            <a:endParaRPr lang="fr-FR" dirty="0"/>
          </a:p>
        </p:txBody>
      </p:sp>
      <p:sp>
        <p:nvSpPr>
          <p:cNvPr id="19" name="Espace réservé du pied de page 18"/>
          <p:cNvSpPr>
            <a:spLocks noGrp="1"/>
          </p:cNvSpPr>
          <p:nvPr>
            <p:ph type="ftr" sz="quarter" idx="11"/>
          </p:nvPr>
        </p:nvSpPr>
        <p:spPr/>
        <p:txBody>
          <a:bodyPr/>
          <a:lstStyle/>
          <a:p>
            <a:pPr>
              <a:defRPr/>
            </a:pPr>
            <a:endParaRPr lang="fr-FR" dirty="0"/>
          </a:p>
        </p:txBody>
      </p:sp>
      <p:sp>
        <p:nvSpPr>
          <p:cNvPr id="27" name="Espace réservé du numéro de diapositive 26"/>
          <p:cNvSpPr>
            <a:spLocks noGrp="1"/>
          </p:cNvSpPr>
          <p:nvPr>
            <p:ph type="sldNum" sz="quarter" idx="12"/>
          </p:nvPr>
        </p:nvSpPr>
        <p:spPr/>
        <p:txBody>
          <a:bodyPr/>
          <a:lstStyle/>
          <a:p>
            <a:pPr>
              <a:defRPr/>
            </a:pPr>
            <a:fld id="{3C4C1C3B-F6E9-4C66-87C4-5604BCF89E43}" type="slidenum">
              <a:rPr lang="fr-FR" smtClean="0"/>
              <a:pPr>
                <a:defRPr/>
              </a:pPr>
              <a:t>‹#›</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dirty="0"/>
          </a:p>
        </p:txBody>
      </p:sp>
      <p:sp>
        <p:nvSpPr>
          <p:cNvPr id="5" name="Espace réservé du pied de page 4"/>
          <p:cNvSpPr>
            <a:spLocks noGrp="1"/>
          </p:cNvSpPr>
          <p:nvPr>
            <p:ph type="ftr" sz="quarter" idx="11"/>
          </p:nvPr>
        </p:nvSpPr>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E67F074D-6153-414F-9987-21C9001772BB}" type="slidenum">
              <a:rPr lang="fr-FR" smtClean="0"/>
              <a:pPr>
                <a:defRPr/>
              </a:pPr>
              <a:t>‹#›</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dirty="0"/>
          </a:p>
        </p:txBody>
      </p:sp>
      <p:sp>
        <p:nvSpPr>
          <p:cNvPr id="5" name="Espace réservé du pied de page 4"/>
          <p:cNvSpPr>
            <a:spLocks noGrp="1"/>
          </p:cNvSpPr>
          <p:nvPr>
            <p:ph type="ftr" sz="quarter" idx="11"/>
          </p:nvPr>
        </p:nvSpPr>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787EA528-3DEA-40BC-9CC7-CBB3B54A8E61}" type="slidenum">
              <a:rPr lang="fr-FR" smtClean="0"/>
              <a:pPr>
                <a:defRPr/>
              </a:pPr>
              <a:t>‹#›</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dirty="0"/>
          </a:p>
        </p:txBody>
      </p:sp>
      <p:sp>
        <p:nvSpPr>
          <p:cNvPr id="5" name="Espace réservé du pied de page 4"/>
          <p:cNvSpPr>
            <a:spLocks noGrp="1"/>
          </p:cNvSpPr>
          <p:nvPr>
            <p:ph type="ftr" sz="quarter" idx="11"/>
          </p:nvPr>
        </p:nvSpPr>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EBAC0772-9C9F-44E5-A179-F0E72F4F814F}" type="slidenum">
              <a:rPr lang="fr-FR" smtClean="0"/>
              <a:pPr>
                <a:defRPr/>
              </a:pPr>
              <a:t>‹#›</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endParaRPr lang="fr-FR" dirty="0"/>
          </a:p>
        </p:txBody>
      </p:sp>
      <p:sp>
        <p:nvSpPr>
          <p:cNvPr id="5" name="Espace réservé du pied de page 4"/>
          <p:cNvSpPr>
            <a:spLocks noGrp="1"/>
          </p:cNvSpPr>
          <p:nvPr>
            <p:ph type="ftr" sz="quarter" idx="11"/>
          </p:nvPr>
        </p:nvSpPr>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B580806D-A7C7-4537-AB6D-67A7DDA1A201}" type="slidenum">
              <a:rPr lang="fr-FR" smtClean="0"/>
              <a:pPr>
                <a:defRPr/>
              </a:pPr>
              <a:t>‹#›</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fr-FR" dirty="0"/>
          </a:p>
        </p:txBody>
      </p:sp>
      <p:sp>
        <p:nvSpPr>
          <p:cNvPr id="6" name="Espace réservé du pied de page 5"/>
          <p:cNvSpPr>
            <a:spLocks noGrp="1"/>
          </p:cNvSpPr>
          <p:nvPr>
            <p:ph type="ftr" sz="quarter" idx="11"/>
          </p:nvPr>
        </p:nvSpPr>
        <p:spPr/>
        <p:txBody>
          <a:bodyPr/>
          <a:lstStyle/>
          <a:p>
            <a:pPr>
              <a:defRPr/>
            </a:pPr>
            <a:endParaRPr lang="fr-FR" dirty="0"/>
          </a:p>
        </p:txBody>
      </p:sp>
      <p:sp>
        <p:nvSpPr>
          <p:cNvPr id="7" name="Espace réservé du numéro de diapositive 6"/>
          <p:cNvSpPr>
            <a:spLocks noGrp="1"/>
          </p:cNvSpPr>
          <p:nvPr>
            <p:ph type="sldNum" sz="quarter" idx="12"/>
          </p:nvPr>
        </p:nvSpPr>
        <p:spPr/>
        <p:txBody>
          <a:bodyPr/>
          <a:lstStyle/>
          <a:p>
            <a:pPr>
              <a:defRPr/>
            </a:pPr>
            <a:fld id="{535731BF-9ECD-43B6-8B51-73FB15EDC157}" type="slidenum">
              <a:rPr lang="fr-FR" smtClean="0"/>
              <a:pPr>
                <a:defRPr/>
              </a:pPr>
              <a:t>‹#›</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pPr>
              <a:defRPr/>
            </a:pPr>
            <a:endParaRPr lang="fr-FR" dirty="0"/>
          </a:p>
        </p:txBody>
      </p:sp>
      <p:sp>
        <p:nvSpPr>
          <p:cNvPr id="8" name="Espace réservé du pied de page 7"/>
          <p:cNvSpPr>
            <a:spLocks noGrp="1"/>
          </p:cNvSpPr>
          <p:nvPr>
            <p:ph type="ftr" sz="quarter" idx="11"/>
          </p:nvPr>
        </p:nvSpPr>
        <p:spPr/>
        <p:txBody>
          <a:bodyPr/>
          <a:lstStyle/>
          <a:p>
            <a:pPr>
              <a:defRPr/>
            </a:pPr>
            <a:endParaRPr lang="fr-FR" dirty="0"/>
          </a:p>
        </p:txBody>
      </p:sp>
      <p:sp>
        <p:nvSpPr>
          <p:cNvPr id="9" name="Espace réservé du numéro de diapositive 8"/>
          <p:cNvSpPr>
            <a:spLocks noGrp="1"/>
          </p:cNvSpPr>
          <p:nvPr>
            <p:ph type="sldNum" sz="quarter" idx="12"/>
          </p:nvPr>
        </p:nvSpPr>
        <p:spPr/>
        <p:txBody>
          <a:bodyPr/>
          <a:lstStyle/>
          <a:p>
            <a:pPr>
              <a:defRPr/>
            </a:pPr>
            <a:fld id="{E4D273E0-5D5F-456C-A7F0-635FEE9AB925}" type="slidenum">
              <a:rPr lang="fr-FR" smtClean="0"/>
              <a:pPr>
                <a:defRPr/>
              </a:pPr>
              <a:t>‹#›</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endParaRPr lang="fr-FR" dirty="0"/>
          </a:p>
        </p:txBody>
      </p:sp>
      <p:sp>
        <p:nvSpPr>
          <p:cNvPr id="4" name="Espace réservé du pied de page 3"/>
          <p:cNvSpPr>
            <a:spLocks noGrp="1"/>
          </p:cNvSpPr>
          <p:nvPr>
            <p:ph type="ftr" sz="quarter" idx="11"/>
          </p:nvPr>
        </p:nvSpPr>
        <p:spPr/>
        <p:txBody>
          <a:bodyPr/>
          <a:lstStyle/>
          <a:p>
            <a:pPr>
              <a:defRPr/>
            </a:pPr>
            <a:endParaRPr lang="fr-FR" dirty="0"/>
          </a:p>
        </p:txBody>
      </p:sp>
      <p:sp>
        <p:nvSpPr>
          <p:cNvPr id="5" name="Espace réservé du numéro de diapositive 4"/>
          <p:cNvSpPr>
            <a:spLocks noGrp="1"/>
          </p:cNvSpPr>
          <p:nvPr>
            <p:ph type="sldNum" sz="quarter" idx="12"/>
          </p:nvPr>
        </p:nvSpPr>
        <p:spPr/>
        <p:txBody>
          <a:bodyPr/>
          <a:lstStyle/>
          <a:p>
            <a:pPr>
              <a:defRPr/>
            </a:pPr>
            <a:fld id="{1636FC53-43F4-4317-AE5D-E12FDC231D83}" type="slidenum">
              <a:rPr lang="fr-FR" smtClean="0"/>
              <a:pPr>
                <a:defRPr/>
              </a:pPr>
              <a:t>‹#›</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fr-FR" dirty="0"/>
          </a:p>
        </p:txBody>
      </p:sp>
      <p:sp>
        <p:nvSpPr>
          <p:cNvPr id="3" name="Espace réservé du pied de page 2"/>
          <p:cNvSpPr>
            <a:spLocks noGrp="1"/>
          </p:cNvSpPr>
          <p:nvPr>
            <p:ph type="ftr" sz="quarter" idx="11"/>
          </p:nvPr>
        </p:nvSpPr>
        <p:spPr/>
        <p:txBody>
          <a:bodyPr/>
          <a:lstStyle/>
          <a:p>
            <a:pPr>
              <a:defRPr/>
            </a:pPr>
            <a:endParaRPr lang="fr-FR" dirty="0"/>
          </a:p>
        </p:txBody>
      </p:sp>
      <p:sp>
        <p:nvSpPr>
          <p:cNvPr id="4" name="Espace réservé du numéro de diapositive 3"/>
          <p:cNvSpPr>
            <a:spLocks noGrp="1"/>
          </p:cNvSpPr>
          <p:nvPr>
            <p:ph type="sldNum" sz="quarter" idx="12"/>
          </p:nvPr>
        </p:nvSpPr>
        <p:spPr/>
        <p:txBody>
          <a:bodyPr/>
          <a:lstStyle/>
          <a:p>
            <a:pPr>
              <a:defRPr/>
            </a:pPr>
            <a:fld id="{A4E19207-A3C7-4D4F-9B02-D701CEDBF93B}" type="slidenum">
              <a:rPr lang="fr-FR" smtClean="0"/>
              <a:pPr>
                <a:defRPr/>
              </a:pPr>
              <a:t>‹#›</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fr-FR" dirty="0"/>
          </a:p>
        </p:txBody>
      </p:sp>
      <p:sp>
        <p:nvSpPr>
          <p:cNvPr id="6" name="Espace réservé du pied de page 5"/>
          <p:cNvSpPr>
            <a:spLocks noGrp="1"/>
          </p:cNvSpPr>
          <p:nvPr>
            <p:ph type="ftr" sz="quarter" idx="11"/>
          </p:nvPr>
        </p:nvSpPr>
        <p:spPr/>
        <p:txBody>
          <a:bodyPr/>
          <a:lstStyle/>
          <a:p>
            <a:pPr>
              <a:defRPr/>
            </a:pPr>
            <a:endParaRPr lang="fr-FR" dirty="0"/>
          </a:p>
        </p:txBody>
      </p:sp>
      <p:sp>
        <p:nvSpPr>
          <p:cNvPr id="7" name="Espace réservé du numéro de diapositive 6"/>
          <p:cNvSpPr>
            <a:spLocks noGrp="1"/>
          </p:cNvSpPr>
          <p:nvPr>
            <p:ph type="sldNum" sz="quarter" idx="12"/>
          </p:nvPr>
        </p:nvSpPr>
        <p:spPr/>
        <p:txBody>
          <a:bodyPr/>
          <a:lstStyle/>
          <a:p>
            <a:pPr>
              <a:defRPr/>
            </a:pPr>
            <a:fld id="{3F53A181-64BC-4588-938F-BA6A15D64D28}" type="slidenum">
              <a:rPr lang="fr-FR" smtClean="0"/>
              <a:pPr>
                <a:defRPr/>
              </a:pPr>
              <a:t>‹#›</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fr-FR" dirty="0"/>
          </a:p>
        </p:txBody>
      </p:sp>
      <p:sp>
        <p:nvSpPr>
          <p:cNvPr id="6" name="Espace réservé du pied de page 5"/>
          <p:cNvSpPr>
            <a:spLocks noGrp="1"/>
          </p:cNvSpPr>
          <p:nvPr>
            <p:ph type="ftr" sz="quarter" idx="11"/>
          </p:nvPr>
        </p:nvSpPr>
        <p:spPr/>
        <p:txBody>
          <a:bodyPr/>
          <a:lstStyle/>
          <a:p>
            <a:pPr>
              <a:defRPr/>
            </a:pPr>
            <a:endParaRPr lang="fr-FR" dirty="0"/>
          </a:p>
        </p:txBody>
      </p:sp>
      <p:sp>
        <p:nvSpPr>
          <p:cNvPr id="7" name="Espace réservé du numéro de diapositive 6"/>
          <p:cNvSpPr>
            <a:spLocks noGrp="1"/>
          </p:cNvSpPr>
          <p:nvPr>
            <p:ph type="sldNum" sz="quarter" idx="12"/>
          </p:nvPr>
        </p:nvSpPr>
        <p:spPr>
          <a:xfrm>
            <a:off x="8077200" y="6356350"/>
            <a:ext cx="609600" cy="365125"/>
          </a:xfrm>
        </p:spPr>
        <p:txBody>
          <a:bodyPr/>
          <a:lstStyle/>
          <a:p>
            <a:pPr>
              <a:defRPr/>
            </a:pPr>
            <a:fld id="{1874331A-BFAA-4691-9911-D5BC4B85C151}" type="slidenum">
              <a:rPr lang="fr-FR" smtClean="0"/>
              <a:pPr>
                <a:defRPr/>
              </a:pPr>
              <a:t>‹#›</a:t>
            </a:fld>
            <a:endParaRPr lang="fr-FR" dirty="0"/>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dirty="0"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dirty="0"/>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dirty="0"/>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D7D8E68E-F9EB-4129-B740-543D890D2EDB}" type="slidenum">
              <a:rPr lang="fr-FR" smtClean="0"/>
              <a:pPr>
                <a:defRPr/>
              </a:pPr>
              <a:t>‹#›</a:t>
            </a:fld>
            <a:endParaRPr lang="fr-FR" dirty="0"/>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23850" y="1785926"/>
            <a:ext cx="8424863" cy="3429024"/>
          </a:xfrm>
        </p:spPr>
        <p:txBody>
          <a:bodyPr>
            <a:normAutofit/>
          </a:bodyPr>
          <a:lstStyle/>
          <a:p>
            <a:pPr algn="ctr"/>
            <a:r>
              <a:rPr lang="fr-FR" sz="3200" b="1" dirty="0" smtClean="0"/>
              <a:t>POVERTY REDUCTION AND TRANSPORT STRATEGY REVIEW (PRTSR)</a:t>
            </a:r>
            <a:r>
              <a:rPr lang="fr-FR" sz="3200" dirty="0" smtClean="0"/>
              <a:t/>
            </a:r>
            <a:br>
              <a:rPr lang="fr-FR" sz="3200" dirty="0" smtClean="0"/>
            </a:br>
            <a:r>
              <a:rPr lang="fr-FR" sz="3200" b="1" dirty="0" smtClean="0"/>
              <a:t>RETROSPECTIVE STUDY ON THE IMPLEMENTATION AND IMPACT OF THE PRTSR </a:t>
            </a:r>
            <a:r>
              <a:rPr lang="fr-FR" sz="3200" dirty="0" smtClean="0"/>
              <a:t/>
            </a:r>
            <a:br>
              <a:rPr lang="fr-FR" sz="3200" dirty="0" smtClean="0"/>
            </a:br>
            <a:r>
              <a:rPr lang="it-IT" sz="3200" b="1" dirty="0" smtClean="0"/>
              <a:t>------ </a:t>
            </a:r>
            <a:br>
              <a:rPr lang="it-IT" sz="3200" b="1" dirty="0" smtClean="0"/>
            </a:br>
            <a:r>
              <a:rPr lang="it-IT" sz="3200" b="1" dirty="0" smtClean="0"/>
              <a:t>(</a:t>
            </a:r>
            <a:r>
              <a:rPr lang="it-IT" sz="2400" b="1" dirty="0" smtClean="0"/>
              <a:t>MALI, BURKINA FASO, BENIN, CAMEROON AND BURUNDI</a:t>
            </a:r>
            <a:r>
              <a:rPr lang="it-IT" sz="3200" b="1" dirty="0" smtClean="0"/>
              <a:t>)</a:t>
            </a:r>
            <a:endParaRPr lang="fr-FR" sz="3200" b="1" dirty="0" smtClean="0"/>
          </a:p>
        </p:txBody>
      </p:sp>
      <p:sp>
        <p:nvSpPr>
          <p:cNvPr id="2051" name="Rectangle 3"/>
          <p:cNvSpPr>
            <a:spLocks noGrp="1" noChangeArrowheads="1"/>
          </p:cNvSpPr>
          <p:nvPr>
            <p:ph type="subTitle" idx="1"/>
          </p:nvPr>
        </p:nvSpPr>
        <p:spPr>
          <a:xfrm>
            <a:off x="1371600" y="5589588"/>
            <a:ext cx="6400800" cy="431800"/>
          </a:xfrm>
        </p:spPr>
        <p:txBody>
          <a:bodyPr/>
          <a:lstStyle/>
          <a:p>
            <a:pPr algn="r" eaLnBrk="1" hangingPunct="1">
              <a:lnSpc>
                <a:spcPct val="90000"/>
              </a:lnSpc>
            </a:pPr>
            <a:r>
              <a:rPr lang="fr-FR" sz="2400" dirty="0" smtClean="0"/>
              <a:t>Consultant: Mamadou Talla</a:t>
            </a:r>
          </a:p>
        </p:txBody>
      </p:sp>
      <p:sp>
        <p:nvSpPr>
          <p:cNvPr id="7" name="Espace réservé du numéro de diapositive 6"/>
          <p:cNvSpPr>
            <a:spLocks noGrp="1"/>
          </p:cNvSpPr>
          <p:nvPr>
            <p:ph type="sldNum" sz="quarter" idx="12"/>
          </p:nvPr>
        </p:nvSpPr>
        <p:spPr/>
        <p:txBody>
          <a:bodyPr/>
          <a:lstStyle/>
          <a:p>
            <a:pPr>
              <a:defRPr/>
            </a:pPr>
            <a:fld id="{3C4C1C3B-F6E9-4C66-87C4-5604BCF89E43}" type="slidenum">
              <a:rPr lang="fr-FR" smtClean="0"/>
              <a:pPr>
                <a:defRPr/>
              </a:pPr>
              <a:t>1</a:t>
            </a:fld>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a:xfrm>
            <a:off x="457200" y="214290"/>
            <a:ext cx="8229600" cy="857256"/>
          </a:xfrm>
        </p:spPr>
        <p:txBody>
          <a:bodyPr/>
          <a:lstStyle/>
          <a:p>
            <a:pPr algn="l" eaLnBrk="1" hangingPunct="1"/>
            <a:r>
              <a:rPr lang="fr-FR" b="1" dirty="0" smtClean="0"/>
              <a:t>Cameroon</a:t>
            </a:r>
          </a:p>
        </p:txBody>
      </p:sp>
      <p:sp>
        <p:nvSpPr>
          <p:cNvPr id="3" name="Espace réservé du contenu 2"/>
          <p:cNvSpPr>
            <a:spLocks noGrp="1"/>
          </p:cNvSpPr>
          <p:nvPr>
            <p:ph idx="1"/>
          </p:nvPr>
        </p:nvSpPr>
        <p:spPr>
          <a:xfrm>
            <a:off x="457200" y="1214438"/>
            <a:ext cx="8229600" cy="4911725"/>
          </a:xfrm>
        </p:spPr>
        <p:txBody>
          <a:bodyPr>
            <a:normAutofit fontScale="92500" lnSpcReduction="10000"/>
          </a:bodyPr>
          <a:lstStyle/>
          <a:p>
            <a:pPr eaLnBrk="1" hangingPunct="1">
              <a:defRPr/>
            </a:pPr>
            <a:r>
              <a:rPr lang="en-US" sz="2400" dirty="0" smtClean="0"/>
              <a:t>Recommendations incorporated</a:t>
            </a:r>
          </a:p>
          <a:p>
            <a:pPr lvl="1" eaLnBrk="1" hangingPunct="1">
              <a:defRPr/>
            </a:pPr>
            <a:r>
              <a:rPr lang="en-US" sz="2400" dirty="0" smtClean="0">
                <a:ea typeface="+mn-ea"/>
                <a:cs typeface="+mn-cs"/>
              </a:rPr>
              <a:t>In August 2009, the PRSP review resulted in the Growth and Employment Strategy Paper (GESP). </a:t>
            </a:r>
          </a:p>
          <a:p>
            <a:pPr lvl="1" eaLnBrk="1" hangingPunct="1">
              <a:defRPr/>
            </a:pPr>
            <a:r>
              <a:rPr lang="en-US" sz="2400" dirty="0" smtClean="0">
                <a:ea typeface="+mn-ea"/>
                <a:cs typeface="+mn-cs"/>
              </a:rPr>
              <a:t>In 2009, Cameroon also reviewed its transport policy document and adopted a revised version</a:t>
            </a:r>
            <a:r>
              <a:rPr lang="en-US" dirty="0" smtClean="0">
                <a:ea typeface="+mn-ea"/>
                <a:cs typeface="+mn-cs"/>
              </a:rPr>
              <a:t>. </a:t>
            </a:r>
          </a:p>
          <a:p>
            <a:pPr>
              <a:defRPr/>
            </a:pPr>
            <a:r>
              <a:rPr lang="en-US" sz="2400" dirty="0" smtClean="0"/>
              <a:t>It bears noting, however, that although the final report and recommendations from the PRTSR were not officially approved by the Government, the main PRTSR recommendations were expressly incorporated into the two documents. Drafting of the GESP was made possible by the participation in the review of this strategy of a PRTSR Steering Group member, in his capacity as an executive in the department responsible for the PRS, who was therefore able to ensure the integration of the PRTSR recommendations</a:t>
            </a:r>
            <a:r>
              <a:rPr lang="fr-FR" sz="2400" dirty="0" smtClean="0"/>
              <a:t>.</a:t>
            </a:r>
            <a:endParaRPr lang="fr-FR" dirty="0" smtClean="0"/>
          </a:p>
        </p:txBody>
      </p:sp>
      <p:sp>
        <p:nvSpPr>
          <p:cNvPr id="4" name="Espace réservé du numéro de diapositive 3"/>
          <p:cNvSpPr>
            <a:spLocks noGrp="1"/>
          </p:cNvSpPr>
          <p:nvPr>
            <p:ph type="sldNum" sz="quarter" idx="12"/>
          </p:nvPr>
        </p:nvSpPr>
        <p:spPr/>
        <p:txBody>
          <a:bodyPr/>
          <a:lstStyle/>
          <a:p>
            <a:pPr>
              <a:defRPr/>
            </a:pPr>
            <a:fld id="{EBAC0772-9C9F-44E5-A179-F0E72F4F814F}" type="slidenum">
              <a:rPr lang="fr-FR" smtClean="0"/>
              <a:pPr>
                <a:defRPr/>
              </a:pPr>
              <a:t>10</a:t>
            </a:fld>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a:xfrm>
            <a:off x="457200" y="428604"/>
            <a:ext cx="8229600" cy="928694"/>
          </a:xfrm>
        </p:spPr>
        <p:txBody>
          <a:bodyPr/>
          <a:lstStyle/>
          <a:p>
            <a:pPr algn="l" eaLnBrk="1" hangingPunct="1"/>
            <a:r>
              <a:rPr lang="fr-FR" b="1" dirty="0" smtClean="0"/>
              <a:t>Burundi</a:t>
            </a:r>
          </a:p>
        </p:txBody>
      </p:sp>
      <p:sp>
        <p:nvSpPr>
          <p:cNvPr id="12291" name="Espace réservé du contenu 2"/>
          <p:cNvSpPr>
            <a:spLocks noGrp="1"/>
          </p:cNvSpPr>
          <p:nvPr>
            <p:ph idx="1"/>
          </p:nvPr>
        </p:nvSpPr>
        <p:spPr/>
        <p:txBody>
          <a:bodyPr>
            <a:normAutofit/>
          </a:bodyPr>
          <a:lstStyle/>
          <a:p>
            <a:pPr eaLnBrk="1" hangingPunct="1"/>
            <a:r>
              <a:rPr lang="en-US" sz="2400" dirty="0" smtClean="0"/>
              <a:t>Launched in 2005 and completed in January 2009 </a:t>
            </a:r>
          </a:p>
          <a:p>
            <a:pPr eaLnBrk="1" hangingPunct="1"/>
            <a:r>
              <a:rPr lang="en-US" sz="2400" dirty="0" smtClean="0"/>
              <a:t>It bears noting that at the time of the Consultant’s visit, none of the recommendations had yet been taken into account because the reports and the action plan had not been submitted to the Minister of Transport, despite several reminders from the SSATP Regional Coordinator for West and Central Africa and from the PRTSR Regional Coordinator who attended two workshops.</a:t>
            </a:r>
          </a:p>
        </p:txBody>
      </p:sp>
      <p:sp>
        <p:nvSpPr>
          <p:cNvPr id="4" name="Espace réservé du numéro de diapositive 3"/>
          <p:cNvSpPr>
            <a:spLocks noGrp="1"/>
          </p:cNvSpPr>
          <p:nvPr>
            <p:ph type="sldNum" sz="quarter" idx="12"/>
          </p:nvPr>
        </p:nvSpPr>
        <p:spPr/>
        <p:txBody>
          <a:bodyPr/>
          <a:lstStyle/>
          <a:p>
            <a:pPr>
              <a:defRPr/>
            </a:pPr>
            <a:fld id="{EBAC0772-9C9F-44E5-A179-F0E72F4F814F}" type="slidenum">
              <a:rPr lang="fr-FR" smtClean="0"/>
              <a:pPr>
                <a:defRPr/>
              </a:pPr>
              <a:t>11</a:t>
            </a:fld>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a:xfrm>
            <a:off x="457200" y="285728"/>
            <a:ext cx="8229600" cy="785818"/>
          </a:xfrm>
        </p:spPr>
        <p:txBody>
          <a:bodyPr>
            <a:normAutofit fontScale="90000"/>
          </a:bodyPr>
          <a:lstStyle/>
          <a:p>
            <a:pPr algn="l" eaLnBrk="1" hangingPunct="1"/>
            <a:r>
              <a:rPr lang="fr-FR" b="1" u="sng" dirty="0" smtClean="0"/>
              <a:t>Key </a:t>
            </a:r>
            <a:r>
              <a:rPr lang="en-US" b="1" u="sng" dirty="0" smtClean="0"/>
              <a:t>Lessons</a:t>
            </a:r>
            <a:r>
              <a:rPr lang="fr-FR" b="1" dirty="0" smtClean="0"/>
              <a:t> </a:t>
            </a:r>
          </a:p>
        </p:txBody>
      </p:sp>
      <p:sp>
        <p:nvSpPr>
          <p:cNvPr id="3" name="Espace réservé du contenu 2"/>
          <p:cNvSpPr>
            <a:spLocks noGrp="1"/>
          </p:cNvSpPr>
          <p:nvPr>
            <p:ph idx="1"/>
          </p:nvPr>
        </p:nvSpPr>
        <p:spPr>
          <a:xfrm>
            <a:off x="457200" y="1142984"/>
            <a:ext cx="8229600" cy="5286411"/>
          </a:xfrm>
        </p:spPr>
        <p:txBody>
          <a:bodyPr>
            <a:noAutofit/>
          </a:bodyPr>
          <a:lstStyle/>
          <a:p>
            <a:pPr eaLnBrk="1" hangingPunct="1">
              <a:defRPr/>
            </a:pPr>
            <a:r>
              <a:rPr lang="en-US" sz="1600" dirty="0" smtClean="0"/>
              <a:t>All the countries agree that among the most important factors, the following should be considered priorities:</a:t>
            </a:r>
          </a:p>
          <a:p>
            <a:pPr lvl="1" eaLnBrk="1" hangingPunct="1">
              <a:defRPr/>
            </a:pPr>
            <a:r>
              <a:rPr lang="en-US" sz="1600" dirty="0" smtClean="0">
                <a:ea typeface="+mn-ea"/>
                <a:cs typeface="+mn-cs"/>
              </a:rPr>
              <a:t>The political will of the authorities responsible for transport and the PRS to conduct the PRTSR. </a:t>
            </a:r>
          </a:p>
          <a:p>
            <a:pPr lvl="1" eaLnBrk="1" hangingPunct="1">
              <a:defRPr/>
            </a:pPr>
            <a:r>
              <a:rPr lang="en-US" sz="1600" dirty="0" smtClean="0">
                <a:ea typeface="+mn-ea"/>
                <a:cs typeface="+mn-cs"/>
              </a:rPr>
              <a:t>The second factor  is the result of thorough preparatory work and a vibrant Steering Group</a:t>
            </a:r>
          </a:p>
          <a:p>
            <a:pPr lvl="1" eaLnBrk="1" hangingPunct="1">
              <a:defRPr/>
            </a:pPr>
            <a:r>
              <a:rPr lang="en-US" sz="1600" dirty="0" smtClean="0">
                <a:ea typeface="+mn-ea"/>
                <a:cs typeface="+mn-cs"/>
              </a:rPr>
              <a:t>And lastly, good communication between the Steering Group and the SSATP with respect to the provision of support. </a:t>
            </a:r>
          </a:p>
          <a:p>
            <a:pPr lvl="2">
              <a:defRPr/>
            </a:pPr>
            <a:r>
              <a:rPr lang="en-US" sz="1300" dirty="0" smtClean="0">
                <a:ea typeface="+mn-ea"/>
                <a:cs typeface="+mn-cs"/>
              </a:rPr>
              <a:t>The </a:t>
            </a:r>
            <a:r>
              <a:rPr lang="en-US" sz="1300" dirty="0" smtClean="0"/>
              <a:t>choice of facilitator, sound analysis by the Stakeholder Group, and the selection of this Group  can be attributed to thorough preparatory work.</a:t>
            </a:r>
            <a:endParaRPr lang="en-US" sz="1300" dirty="0" smtClean="0">
              <a:ea typeface="+mn-ea"/>
              <a:cs typeface="+mn-cs"/>
            </a:endParaRPr>
          </a:p>
          <a:p>
            <a:pPr lvl="1" eaLnBrk="1" hangingPunct="1">
              <a:defRPr/>
            </a:pPr>
            <a:r>
              <a:rPr lang="en-US" sz="1600" dirty="0" smtClean="0">
                <a:ea typeface="+mn-ea"/>
                <a:cs typeface="+mn-cs"/>
              </a:rPr>
              <a:t>The methodology for the PRTSR has been fully understood and well appreciated by the various countries.  It is a highly participatory and inclusive methodology.</a:t>
            </a:r>
          </a:p>
          <a:p>
            <a:pPr lvl="1" eaLnBrk="1" hangingPunct="1">
              <a:defRPr/>
            </a:pPr>
            <a:r>
              <a:rPr lang="en-US" sz="1600" dirty="0" smtClean="0"/>
              <a:t>The PRTSR makes it possible to update, collate, and take into account the specific transport needs of the social and economic sectors, as well as representatives of vulnerable persons, and to also address cross-cutting issues.</a:t>
            </a:r>
          </a:p>
          <a:p>
            <a:pPr lvl="1" eaLnBrk="1" hangingPunct="1">
              <a:defRPr/>
            </a:pPr>
            <a:r>
              <a:rPr lang="en-US" sz="1600" dirty="0" smtClean="0"/>
              <a:t>The PRTSR gave greater visibility to the transport sector , at least in all the countries where the recommendations were incorporated into the policy and strategy documents.</a:t>
            </a:r>
          </a:p>
        </p:txBody>
      </p:sp>
      <p:sp>
        <p:nvSpPr>
          <p:cNvPr id="4" name="Espace réservé du numéro de diapositive 3"/>
          <p:cNvSpPr>
            <a:spLocks noGrp="1"/>
          </p:cNvSpPr>
          <p:nvPr>
            <p:ph type="sldNum" sz="quarter" idx="12"/>
          </p:nvPr>
        </p:nvSpPr>
        <p:spPr/>
        <p:txBody>
          <a:bodyPr/>
          <a:lstStyle/>
          <a:p>
            <a:pPr>
              <a:defRPr/>
            </a:pPr>
            <a:fld id="{EBAC0772-9C9F-44E5-A179-F0E72F4F814F}" type="slidenum">
              <a:rPr lang="fr-FR" smtClean="0"/>
              <a:pPr>
                <a:defRPr/>
              </a:pPr>
              <a:t>12</a:t>
            </a:fld>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a:xfrm>
            <a:off x="457200" y="274638"/>
            <a:ext cx="8229600" cy="654032"/>
          </a:xfrm>
        </p:spPr>
        <p:txBody>
          <a:bodyPr>
            <a:normAutofit fontScale="90000"/>
          </a:bodyPr>
          <a:lstStyle/>
          <a:p>
            <a:pPr algn="l" eaLnBrk="1" hangingPunct="1"/>
            <a:r>
              <a:rPr lang="fr-FR" sz="4000" b="1" dirty="0" smtClean="0"/>
              <a:t>Key </a:t>
            </a:r>
            <a:r>
              <a:rPr lang="en-US" sz="4000" b="1" dirty="0" smtClean="0"/>
              <a:t>Lessons (continued) </a:t>
            </a:r>
          </a:p>
        </p:txBody>
      </p:sp>
      <p:sp>
        <p:nvSpPr>
          <p:cNvPr id="14339" name="Espace réservé du contenu 2"/>
          <p:cNvSpPr>
            <a:spLocks noGrp="1"/>
          </p:cNvSpPr>
          <p:nvPr>
            <p:ph idx="1"/>
          </p:nvPr>
        </p:nvSpPr>
        <p:spPr>
          <a:xfrm>
            <a:off x="457200" y="1000108"/>
            <a:ext cx="8229600" cy="5126055"/>
          </a:xfrm>
        </p:spPr>
        <p:txBody>
          <a:bodyPr/>
          <a:lstStyle/>
          <a:p>
            <a:pPr eaLnBrk="1" hangingPunct="1"/>
            <a:r>
              <a:rPr lang="en-US" sz="2000" dirty="0" smtClean="0"/>
              <a:t>The success of the PRTSR hinges largely on:  </a:t>
            </a:r>
          </a:p>
          <a:p>
            <a:pPr lvl="1">
              <a:buFont typeface="Arial" charset="0"/>
              <a:buChar char="•"/>
            </a:pPr>
            <a:r>
              <a:rPr lang="en-US" sz="1600" dirty="0" smtClean="0"/>
              <a:t>The National SSATP Coordinator’s level of responsibility and personal motivation </a:t>
            </a:r>
          </a:p>
          <a:p>
            <a:pPr lvl="1" eaLnBrk="1" hangingPunct="1">
              <a:buFont typeface="Arial" charset="0"/>
              <a:buChar char="•"/>
            </a:pPr>
            <a:r>
              <a:rPr lang="en-US" sz="1600" dirty="0" smtClean="0"/>
              <a:t>The inclusion in the Steering Group of a senior official from the ministry responsible for drafting and monitoring the poverty reduction strategy</a:t>
            </a:r>
          </a:p>
          <a:p>
            <a:pPr lvl="1" eaLnBrk="1" hangingPunct="1">
              <a:buFont typeface="Arial" charset="0"/>
              <a:buChar char="•"/>
            </a:pPr>
            <a:r>
              <a:rPr lang="en-US" sz="1600" dirty="0" smtClean="0"/>
              <a:t>The political will of the highest authority responsible for transport and, beyond this body, of the entity in charge of drafting and monitoring the poverty reduction strategy, which will determine the success of the PRTSR</a:t>
            </a:r>
          </a:p>
          <a:p>
            <a:pPr lvl="1" eaLnBrk="1" hangingPunct="1">
              <a:buFont typeface="Arial" charset="0"/>
              <a:buChar char="•"/>
            </a:pPr>
            <a:r>
              <a:rPr lang="en-US" sz="1600" dirty="0" smtClean="0"/>
              <a:t>The establishment of a technical committee to assist the Steering Group with the execution of tasks proved very beneficial because it enabled countries such as Mali and Benin to proceed expeditiously through the preparatory phase</a:t>
            </a:r>
          </a:p>
          <a:p>
            <a:pPr eaLnBrk="1" hangingPunct="1"/>
            <a:r>
              <a:rPr lang="en-US" sz="2000" dirty="0" smtClean="0"/>
              <a:t>The comparison of the four countries reveals that with respect to the integration of cross-cutting issues into the Transport Sector Programs, Burkina Faso and Mali were the most successful, followed by Cameroon. Benin, which has not yet reviewed its policy document, only partially addresses these issues.</a:t>
            </a:r>
          </a:p>
          <a:p>
            <a:pPr eaLnBrk="1" hangingPunct="1"/>
            <a:endParaRPr lang="fr-FR" sz="1800" dirty="0" smtClean="0"/>
          </a:p>
          <a:p>
            <a:pPr lvl="1" eaLnBrk="1" hangingPunct="1"/>
            <a:endParaRPr lang="fr-FR" dirty="0" smtClean="0"/>
          </a:p>
          <a:p>
            <a:pPr lvl="1" eaLnBrk="1" hangingPunct="1"/>
            <a:endParaRPr lang="fr-FR" dirty="0" smtClean="0"/>
          </a:p>
        </p:txBody>
      </p:sp>
      <p:sp>
        <p:nvSpPr>
          <p:cNvPr id="4" name="Espace réservé du numéro de diapositive 3"/>
          <p:cNvSpPr>
            <a:spLocks noGrp="1"/>
          </p:cNvSpPr>
          <p:nvPr>
            <p:ph type="sldNum" sz="quarter" idx="12"/>
          </p:nvPr>
        </p:nvSpPr>
        <p:spPr/>
        <p:txBody>
          <a:bodyPr/>
          <a:lstStyle/>
          <a:p>
            <a:pPr>
              <a:defRPr/>
            </a:pPr>
            <a:fld id="{EBAC0772-9C9F-44E5-A179-F0E72F4F814F}" type="slidenum">
              <a:rPr lang="fr-FR" smtClean="0"/>
              <a:pPr>
                <a:defRPr/>
              </a:pPr>
              <a:t>13</a:t>
            </a:fld>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457200" y="285728"/>
            <a:ext cx="8229600" cy="714380"/>
          </a:xfrm>
        </p:spPr>
        <p:txBody>
          <a:bodyPr>
            <a:normAutofit/>
          </a:bodyPr>
          <a:lstStyle/>
          <a:p>
            <a:pPr eaLnBrk="1" hangingPunct="1"/>
            <a:r>
              <a:rPr lang="fr-FR" sz="4000" b="1" u="sng" dirty="0" smtClean="0"/>
              <a:t>General Recommendations </a:t>
            </a:r>
            <a:endParaRPr lang="fr-FR" sz="4000" b="1" dirty="0" smtClean="0"/>
          </a:p>
        </p:txBody>
      </p:sp>
      <p:sp>
        <p:nvSpPr>
          <p:cNvPr id="15363" name="Espace réservé du contenu 2"/>
          <p:cNvSpPr>
            <a:spLocks noGrp="1"/>
          </p:cNvSpPr>
          <p:nvPr>
            <p:ph idx="1"/>
          </p:nvPr>
        </p:nvSpPr>
        <p:spPr>
          <a:xfrm>
            <a:off x="457200" y="1142984"/>
            <a:ext cx="8229600" cy="4983179"/>
          </a:xfrm>
        </p:spPr>
        <p:txBody>
          <a:bodyPr>
            <a:normAutofit fontScale="92500" lnSpcReduction="10000"/>
          </a:bodyPr>
          <a:lstStyle/>
          <a:p>
            <a:pPr eaLnBrk="1" hangingPunct="1"/>
            <a:r>
              <a:rPr lang="en-US" sz="2400" dirty="0" smtClean="0"/>
              <a:t>The SSATP must encourage and motivate countries that have not yet initiated the PRTSR process to do so.</a:t>
            </a:r>
          </a:p>
          <a:p>
            <a:pPr eaLnBrk="1" hangingPunct="1"/>
            <a:r>
              <a:rPr lang="en-US" sz="2400" dirty="0" smtClean="0"/>
              <a:t>The SSATP must encourage the establishment of national SSATP coordination offices that must include the members of the Stakeholder and Steering Groups.</a:t>
            </a:r>
          </a:p>
          <a:p>
            <a:pPr eaLnBrk="1" hangingPunct="1"/>
            <a:r>
              <a:rPr lang="en-US" sz="2400" dirty="0" smtClean="0"/>
              <a:t>Experience sharing among countries must be promoted by organizing meetings, on the sidelines of annual SSATP meetings, between countries that have completed the PRTSR process and those initiating it. </a:t>
            </a:r>
          </a:p>
          <a:p>
            <a:pPr eaLnBrk="1" hangingPunct="1"/>
            <a:r>
              <a:rPr lang="en-US" sz="2400" dirty="0" smtClean="0"/>
              <a:t>Logistical and financial support must be provided to the national coordination offices to enable them to ensure regular monitoring of the implementation of the PRTSR recommendations.  The role of the national coordinator will continue to be ineffective in a number of countries owing to the lack of material and financial support from the SSATP.</a:t>
            </a:r>
          </a:p>
          <a:p>
            <a:pPr eaLnBrk="1" hangingPunct="1"/>
            <a:endParaRPr lang="fr-FR" sz="1600" dirty="0" smtClean="0"/>
          </a:p>
          <a:p>
            <a:pPr eaLnBrk="1" hangingPunct="1"/>
            <a:endParaRPr lang="fr-FR" sz="1600" dirty="0" smtClean="0"/>
          </a:p>
          <a:p>
            <a:pPr eaLnBrk="1" hangingPunct="1"/>
            <a:endParaRPr lang="fr-FR" dirty="0" smtClean="0"/>
          </a:p>
        </p:txBody>
      </p:sp>
      <p:sp>
        <p:nvSpPr>
          <p:cNvPr id="4" name="Espace réservé du numéro de diapositive 3"/>
          <p:cNvSpPr>
            <a:spLocks noGrp="1"/>
          </p:cNvSpPr>
          <p:nvPr>
            <p:ph type="sldNum" sz="quarter" idx="12"/>
          </p:nvPr>
        </p:nvSpPr>
        <p:spPr/>
        <p:txBody>
          <a:bodyPr/>
          <a:lstStyle/>
          <a:p>
            <a:pPr>
              <a:defRPr/>
            </a:pPr>
            <a:fld id="{EBAC0772-9C9F-44E5-A179-F0E72F4F814F}" type="slidenum">
              <a:rPr lang="fr-FR" smtClean="0"/>
              <a:pPr>
                <a:defRPr/>
              </a:pPr>
              <a:t>14</a:t>
            </a:fld>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457200" y="274638"/>
            <a:ext cx="8229600" cy="725470"/>
          </a:xfrm>
        </p:spPr>
        <p:txBody>
          <a:bodyPr>
            <a:normAutofit fontScale="90000"/>
          </a:bodyPr>
          <a:lstStyle/>
          <a:p>
            <a:pPr algn="l" eaLnBrk="1" hangingPunct="1"/>
            <a:r>
              <a:rPr lang="fr-FR" b="1" u="sng" dirty="0" smtClean="0"/>
              <a:t>Recommendations (</a:t>
            </a:r>
            <a:r>
              <a:rPr lang="en-US" b="1" u="sng" dirty="0" smtClean="0"/>
              <a:t>continued</a:t>
            </a:r>
            <a:r>
              <a:rPr lang="fr-FR" b="1" u="sng" dirty="0" smtClean="0"/>
              <a:t>)</a:t>
            </a:r>
            <a:endParaRPr lang="fr-FR" b="1" dirty="0" smtClean="0"/>
          </a:p>
        </p:txBody>
      </p:sp>
      <p:sp>
        <p:nvSpPr>
          <p:cNvPr id="16387" name="Espace réservé du contenu 2"/>
          <p:cNvSpPr>
            <a:spLocks noGrp="1"/>
          </p:cNvSpPr>
          <p:nvPr>
            <p:ph idx="1"/>
          </p:nvPr>
        </p:nvSpPr>
        <p:spPr>
          <a:xfrm>
            <a:off x="500063" y="1142984"/>
            <a:ext cx="8229600" cy="5214973"/>
          </a:xfrm>
        </p:spPr>
        <p:txBody>
          <a:bodyPr>
            <a:normAutofit/>
          </a:bodyPr>
          <a:lstStyle/>
          <a:p>
            <a:r>
              <a:rPr lang="en-US" sz="2000" dirty="0" smtClean="0"/>
              <a:t>Countries should be asked to integrate the Steering Groups that have been expanded to include the Stakeholder Group into the “transport-infrastructure” thematic groups or the one serving as such for each review process for the PRS or the transport policy document. </a:t>
            </a:r>
          </a:p>
          <a:p>
            <a:pPr eaLnBrk="1" hangingPunct="1"/>
            <a:r>
              <a:rPr lang="en-US" sz="2000" dirty="0" smtClean="0"/>
              <a:t>Support should be provided to the countries that have not yet reviewed their transport policy document. This support could be in the form of technical assistance (formulation of the terms of reference, etc.), or involve the securing of financing from technical and financial partners for the recruitment of a consultant, or the organization of national validation workshops.</a:t>
            </a:r>
          </a:p>
          <a:p>
            <a:pPr eaLnBrk="1" hangingPunct="1"/>
            <a:r>
              <a:rPr lang="en-US" sz="2000" dirty="0" smtClean="0"/>
              <a:t>With respect to Burundi specifically, initiatives for the official submission of PRTSR reports to the Minister of Transport should be taken and a request made for the replacement of the National SSATP Coordinator in order to relaunch the next steps of the PRTSR.</a:t>
            </a:r>
          </a:p>
          <a:p>
            <a:pPr eaLnBrk="1" hangingPunct="1"/>
            <a:endParaRPr lang="fr-FR" dirty="0" smtClean="0"/>
          </a:p>
          <a:p>
            <a:pPr eaLnBrk="1" hangingPunct="1"/>
            <a:endParaRPr lang="fr-FR" dirty="0" smtClean="0"/>
          </a:p>
        </p:txBody>
      </p:sp>
      <p:sp>
        <p:nvSpPr>
          <p:cNvPr id="4" name="Espace réservé du numéro de diapositive 3"/>
          <p:cNvSpPr>
            <a:spLocks noGrp="1"/>
          </p:cNvSpPr>
          <p:nvPr>
            <p:ph type="sldNum" sz="quarter" idx="12"/>
          </p:nvPr>
        </p:nvSpPr>
        <p:spPr/>
        <p:txBody>
          <a:bodyPr/>
          <a:lstStyle/>
          <a:p>
            <a:pPr>
              <a:defRPr/>
            </a:pPr>
            <a:fld id="{EBAC0772-9C9F-44E5-A179-F0E72F4F814F}" type="slidenum">
              <a:rPr lang="fr-FR" smtClean="0"/>
              <a:pPr>
                <a:defRPr/>
              </a:pPr>
              <a:t>15</a:t>
            </a:fld>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850900"/>
          </a:xfrm>
        </p:spPr>
        <p:txBody>
          <a:bodyPr>
            <a:normAutofit/>
          </a:bodyPr>
          <a:lstStyle/>
          <a:p>
            <a:pPr eaLnBrk="1" hangingPunct="1"/>
            <a:r>
              <a:rPr lang="en-US" b="1" dirty="0" smtClean="0"/>
              <a:t>Rationale</a:t>
            </a:r>
            <a:r>
              <a:rPr lang="fr-FR" b="1" dirty="0" smtClean="0"/>
              <a:t> of the PRTSR</a:t>
            </a:r>
          </a:p>
        </p:txBody>
      </p:sp>
      <p:sp>
        <p:nvSpPr>
          <p:cNvPr id="3075" name="Rectangle 3"/>
          <p:cNvSpPr>
            <a:spLocks noGrp="1" noChangeArrowheads="1"/>
          </p:cNvSpPr>
          <p:nvPr>
            <p:ph idx="1"/>
          </p:nvPr>
        </p:nvSpPr>
        <p:spPr>
          <a:xfrm>
            <a:off x="457200" y="1125538"/>
            <a:ext cx="8229600" cy="5000625"/>
          </a:xfrm>
        </p:spPr>
        <p:txBody>
          <a:bodyPr>
            <a:normAutofit/>
          </a:bodyPr>
          <a:lstStyle/>
          <a:p>
            <a:pPr eaLnBrk="1" hangingPunct="1">
              <a:lnSpc>
                <a:spcPct val="90000"/>
              </a:lnSpc>
            </a:pPr>
            <a:r>
              <a:rPr lang="en-US" sz="2800" dirty="0" smtClean="0"/>
              <a:t>Having recognized that:</a:t>
            </a:r>
          </a:p>
          <a:p>
            <a:pPr lvl="1" eaLnBrk="1" hangingPunct="1">
              <a:lnSpc>
                <a:spcPct val="90000"/>
              </a:lnSpc>
            </a:pPr>
            <a:r>
              <a:rPr lang="en-US" sz="2400" dirty="0" smtClean="0"/>
              <a:t>The first-generation Poverty Reduction Strategies (PRSs) did not take into account the role of transport in poverty reduction and economic growth </a:t>
            </a:r>
          </a:p>
          <a:p>
            <a:pPr lvl="1" eaLnBrk="1" hangingPunct="1">
              <a:lnSpc>
                <a:spcPct val="90000"/>
              </a:lnSpc>
            </a:pPr>
            <a:r>
              <a:rPr lang="en-US" sz="2400" dirty="0" smtClean="0"/>
              <a:t>These </a:t>
            </a:r>
            <a:r>
              <a:rPr lang="en-US" dirty="0" smtClean="0"/>
              <a:t>initial strategies were not comprehensive, because they only partially addressed access and mobility problems faced by the poor</a:t>
            </a:r>
            <a:endParaRPr lang="en-US" sz="2400" dirty="0" smtClean="0"/>
          </a:p>
          <a:p>
            <a:pPr lvl="1" eaLnBrk="1" hangingPunct="1">
              <a:lnSpc>
                <a:spcPct val="90000"/>
              </a:lnSpc>
            </a:pPr>
            <a:r>
              <a:rPr lang="en-US" sz="2400" dirty="0" smtClean="0"/>
              <a:t>The transport sector did not always receive substantial allocations</a:t>
            </a:r>
          </a:p>
          <a:p>
            <a:pPr eaLnBrk="1" hangingPunct="1">
              <a:lnSpc>
                <a:spcPct val="90000"/>
              </a:lnSpc>
            </a:pPr>
            <a:r>
              <a:rPr lang="en-US" sz="2800" dirty="0" smtClean="0"/>
              <a:t>The SSATP and its partners launched the Poverty Reduction and Transport Strategy Review (PRTSR) process. </a:t>
            </a:r>
          </a:p>
        </p:txBody>
      </p:sp>
      <p:sp>
        <p:nvSpPr>
          <p:cNvPr id="4" name="Espace réservé du numéro de diapositive 3"/>
          <p:cNvSpPr>
            <a:spLocks noGrp="1"/>
          </p:cNvSpPr>
          <p:nvPr>
            <p:ph type="sldNum" sz="quarter" idx="12"/>
          </p:nvPr>
        </p:nvSpPr>
        <p:spPr/>
        <p:txBody>
          <a:bodyPr/>
          <a:lstStyle/>
          <a:p>
            <a:pPr>
              <a:defRPr/>
            </a:pPr>
            <a:fld id="{EBAC0772-9C9F-44E5-A179-F0E72F4F814F}" type="slidenum">
              <a:rPr lang="fr-FR" smtClean="0"/>
              <a:pPr>
                <a:defRPr/>
              </a:pPr>
              <a:t>2</a:t>
            </a:fld>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357166"/>
            <a:ext cx="8229600" cy="1000132"/>
          </a:xfrm>
        </p:spPr>
        <p:txBody>
          <a:bodyPr>
            <a:normAutofit/>
          </a:bodyPr>
          <a:lstStyle/>
          <a:p>
            <a:pPr eaLnBrk="1" hangingPunct="1"/>
            <a:r>
              <a:rPr lang="en-US" b="1" dirty="0" smtClean="0"/>
              <a:t>Purpose of the PRTSR</a:t>
            </a:r>
          </a:p>
        </p:txBody>
      </p:sp>
      <p:sp>
        <p:nvSpPr>
          <p:cNvPr id="4099" name="Rectangle 3"/>
          <p:cNvSpPr>
            <a:spLocks noGrp="1" noChangeArrowheads="1"/>
          </p:cNvSpPr>
          <p:nvPr>
            <p:ph idx="1"/>
          </p:nvPr>
        </p:nvSpPr>
        <p:spPr/>
        <p:txBody>
          <a:bodyPr>
            <a:normAutofit/>
          </a:bodyPr>
          <a:lstStyle/>
          <a:p>
            <a:pPr eaLnBrk="1" hangingPunct="1"/>
            <a:r>
              <a:rPr lang="en-US" sz="2800" dirty="0" smtClean="0"/>
              <a:t>The PRTSR was the key initiative of the SSATP’s first Long-Term Development Plan (LTDP 2004-2007). It sought to foster a mutual understanding by a wide range of influential figures from the public sector, private sector, and civil society of ways to improve national strategies with a view to optimizing the transport sector’s contribution to poverty reduction.</a:t>
            </a:r>
          </a:p>
        </p:txBody>
      </p:sp>
      <p:sp>
        <p:nvSpPr>
          <p:cNvPr id="4" name="Espace réservé du numéro de diapositive 3"/>
          <p:cNvSpPr>
            <a:spLocks noGrp="1"/>
          </p:cNvSpPr>
          <p:nvPr>
            <p:ph type="sldNum" sz="quarter" idx="12"/>
          </p:nvPr>
        </p:nvSpPr>
        <p:spPr/>
        <p:txBody>
          <a:bodyPr/>
          <a:lstStyle/>
          <a:p>
            <a:pPr>
              <a:defRPr/>
            </a:pPr>
            <a:fld id="{EBAC0772-9C9F-44E5-A179-F0E72F4F814F}" type="slidenum">
              <a:rPr lang="fr-FR" smtClean="0"/>
              <a:pPr>
                <a:defRPr/>
              </a:pPr>
              <a:t>3</a:t>
            </a:fld>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428604"/>
            <a:ext cx="8229600" cy="928694"/>
          </a:xfrm>
        </p:spPr>
        <p:txBody>
          <a:bodyPr>
            <a:normAutofit/>
          </a:bodyPr>
          <a:lstStyle/>
          <a:p>
            <a:pPr algn="l" eaLnBrk="1" hangingPunct="1"/>
            <a:r>
              <a:rPr lang="en-US" sz="3600" b="1" dirty="0" smtClean="0"/>
              <a:t>Objectives of the evaluation</a:t>
            </a:r>
            <a:endParaRPr lang="fr-FR" sz="3600" b="1" dirty="0" smtClean="0"/>
          </a:p>
        </p:txBody>
      </p:sp>
      <p:sp>
        <p:nvSpPr>
          <p:cNvPr id="5123" name="Rectangle 3"/>
          <p:cNvSpPr>
            <a:spLocks noGrp="1" noChangeArrowheads="1"/>
          </p:cNvSpPr>
          <p:nvPr>
            <p:ph idx="1"/>
          </p:nvPr>
        </p:nvSpPr>
        <p:spPr>
          <a:xfrm>
            <a:off x="457200" y="1571612"/>
            <a:ext cx="8229600" cy="4752988"/>
          </a:xfrm>
        </p:spPr>
        <p:txBody>
          <a:bodyPr>
            <a:normAutofit/>
          </a:bodyPr>
          <a:lstStyle/>
          <a:p>
            <a:pPr eaLnBrk="1" hangingPunct="1">
              <a:lnSpc>
                <a:spcPct val="90000"/>
              </a:lnSpc>
            </a:pPr>
            <a:r>
              <a:rPr lang="en-US" sz="2400" dirty="0" smtClean="0"/>
              <a:t>Since its launch in 2003, twenty-one (21) SSATP member countries have conducted the PRTSR and thus identified the actions needed to improve the transport sector’s contribution to poverty reduction. </a:t>
            </a:r>
          </a:p>
          <a:p>
            <a:pPr eaLnBrk="1" hangingPunct="1">
              <a:lnSpc>
                <a:spcPct val="90000"/>
              </a:lnSpc>
            </a:pPr>
            <a:r>
              <a:rPr lang="en-US" sz="2400" dirty="0" smtClean="0"/>
              <a:t>It was therefore necessary to evaluate the impact of the PRTSR process and determine its value added for transport strategies and the level of priority accorded to the transport sector.</a:t>
            </a:r>
          </a:p>
          <a:p>
            <a:pPr eaLnBrk="1" hangingPunct="1">
              <a:lnSpc>
                <a:spcPct val="90000"/>
              </a:lnSpc>
            </a:pPr>
            <a:r>
              <a:rPr lang="en-US" sz="2400" dirty="0" smtClean="0"/>
              <a:t>The main objective of the study was to evaluate the [</a:t>
            </a:r>
            <a:r>
              <a:rPr lang="en-US" sz="2400" i="1" dirty="0" smtClean="0"/>
              <a:t>impact of the</a:t>
            </a:r>
            <a:r>
              <a:rPr lang="en-US" sz="2400" dirty="0" smtClean="0"/>
              <a:t>] implementation of the PRTSR results on the formulation of national transport strategies and of second-or even third-generation PRSPs. </a:t>
            </a:r>
          </a:p>
        </p:txBody>
      </p:sp>
      <p:sp>
        <p:nvSpPr>
          <p:cNvPr id="4" name="Espace réservé du numéro de diapositive 3"/>
          <p:cNvSpPr>
            <a:spLocks noGrp="1"/>
          </p:cNvSpPr>
          <p:nvPr>
            <p:ph type="sldNum" sz="quarter" idx="12"/>
          </p:nvPr>
        </p:nvSpPr>
        <p:spPr/>
        <p:txBody>
          <a:bodyPr/>
          <a:lstStyle/>
          <a:p>
            <a:pPr>
              <a:defRPr/>
            </a:pPr>
            <a:fld id="{EBAC0772-9C9F-44E5-A179-F0E72F4F814F}" type="slidenum">
              <a:rPr lang="fr-FR" smtClean="0"/>
              <a:pPr>
                <a:defRPr/>
              </a:pPr>
              <a:t>4</a:t>
            </a:fld>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633412"/>
          </a:xfrm>
        </p:spPr>
        <p:txBody>
          <a:bodyPr>
            <a:normAutofit/>
          </a:bodyPr>
          <a:lstStyle/>
          <a:p>
            <a:pPr algn="l" eaLnBrk="1" hangingPunct="1"/>
            <a:r>
              <a:rPr lang="en-US" sz="3200" b="1" dirty="0" smtClean="0"/>
              <a:t>Areas covered by the evaluation</a:t>
            </a:r>
          </a:p>
        </p:txBody>
      </p:sp>
      <p:sp>
        <p:nvSpPr>
          <p:cNvPr id="6147" name="Rectangle 3"/>
          <p:cNvSpPr>
            <a:spLocks noGrp="1" noChangeArrowheads="1"/>
          </p:cNvSpPr>
          <p:nvPr>
            <p:ph idx="1"/>
          </p:nvPr>
        </p:nvSpPr>
        <p:spPr>
          <a:xfrm>
            <a:off x="250825" y="1000108"/>
            <a:ext cx="8713788" cy="5126055"/>
          </a:xfrm>
        </p:spPr>
        <p:txBody>
          <a:bodyPr>
            <a:normAutofit/>
          </a:bodyPr>
          <a:lstStyle/>
          <a:p>
            <a:pPr eaLnBrk="1" hangingPunct="1">
              <a:lnSpc>
                <a:spcPct val="80000"/>
              </a:lnSpc>
            </a:pPr>
            <a:r>
              <a:rPr lang="en-US" sz="2800" dirty="0" smtClean="0"/>
              <a:t>The relevance of the </a:t>
            </a:r>
            <a:r>
              <a:rPr lang="en-US" sz="2800" dirty="0" err="1" smtClean="0"/>
              <a:t>SSATP</a:t>
            </a:r>
            <a:r>
              <a:rPr lang="en-US" sz="2800" dirty="0" smtClean="0"/>
              <a:t> methodology, based on a review using a participatory approach</a:t>
            </a:r>
          </a:p>
          <a:p>
            <a:pPr eaLnBrk="1" hangingPunct="1">
              <a:lnSpc>
                <a:spcPct val="80000"/>
              </a:lnSpc>
            </a:pPr>
            <a:r>
              <a:rPr lang="en-US" sz="2800" dirty="0" smtClean="0"/>
              <a:t>The adoption of the results of the review</a:t>
            </a:r>
          </a:p>
          <a:p>
            <a:pPr eaLnBrk="1" hangingPunct="1">
              <a:lnSpc>
                <a:spcPct val="80000"/>
              </a:lnSpc>
            </a:pPr>
            <a:r>
              <a:rPr lang="en-US" sz="2800" dirty="0" smtClean="0"/>
              <a:t>The challenges and practical solutions for the implementation of the recommendations</a:t>
            </a:r>
          </a:p>
          <a:p>
            <a:pPr eaLnBrk="1" hangingPunct="1">
              <a:lnSpc>
                <a:spcPct val="80000"/>
              </a:lnSpc>
            </a:pPr>
            <a:r>
              <a:rPr lang="en-US" sz="2800" dirty="0" smtClean="0"/>
              <a:t>The impact of the process on the transport sector and the link between poverty reduction and transport  (PRTSR) in Mali, Burkina Faso, Benin, Cameroon, and Burundi</a:t>
            </a:r>
          </a:p>
          <a:p>
            <a:pPr eaLnBrk="1" hangingPunct="1">
              <a:lnSpc>
                <a:spcPct val="80000"/>
              </a:lnSpc>
            </a:pPr>
            <a:r>
              <a:rPr lang="en-US" sz="2800" dirty="0" smtClean="0"/>
              <a:t>The recommendation of possible modifications that should be made to the PRTSR process and other SSATP initiatives</a:t>
            </a:r>
          </a:p>
          <a:p>
            <a:pPr eaLnBrk="1" hangingPunct="1">
              <a:lnSpc>
                <a:spcPct val="80000"/>
              </a:lnSpc>
            </a:pPr>
            <a:r>
              <a:rPr lang="en-US" sz="2800" dirty="0" smtClean="0"/>
              <a:t>Proposals to continue or halt the PRTSR process</a:t>
            </a:r>
          </a:p>
        </p:txBody>
      </p:sp>
      <p:sp>
        <p:nvSpPr>
          <p:cNvPr id="4" name="Espace réservé du numéro de diapositive 3"/>
          <p:cNvSpPr>
            <a:spLocks noGrp="1"/>
          </p:cNvSpPr>
          <p:nvPr>
            <p:ph type="sldNum" sz="quarter" idx="12"/>
          </p:nvPr>
        </p:nvSpPr>
        <p:spPr/>
        <p:txBody>
          <a:bodyPr/>
          <a:lstStyle/>
          <a:p>
            <a:pPr>
              <a:defRPr/>
            </a:pPr>
            <a:fld id="{EBAC0772-9C9F-44E5-A179-F0E72F4F814F}" type="slidenum">
              <a:rPr lang="fr-FR" smtClean="0"/>
              <a:pPr>
                <a:defRPr/>
              </a:pPr>
              <a:t>5</a:t>
            </a:fld>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33375"/>
            <a:ext cx="8229600" cy="647700"/>
          </a:xfrm>
        </p:spPr>
        <p:txBody>
          <a:bodyPr/>
          <a:lstStyle/>
          <a:p>
            <a:pPr algn="l" eaLnBrk="1" hangingPunct="1"/>
            <a:r>
              <a:rPr lang="fr-FR" sz="3600" b="1" dirty="0" smtClean="0"/>
              <a:t>The PRTSR</a:t>
            </a:r>
          </a:p>
        </p:txBody>
      </p:sp>
      <p:sp>
        <p:nvSpPr>
          <p:cNvPr id="7171" name="Rectangle 3"/>
          <p:cNvSpPr>
            <a:spLocks noGrp="1" noChangeArrowheads="1"/>
          </p:cNvSpPr>
          <p:nvPr>
            <p:ph idx="1"/>
          </p:nvPr>
        </p:nvSpPr>
        <p:spPr>
          <a:xfrm>
            <a:off x="457200" y="981075"/>
            <a:ext cx="8229600" cy="5145088"/>
          </a:xfrm>
        </p:spPr>
        <p:txBody>
          <a:bodyPr>
            <a:normAutofit/>
          </a:bodyPr>
          <a:lstStyle/>
          <a:p>
            <a:pPr marL="812800" indent="-812800" eaLnBrk="1" hangingPunct="1">
              <a:lnSpc>
                <a:spcPct val="80000"/>
              </a:lnSpc>
              <a:buFontTx/>
              <a:buNone/>
            </a:pPr>
            <a:r>
              <a:rPr lang="en-US" sz="2800" dirty="0" smtClean="0"/>
              <a:t>The process involves several stages:</a:t>
            </a:r>
          </a:p>
          <a:p>
            <a:pPr marL="1168400" lvl="1" indent="-711200" eaLnBrk="1" hangingPunct="1">
              <a:lnSpc>
                <a:spcPct val="80000"/>
              </a:lnSpc>
            </a:pPr>
            <a:r>
              <a:rPr lang="en-US" sz="2800" dirty="0" smtClean="0"/>
              <a:t>The official request from the country wishing to conduct the PRTSR</a:t>
            </a:r>
          </a:p>
          <a:p>
            <a:pPr marL="1168400" lvl="1" indent="-711200" eaLnBrk="1" hangingPunct="1">
              <a:lnSpc>
                <a:spcPct val="80000"/>
              </a:lnSpc>
            </a:pPr>
            <a:r>
              <a:rPr lang="en-US" sz="2800" dirty="0" smtClean="0"/>
              <a:t>The establishment of a Steering Group and a Stakeholder Group</a:t>
            </a:r>
          </a:p>
          <a:p>
            <a:pPr marL="1168400" lvl="1" indent="-711200" eaLnBrk="1" hangingPunct="1">
              <a:lnSpc>
                <a:spcPct val="80000"/>
              </a:lnSpc>
            </a:pPr>
            <a:r>
              <a:rPr lang="en-US" sz="2800" dirty="0" smtClean="0"/>
              <a:t>The selection of a facilitator and a service provider</a:t>
            </a:r>
          </a:p>
          <a:p>
            <a:pPr marL="1168400" lvl="1" indent="-711200" eaLnBrk="1" hangingPunct="1">
              <a:lnSpc>
                <a:spcPct val="80000"/>
              </a:lnSpc>
            </a:pPr>
            <a:r>
              <a:rPr lang="en-US" sz="2800" dirty="0" smtClean="0"/>
              <a:t>The organization of review workshops</a:t>
            </a:r>
          </a:p>
          <a:p>
            <a:pPr marL="1168400" lvl="1" indent="-711200" eaLnBrk="1" hangingPunct="1">
              <a:lnSpc>
                <a:spcPct val="80000"/>
              </a:lnSpc>
            </a:pPr>
            <a:r>
              <a:rPr lang="en-US" sz="2800" dirty="0" smtClean="0"/>
              <a:t>The adoption by the country of the final report and the action plan for implementation of the recommendations</a:t>
            </a:r>
          </a:p>
        </p:txBody>
      </p:sp>
      <p:sp>
        <p:nvSpPr>
          <p:cNvPr id="4" name="Espace réservé du numéro de diapositive 3"/>
          <p:cNvSpPr>
            <a:spLocks noGrp="1"/>
          </p:cNvSpPr>
          <p:nvPr>
            <p:ph type="sldNum" sz="quarter" idx="12"/>
          </p:nvPr>
        </p:nvSpPr>
        <p:spPr/>
        <p:txBody>
          <a:bodyPr/>
          <a:lstStyle/>
          <a:p>
            <a:pPr>
              <a:defRPr/>
            </a:pPr>
            <a:fld id="{EBAC0772-9C9F-44E5-A179-F0E72F4F814F}" type="slidenum">
              <a:rPr lang="fr-FR" smtClean="0"/>
              <a:pPr>
                <a:defRPr/>
              </a:pPr>
              <a:t>6</a:t>
            </a:fld>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428604"/>
            <a:ext cx="8229600" cy="642942"/>
          </a:xfrm>
        </p:spPr>
        <p:txBody>
          <a:bodyPr>
            <a:normAutofit/>
          </a:bodyPr>
          <a:lstStyle/>
          <a:p>
            <a:pPr algn="l" eaLnBrk="1" hangingPunct="1"/>
            <a:r>
              <a:rPr lang="en-US" sz="3600" b="1" dirty="0" smtClean="0"/>
              <a:t>Results of the country-specific evaluation</a:t>
            </a:r>
          </a:p>
        </p:txBody>
      </p:sp>
      <p:sp>
        <p:nvSpPr>
          <p:cNvPr id="8195" name="Rectangle 3"/>
          <p:cNvSpPr>
            <a:spLocks noGrp="1" noChangeArrowheads="1"/>
          </p:cNvSpPr>
          <p:nvPr>
            <p:ph idx="1"/>
          </p:nvPr>
        </p:nvSpPr>
        <p:spPr>
          <a:xfrm>
            <a:off x="457200" y="1357298"/>
            <a:ext cx="8229600" cy="4768865"/>
          </a:xfrm>
        </p:spPr>
        <p:txBody>
          <a:bodyPr>
            <a:normAutofit/>
          </a:bodyPr>
          <a:lstStyle/>
          <a:p>
            <a:pPr eaLnBrk="1" hangingPunct="1"/>
            <a:r>
              <a:rPr lang="en-US" u="sng" dirty="0" smtClean="0"/>
              <a:t>Mali</a:t>
            </a:r>
            <a:r>
              <a:rPr lang="en-US" sz="2400" dirty="0" smtClean="0"/>
              <a:t>. The PRSP and the transport policy document incorporated the recommendations of the PRTSR</a:t>
            </a:r>
            <a:r>
              <a:rPr lang="en-US" dirty="0" smtClean="0"/>
              <a:t>.</a:t>
            </a:r>
          </a:p>
          <a:p>
            <a:pPr lvl="1" eaLnBrk="1" hangingPunct="1"/>
            <a:r>
              <a:rPr lang="en-US" sz="2400" dirty="0" smtClean="0"/>
              <a:t>There is still no single transport sector policy document. However, the difficulties encountered are being taken into account by subsectors and virtually all cross-cutting issues are being </a:t>
            </a:r>
            <a:r>
              <a:rPr lang="en-US" dirty="0" smtClean="0"/>
              <a:t>addressed in the various subsector documents on transport. </a:t>
            </a:r>
            <a:endParaRPr lang="en-US" sz="2400" dirty="0" smtClean="0"/>
          </a:p>
          <a:p>
            <a:pPr lvl="1" eaLnBrk="1" hangingPunct="1"/>
            <a:r>
              <a:rPr lang="en-US" sz="2400" dirty="0" smtClean="0"/>
              <a:t>A year-on-year increase in budget appropriations to the transport sector was observed.</a:t>
            </a:r>
          </a:p>
        </p:txBody>
      </p:sp>
      <p:sp>
        <p:nvSpPr>
          <p:cNvPr id="4" name="Espace réservé du numéro de diapositive 3"/>
          <p:cNvSpPr>
            <a:spLocks noGrp="1"/>
          </p:cNvSpPr>
          <p:nvPr>
            <p:ph type="sldNum" sz="quarter" idx="12"/>
          </p:nvPr>
        </p:nvSpPr>
        <p:spPr/>
        <p:txBody>
          <a:bodyPr/>
          <a:lstStyle/>
          <a:p>
            <a:pPr>
              <a:defRPr/>
            </a:pPr>
            <a:fld id="{EBAC0772-9C9F-44E5-A179-F0E72F4F814F}" type="slidenum">
              <a:rPr lang="fr-FR" smtClean="0"/>
              <a:pPr>
                <a:defRPr/>
              </a:pPr>
              <a:t>7</a:t>
            </a:fld>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a:xfrm>
            <a:off x="457200" y="274638"/>
            <a:ext cx="8229600" cy="796925"/>
          </a:xfrm>
        </p:spPr>
        <p:txBody>
          <a:bodyPr>
            <a:normAutofit fontScale="90000"/>
          </a:bodyPr>
          <a:lstStyle/>
          <a:p>
            <a:pPr algn="l" eaLnBrk="1" hangingPunct="1"/>
            <a:r>
              <a:rPr lang="fr-FR" b="1" dirty="0" smtClean="0"/>
              <a:t>Benin</a:t>
            </a:r>
          </a:p>
        </p:txBody>
      </p:sp>
      <p:sp>
        <p:nvSpPr>
          <p:cNvPr id="3" name="Espace réservé du contenu 2"/>
          <p:cNvSpPr>
            <a:spLocks noGrp="1"/>
          </p:cNvSpPr>
          <p:nvPr>
            <p:ph idx="1"/>
          </p:nvPr>
        </p:nvSpPr>
        <p:spPr>
          <a:xfrm>
            <a:off x="457200" y="1143000"/>
            <a:ext cx="8229600" cy="5214938"/>
          </a:xfrm>
        </p:spPr>
        <p:txBody>
          <a:bodyPr>
            <a:normAutofit/>
          </a:bodyPr>
          <a:lstStyle/>
          <a:p>
            <a:pPr eaLnBrk="1" hangingPunct="1">
              <a:defRPr/>
            </a:pPr>
            <a:r>
              <a:rPr lang="en-US" sz="2400" dirty="0" smtClean="0"/>
              <a:t>The process has been completed and the Government, through the Council of Ministers, issued a directive to integrate  the PRTSR recommendations into the documents (PRS and transport).  </a:t>
            </a:r>
          </a:p>
          <a:p>
            <a:pPr lvl="1" eaLnBrk="1" hangingPunct="1">
              <a:defRPr/>
            </a:pPr>
            <a:r>
              <a:rPr lang="en-US" sz="2400" dirty="0" smtClean="0">
                <a:ea typeface="+mn-ea"/>
                <a:cs typeface="+mn-cs"/>
              </a:rPr>
              <a:t>However, this measure has not yet been implemented because the </a:t>
            </a:r>
            <a:r>
              <a:rPr lang="en-US" dirty="0" smtClean="0"/>
              <a:t>PRS review is scheduled for this year (2010)</a:t>
            </a:r>
            <a:r>
              <a:rPr lang="en-US" sz="2400" dirty="0" smtClean="0">
                <a:ea typeface="+mn-ea"/>
                <a:cs typeface="+mn-cs"/>
              </a:rPr>
              <a:t> </a:t>
            </a:r>
          </a:p>
          <a:p>
            <a:pPr lvl="1" eaLnBrk="1" hangingPunct="1">
              <a:defRPr/>
            </a:pPr>
            <a:r>
              <a:rPr lang="en-US" sz="2400" dirty="0" smtClean="0">
                <a:ea typeface="+mn-ea"/>
                <a:cs typeface="+mn-cs"/>
              </a:rPr>
              <a:t>The review of the sector policy document has not yet been launched owing to a lack of financing</a:t>
            </a:r>
          </a:p>
          <a:p>
            <a:pPr eaLnBrk="1" hangingPunct="1">
              <a:defRPr/>
            </a:pPr>
            <a:r>
              <a:rPr lang="en-US" sz="2400" dirty="0" smtClean="0"/>
              <a:t>However, there was an increase in budget appropriations to the transport sector from CFAF 47 billion in 2004 to CFAF 137 billion in 2010.</a:t>
            </a:r>
          </a:p>
          <a:p>
            <a:pPr eaLnBrk="1" hangingPunct="1">
              <a:defRPr/>
            </a:pPr>
            <a:endParaRPr lang="fr-FR" dirty="0" smtClean="0"/>
          </a:p>
        </p:txBody>
      </p:sp>
      <p:sp>
        <p:nvSpPr>
          <p:cNvPr id="4" name="Espace réservé du numéro de diapositive 3"/>
          <p:cNvSpPr>
            <a:spLocks noGrp="1"/>
          </p:cNvSpPr>
          <p:nvPr>
            <p:ph type="sldNum" sz="quarter" idx="12"/>
          </p:nvPr>
        </p:nvSpPr>
        <p:spPr/>
        <p:txBody>
          <a:bodyPr/>
          <a:lstStyle/>
          <a:p>
            <a:pPr>
              <a:defRPr/>
            </a:pPr>
            <a:fld id="{EBAC0772-9C9F-44E5-A179-F0E72F4F814F}" type="slidenum">
              <a:rPr lang="fr-FR" smtClean="0"/>
              <a:pPr>
                <a:defRPr/>
              </a:pPr>
              <a:t>8</a:t>
            </a:fld>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a:xfrm>
            <a:off x="457200" y="285728"/>
            <a:ext cx="8229600" cy="714380"/>
          </a:xfrm>
        </p:spPr>
        <p:txBody>
          <a:bodyPr>
            <a:normAutofit fontScale="90000"/>
          </a:bodyPr>
          <a:lstStyle/>
          <a:p>
            <a:pPr algn="l" eaLnBrk="1" hangingPunct="1"/>
            <a:r>
              <a:rPr lang="fr-FR" b="1" dirty="0" smtClean="0"/>
              <a:t>Burkina Faso</a:t>
            </a:r>
          </a:p>
        </p:txBody>
      </p:sp>
      <p:sp>
        <p:nvSpPr>
          <p:cNvPr id="3" name="Espace réservé du contenu 2"/>
          <p:cNvSpPr>
            <a:spLocks noGrp="1"/>
          </p:cNvSpPr>
          <p:nvPr>
            <p:ph idx="1"/>
          </p:nvPr>
        </p:nvSpPr>
        <p:spPr>
          <a:xfrm>
            <a:off x="457200" y="1285875"/>
            <a:ext cx="8229600" cy="4840288"/>
          </a:xfrm>
        </p:spPr>
        <p:txBody>
          <a:bodyPr>
            <a:normAutofit/>
          </a:bodyPr>
          <a:lstStyle/>
          <a:p>
            <a:pPr eaLnBrk="1" hangingPunct="1">
              <a:defRPr/>
            </a:pPr>
            <a:r>
              <a:rPr lang="en-US" sz="2400" dirty="0" smtClean="0"/>
              <a:t>The recommendations were incorporated into the Poverty Reduction Strategy Paper (PRSP).  </a:t>
            </a:r>
          </a:p>
          <a:p>
            <a:pPr lvl="1" eaLnBrk="1" hangingPunct="1">
              <a:defRPr/>
            </a:pPr>
            <a:r>
              <a:rPr lang="en-US" sz="2000" dirty="0" smtClean="0">
                <a:ea typeface="+mn-ea"/>
                <a:cs typeface="+mn-cs"/>
              </a:rPr>
              <a:t>The advantage is that the </a:t>
            </a:r>
            <a:r>
              <a:rPr lang="en-US" sz="2000" dirty="0" smtClean="0"/>
              <a:t>PRSP review coincided with the </a:t>
            </a:r>
            <a:r>
              <a:rPr lang="en-US" sz="2000" dirty="0" smtClean="0">
                <a:ea typeface="+mn-ea"/>
                <a:cs typeface="+mn-cs"/>
              </a:rPr>
              <a:t>PRTSR process in 2007. </a:t>
            </a:r>
          </a:p>
          <a:p>
            <a:pPr eaLnBrk="1" hangingPunct="1">
              <a:defRPr/>
            </a:pPr>
            <a:r>
              <a:rPr lang="en-US" sz="2400" dirty="0" smtClean="0"/>
              <a:t>The review process for the transport document is underway (2010) </a:t>
            </a:r>
          </a:p>
          <a:p>
            <a:pPr lvl="1" eaLnBrk="1" hangingPunct="1">
              <a:defRPr/>
            </a:pPr>
            <a:r>
              <a:rPr lang="en-US" sz="2000" dirty="0" smtClean="0">
                <a:ea typeface="+mn-ea"/>
                <a:cs typeface="+mn-cs"/>
              </a:rPr>
              <a:t>Moreover, it is pleasing to note that, by ministerial order, members of the Stakeholder Group and the PRTSR Steering Group are being selected from among the Monitoring and Validation Committee for the study entrusted to a consultant. </a:t>
            </a:r>
          </a:p>
          <a:p>
            <a:pPr eaLnBrk="1" hangingPunct="1">
              <a:defRPr/>
            </a:pPr>
            <a:r>
              <a:rPr lang="en-US" sz="2400" dirty="0" smtClean="0"/>
              <a:t>Budget appropriations to the transport sector increased significantly from CFAF 40 billion in 2001 to CFAF 135 billion for FY2009</a:t>
            </a:r>
          </a:p>
          <a:p>
            <a:pPr eaLnBrk="1" hangingPunct="1">
              <a:defRPr/>
            </a:pPr>
            <a:endParaRPr lang="fr-FR" dirty="0" smtClean="0"/>
          </a:p>
        </p:txBody>
      </p:sp>
      <p:sp>
        <p:nvSpPr>
          <p:cNvPr id="4" name="Espace réservé du numéro de diapositive 3"/>
          <p:cNvSpPr>
            <a:spLocks noGrp="1"/>
          </p:cNvSpPr>
          <p:nvPr>
            <p:ph type="sldNum" sz="quarter" idx="12"/>
          </p:nvPr>
        </p:nvSpPr>
        <p:spPr/>
        <p:txBody>
          <a:bodyPr/>
          <a:lstStyle/>
          <a:p>
            <a:pPr>
              <a:defRPr/>
            </a:pPr>
            <a:fld id="{EBAC0772-9C9F-44E5-A179-F0E72F4F814F}" type="slidenum">
              <a:rPr lang="fr-FR" smtClean="0"/>
              <a:pPr>
                <a:defRPr/>
              </a:pPr>
              <a:t>9</a:t>
            </a:fld>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1992</TotalTime>
  <Words>1343</Words>
  <Application>Microsoft Office PowerPoint</Application>
  <PresentationFormat>On-screen Show (4:3)</PresentationFormat>
  <Paragraphs>108</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Débit</vt:lpstr>
      <vt:lpstr>POVERTY REDUCTION AND TRANSPORT STRATEGY REVIEW (PRTSR) RETROSPECTIVE STUDY ON THE IMPLEMENTATION AND IMPACT OF THE PRTSR  ------  (MALI, BURKINA FASO, BENIN, CAMEROON AND BURUNDI)</vt:lpstr>
      <vt:lpstr>Rationale of the PRTSR</vt:lpstr>
      <vt:lpstr>Purpose of the PRTSR</vt:lpstr>
      <vt:lpstr>Objectives of the evaluation</vt:lpstr>
      <vt:lpstr>Areas covered by the evaluation</vt:lpstr>
      <vt:lpstr>The PRTSR</vt:lpstr>
      <vt:lpstr>Results of the country-specific evaluation</vt:lpstr>
      <vt:lpstr>Benin</vt:lpstr>
      <vt:lpstr>Burkina Faso</vt:lpstr>
      <vt:lpstr>Cameroon</vt:lpstr>
      <vt:lpstr>Burundi</vt:lpstr>
      <vt:lpstr>Key Lessons </vt:lpstr>
      <vt:lpstr>Key Lessons (continued) </vt:lpstr>
      <vt:lpstr>General Recommendations </vt:lpstr>
      <vt:lpstr>Recommendations (continued)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APPLICATION AND IMPACT REVIEW (AIR) OF POVERTY REDUCTION AND TRANSPORT STRATEGY REVIEWS (PRTSR) ------  (MALI, BURKINA, BENIN, CAMEROUN ET BURUNDI)</dc:title>
  <dc:creator>Mr Talla</dc:creator>
  <cp:lastModifiedBy>Monique Desthuis-Francis</cp:lastModifiedBy>
  <cp:revision>219</cp:revision>
  <dcterms:created xsi:type="dcterms:W3CDTF">2010-07-01T16:43:31Z</dcterms:created>
  <dcterms:modified xsi:type="dcterms:W3CDTF">2010-11-18T21:27:00Z</dcterms:modified>
</cp:coreProperties>
</file>