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5" r:id="rId1"/>
  </p:sldMasterIdLst>
  <p:notesMasterIdLst>
    <p:notesMasterId r:id="rId15"/>
  </p:notesMasterIdLst>
  <p:handoutMasterIdLst>
    <p:handoutMasterId r:id="rId16"/>
  </p:handoutMasterIdLst>
  <p:sldIdLst>
    <p:sldId id="256" r:id="rId2"/>
    <p:sldId id="337" r:id="rId3"/>
    <p:sldId id="336" r:id="rId4"/>
    <p:sldId id="339" r:id="rId5"/>
    <p:sldId id="338" r:id="rId6"/>
    <p:sldId id="341" r:id="rId7"/>
    <p:sldId id="342" r:id="rId8"/>
    <p:sldId id="343" r:id="rId9"/>
    <p:sldId id="344" r:id="rId10"/>
    <p:sldId id="347" r:id="rId11"/>
    <p:sldId id="346" r:id="rId12"/>
    <p:sldId id="348" r:id="rId13"/>
    <p:sldId id="345"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990000"/>
    <a:srgbClr val="B85C00"/>
    <a:srgbClr val="C06000"/>
    <a:srgbClr val="CC6600"/>
    <a:srgbClr val="008000"/>
    <a:srgbClr val="0000FF"/>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01" autoAdjust="0"/>
    <p:restoredTop sz="94672" autoAdjust="0"/>
  </p:normalViewPr>
  <p:slideViewPr>
    <p:cSldViewPr>
      <p:cViewPr>
        <p:scale>
          <a:sx n="75" d="100"/>
          <a:sy n="75" d="100"/>
        </p:scale>
        <p:origin x="-1326" y="-6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300"/>
            </a:lvl1pPr>
          </a:lstStyle>
          <a:p>
            <a:endParaRPr lang="fr-FR"/>
          </a:p>
        </p:txBody>
      </p:sp>
      <p:sp>
        <p:nvSpPr>
          <p:cNvPr id="573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300"/>
            </a:lvl1pPr>
          </a:lstStyle>
          <a:p>
            <a:endParaRPr lang="fr-FR"/>
          </a:p>
        </p:txBody>
      </p:sp>
      <p:sp>
        <p:nvSpPr>
          <p:cNvPr id="573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300"/>
            </a:lvl1pPr>
          </a:lstStyle>
          <a:p>
            <a:endParaRPr lang="fr-FR"/>
          </a:p>
        </p:txBody>
      </p:sp>
      <p:sp>
        <p:nvSpPr>
          <p:cNvPr id="573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300"/>
            </a:lvl1pPr>
          </a:lstStyle>
          <a:p>
            <a:fld id="{3FA4DF1E-C0D8-4F69-9CBE-1FC06FDBD6B9}" type="slidenum">
              <a:rPr lang="fr-F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63">
              <a:defRPr sz="1300"/>
            </a:lvl1pPr>
          </a:lstStyle>
          <a:p>
            <a:endParaRPr lang="fr-FR"/>
          </a:p>
        </p:txBody>
      </p:sp>
      <p:sp>
        <p:nvSpPr>
          <p:cNvPr id="58371"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63">
              <a:defRPr sz="1300"/>
            </a:lvl1pPr>
          </a:lstStyle>
          <a:p>
            <a:endParaRPr lang="fr-FR"/>
          </a:p>
        </p:txBody>
      </p:sp>
      <p:sp>
        <p:nvSpPr>
          <p:cNvPr id="5837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58374"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63">
              <a:defRPr sz="1300"/>
            </a:lvl1pPr>
          </a:lstStyle>
          <a:p>
            <a:endParaRPr lang="fr-FR"/>
          </a:p>
        </p:txBody>
      </p:sp>
      <p:sp>
        <p:nvSpPr>
          <p:cNvPr id="58375"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63">
              <a:defRPr sz="1300"/>
            </a:lvl1pPr>
          </a:lstStyle>
          <a:p>
            <a:fld id="{FCB7E56C-FE31-46BB-A715-6DE73E865D9D}" type="slidenum">
              <a:rPr lang="fr-FR"/>
              <a:pPr/>
              <a:t>‹#›</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10</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11</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12</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13</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2</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3</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4</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5</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6</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7</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8</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521EFE-B1CE-49AF-B02F-B4210D887376}" type="slidenum">
              <a:rPr lang="fr-FR"/>
              <a:pPr/>
              <a:t>9</a:t>
            </a:fld>
            <a:endParaRPr lang="fr-FR"/>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2133600" y="1371600"/>
            <a:ext cx="6477000" cy="1752600"/>
          </a:xfrm>
        </p:spPr>
        <p:txBody>
          <a:bodyPr/>
          <a:lstStyle>
            <a:lvl1pPr>
              <a:defRPr sz="4100"/>
            </a:lvl1pPr>
          </a:lstStyle>
          <a:p>
            <a:r>
              <a:rPr lang="fr-FR"/>
              <a:t>Click to edit Master title style</a:t>
            </a:r>
          </a:p>
        </p:txBody>
      </p:sp>
      <p:sp>
        <p:nvSpPr>
          <p:cNvPr id="108547"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fr-FR"/>
              <a:t>Click to edit Master subtitle style</a:t>
            </a:r>
          </a:p>
        </p:txBody>
      </p:sp>
      <p:sp>
        <p:nvSpPr>
          <p:cNvPr id="108548" name="Rectangle 4"/>
          <p:cNvSpPr>
            <a:spLocks noGrp="1" noChangeArrowheads="1"/>
          </p:cNvSpPr>
          <p:nvPr>
            <p:ph type="dt" sz="half" idx="2"/>
          </p:nvPr>
        </p:nvSpPr>
        <p:spPr>
          <a:xfrm>
            <a:off x="7086600" y="6248400"/>
            <a:ext cx="1524000" cy="457200"/>
          </a:xfrm>
        </p:spPr>
        <p:txBody>
          <a:bodyPr/>
          <a:lstStyle>
            <a:lvl1pPr>
              <a:defRPr>
                <a:solidFill>
                  <a:schemeClr val="tx1"/>
                </a:solidFill>
              </a:defRPr>
            </a:lvl1pPr>
          </a:lstStyle>
          <a:p>
            <a:endParaRPr lang="fr-FR"/>
          </a:p>
        </p:txBody>
      </p:sp>
      <p:sp>
        <p:nvSpPr>
          <p:cNvPr id="108549" name="Rectangle 5"/>
          <p:cNvSpPr>
            <a:spLocks noGrp="1" noChangeArrowheads="1"/>
          </p:cNvSpPr>
          <p:nvPr>
            <p:ph type="ftr" sz="quarter" idx="3"/>
          </p:nvPr>
        </p:nvSpPr>
        <p:spPr>
          <a:xfrm>
            <a:off x="3810000" y="6248400"/>
            <a:ext cx="2895600" cy="457200"/>
          </a:xfrm>
        </p:spPr>
        <p:txBody>
          <a:bodyPr/>
          <a:lstStyle>
            <a:lvl1pPr>
              <a:defRPr/>
            </a:lvl1pPr>
          </a:lstStyle>
          <a:p>
            <a:endParaRPr lang="fr-FR"/>
          </a:p>
        </p:txBody>
      </p:sp>
      <p:sp>
        <p:nvSpPr>
          <p:cNvPr id="108550" name="Rectangle 6"/>
          <p:cNvSpPr>
            <a:spLocks noGrp="1" noChangeArrowheads="1"/>
          </p:cNvSpPr>
          <p:nvPr>
            <p:ph type="sldNum" sz="quarter" idx="4"/>
          </p:nvPr>
        </p:nvSpPr>
        <p:spPr>
          <a:xfrm>
            <a:off x="2209800" y="6248400"/>
            <a:ext cx="1219200" cy="457200"/>
          </a:xfrm>
        </p:spPr>
        <p:txBody>
          <a:bodyPr/>
          <a:lstStyle>
            <a:lvl1pPr algn="l">
              <a:defRPr sz="1400">
                <a:solidFill>
                  <a:schemeClr val="tx1"/>
                </a:solidFill>
              </a:defRPr>
            </a:lvl1pPr>
          </a:lstStyle>
          <a:p>
            <a:fld id="{6DBA15FD-8FC6-4A78-8530-C4E2490E4127}" type="slidenum">
              <a:rPr lang="fr-F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04B67FD0-7716-437D-8161-70C8209D2CE5}"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454025"/>
            <a:ext cx="1752600" cy="5565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454025"/>
            <a:ext cx="5105400" cy="5565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DEE4E355-ED5B-4F65-997B-D5CE4EB931B5}" type="slidenum">
              <a:rPr lang="fr-F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0" y="1905000"/>
            <a:ext cx="7010400" cy="4114800"/>
          </a:xfrm>
        </p:spPr>
        <p:txBody>
          <a:bodyPr/>
          <a:lstStyle/>
          <a:p>
            <a:endParaRPr lang="en-US"/>
          </a:p>
        </p:txBody>
      </p:sp>
      <p:sp>
        <p:nvSpPr>
          <p:cNvPr id="4" name="Date Placeholder 3"/>
          <p:cNvSpPr>
            <a:spLocks noGrp="1"/>
          </p:cNvSpPr>
          <p:nvPr>
            <p:ph type="dt" sz="half" idx="10"/>
          </p:nvPr>
        </p:nvSpPr>
        <p:spPr>
          <a:xfrm>
            <a:off x="762000" y="6248400"/>
            <a:ext cx="1905000" cy="457200"/>
          </a:xfrm>
        </p:spPr>
        <p:txBody>
          <a:bodyPr/>
          <a:lstStyle>
            <a:lvl1pPr>
              <a:defRPr/>
            </a:lvl1pPr>
          </a:lstStyle>
          <a:p>
            <a:endParaRPr lang="fr-FR"/>
          </a:p>
        </p:txBody>
      </p:sp>
      <p:sp>
        <p:nvSpPr>
          <p:cNvPr id="5" name="Footer Placeholder 4"/>
          <p:cNvSpPr>
            <a:spLocks noGrp="1"/>
          </p:cNvSpPr>
          <p:nvPr>
            <p:ph type="ftr" sz="quarter" idx="11"/>
          </p:nvPr>
        </p:nvSpPr>
        <p:spPr>
          <a:xfrm>
            <a:off x="3276600" y="6248400"/>
            <a:ext cx="2895600" cy="457200"/>
          </a:xfrm>
        </p:spPr>
        <p:txBody>
          <a:bodyPr/>
          <a:lstStyle>
            <a:lvl1pPr>
              <a:defRPr/>
            </a:lvl1pPr>
          </a:lstStyle>
          <a:p>
            <a:endParaRPr lang="fr-FR"/>
          </a:p>
        </p:txBody>
      </p:sp>
      <p:sp>
        <p:nvSpPr>
          <p:cNvPr id="6" name="Slide Number Placeholder 5"/>
          <p:cNvSpPr>
            <a:spLocks noGrp="1"/>
          </p:cNvSpPr>
          <p:nvPr>
            <p:ph type="sldNum" sz="quarter" idx="12"/>
          </p:nvPr>
        </p:nvSpPr>
        <p:spPr>
          <a:xfrm>
            <a:off x="7239000" y="6248400"/>
            <a:ext cx="1295400" cy="457200"/>
          </a:xfrm>
        </p:spPr>
        <p:txBody>
          <a:bodyPr/>
          <a:lstStyle>
            <a:lvl1pPr>
              <a:defRPr/>
            </a:lvl1pPr>
          </a:lstStyle>
          <a:p>
            <a:fld id="{30FAE5CA-43E7-43C5-B684-70C9EBC42A4A}" type="slidenum">
              <a:rPr lang="fr-F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62000" y="6248400"/>
            <a:ext cx="1905000" cy="457200"/>
          </a:xfrm>
        </p:spPr>
        <p:txBody>
          <a:bodyPr/>
          <a:lstStyle>
            <a:lvl1pPr>
              <a:defRPr/>
            </a:lvl1pPr>
          </a:lstStyle>
          <a:p>
            <a:endParaRPr lang="fr-FR"/>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fr-FR"/>
          </a:p>
        </p:txBody>
      </p:sp>
      <p:sp>
        <p:nvSpPr>
          <p:cNvPr id="7" name="Slide Number Placeholder 6"/>
          <p:cNvSpPr>
            <a:spLocks noGrp="1"/>
          </p:cNvSpPr>
          <p:nvPr>
            <p:ph type="sldNum" sz="quarter" idx="12"/>
          </p:nvPr>
        </p:nvSpPr>
        <p:spPr>
          <a:xfrm>
            <a:off x="7239000" y="6248400"/>
            <a:ext cx="1295400" cy="457200"/>
          </a:xfrm>
        </p:spPr>
        <p:txBody>
          <a:bodyPr/>
          <a:lstStyle>
            <a:lvl1pPr>
              <a:defRPr/>
            </a:lvl1pPr>
          </a:lstStyle>
          <a:p>
            <a:fld id="{9E6FB8D7-7EFF-4800-9B27-1693D4E8A00E}" type="slidenum">
              <a:rPr lang="fr-F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5400" y="19050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5400" y="40386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248400"/>
            <a:ext cx="1905000" cy="457200"/>
          </a:xfrm>
        </p:spPr>
        <p:txBody>
          <a:bodyPr/>
          <a:lstStyle>
            <a:lvl1pPr>
              <a:defRPr/>
            </a:lvl1pPr>
          </a:lstStyle>
          <a:p>
            <a:endParaRPr lang="fr-FR"/>
          </a:p>
        </p:txBody>
      </p:sp>
      <p:sp>
        <p:nvSpPr>
          <p:cNvPr id="7" name="Footer Placeholder 6"/>
          <p:cNvSpPr>
            <a:spLocks noGrp="1"/>
          </p:cNvSpPr>
          <p:nvPr>
            <p:ph type="ftr" sz="quarter" idx="11"/>
          </p:nvPr>
        </p:nvSpPr>
        <p:spPr>
          <a:xfrm>
            <a:off x="3276600" y="6248400"/>
            <a:ext cx="2895600" cy="457200"/>
          </a:xfrm>
        </p:spPr>
        <p:txBody>
          <a:bodyPr/>
          <a:lstStyle>
            <a:lvl1pPr>
              <a:defRPr/>
            </a:lvl1pPr>
          </a:lstStyle>
          <a:p>
            <a:endParaRPr lang="fr-FR"/>
          </a:p>
        </p:txBody>
      </p:sp>
      <p:sp>
        <p:nvSpPr>
          <p:cNvPr id="8" name="Slide Number Placeholder 7"/>
          <p:cNvSpPr>
            <a:spLocks noGrp="1"/>
          </p:cNvSpPr>
          <p:nvPr>
            <p:ph type="sldNum" sz="quarter" idx="12"/>
          </p:nvPr>
        </p:nvSpPr>
        <p:spPr>
          <a:xfrm>
            <a:off x="7239000" y="6248400"/>
            <a:ext cx="1295400" cy="457200"/>
          </a:xfrm>
        </p:spPr>
        <p:txBody>
          <a:bodyPr/>
          <a:lstStyle>
            <a:lvl1pPr>
              <a:defRPr/>
            </a:lvl1pPr>
          </a:lstStyle>
          <a:p>
            <a:fld id="{9B145AC3-2D6A-4B99-A7F9-E41FF3796D2C}" type="slidenum">
              <a:rPr lang="fr-F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454025"/>
            <a:ext cx="7010400" cy="15271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5400" y="19050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5400" y="4038600"/>
            <a:ext cx="3429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762000" y="6248400"/>
            <a:ext cx="1905000" cy="457200"/>
          </a:xfrm>
        </p:spPr>
        <p:txBody>
          <a:bodyPr/>
          <a:lstStyle>
            <a:lvl1pPr>
              <a:defRPr/>
            </a:lvl1pPr>
          </a:lstStyle>
          <a:p>
            <a:endParaRPr lang="fr-FR"/>
          </a:p>
        </p:txBody>
      </p:sp>
      <p:sp>
        <p:nvSpPr>
          <p:cNvPr id="7" name="Footer Placeholder 6"/>
          <p:cNvSpPr>
            <a:spLocks noGrp="1"/>
          </p:cNvSpPr>
          <p:nvPr>
            <p:ph type="ftr" sz="quarter" idx="11"/>
          </p:nvPr>
        </p:nvSpPr>
        <p:spPr>
          <a:xfrm>
            <a:off x="3276600" y="6248400"/>
            <a:ext cx="2895600" cy="457200"/>
          </a:xfrm>
        </p:spPr>
        <p:txBody>
          <a:bodyPr/>
          <a:lstStyle>
            <a:lvl1pPr>
              <a:defRPr/>
            </a:lvl1pPr>
          </a:lstStyle>
          <a:p>
            <a:endParaRPr lang="fr-FR"/>
          </a:p>
        </p:txBody>
      </p:sp>
      <p:sp>
        <p:nvSpPr>
          <p:cNvPr id="8" name="Slide Number Placeholder 7"/>
          <p:cNvSpPr>
            <a:spLocks noGrp="1"/>
          </p:cNvSpPr>
          <p:nvPr>
            <p:ph type="sldNum" sz="quarter" idx="12"/>
          </p:nvPr>
        </p:nvSpPr>
        <p:spPr>
          <a:xfrm>
            <a:off x="7239000" y="6248400"/>
            <a:ext cx="1295400" cy="457200"/>
          </a:xfrm>
        </p:spPr>
        <p:txBody>
          <a:bodyPr/>
          <a:lstStyle>
            <a:lvl1pPr>
              <a:defRPr/>
            </a:lvl1pPr>
          </a:lstStyle>
          <a:p>
            <a:fld id="{1163ED90-BE21-456F-B82F-ED9A9505386C}"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3A0BC8BF-8F54-4241-A3C3-8281C2F121C1}"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33053028-5583-49E5-ABBA-81FAAA2E022C}"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7256CEC5-F2FD-4A8D-8671-D28104C8EF93}"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fr-FR"/>
          </a:p>
        </p:txBody>
      </p:sp>
      <p:sp>
        <p:nvSpPr>
          <p:cNvPr id="8" name="Footer Placeholder 7"/>
          <p:cNvSpPr>
            <a:spLocks noGrp="1"/>
          </p:cNvSpPr>
          <p:nvPr>
            <p:ph type="ftr" sz="quarter" idx="11"/>
          </p:nvPr>
        </p:nvSpPr>
        <p:spPr/>
        <p:txBody>
          <a:bodyPr/>
          <a:lstStyle>
            <a:lvl1pPr>
              <a:defRPr/>
            </a:lvl1pPr>
          </a:lstStyle>
          <a:p>
            <a:endParaRPr lang="fr-FR"/>
          </a:p>
        </p:txBody>
      </p:sp>
      <p:sp>
        <p:nvSpPr>
          <p:cNvPr id="9" name="Slide Number Placeholder 8"/>
          <p:cNvSpPr>
            <a:spLocks noGrp="1"/>
          </p:cNvSpPr>
          <p:nvPr>
            <p:ph type="sldNum" sz="quarter" idx="12"/>
          </p:nvPr>
        </p:nvSpPr>
        <p:spPr/>
        <p:txBody>
          <a:bodyPr/>
          <a:lstStyle>
            <a:lvl1pPr>
              <a:defRPr/>
            </a:lvl1pPr>
          </a:lstStyle>
          <a:p>
            <a:fld id="{A1EACC67-ECAD-4A54-8784-B90EAC6173D2}"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fr-FR"/>
          </a:p>
        </p:txBody>
      </p:sp>
      <p:sp>
        <p:nvSpPr>
          <p:cNvPr id="4" name="Footer Placeholder 3"/>
          <p:cNvSpPr>
            <a:spLocks noGrp="1"/>
          </p:cNvSpPr>
          <p:nvPr>
            <p:ph type="ftr" sz="quarter" idx="11"/>
          </p:nvPr>
        </p:nvSpPr>
        <p:spPr/>
        <p:txBody>
          <a:bodyPr/>
          <a:lstStyle>
            <a:lvl1pPr>
              <a:defRPr/>
            </a:lvl1pPr>
          </a:lstStyle>
          <a:p>
            <a:endParaRPr lang="fr-FR"/>
          </a:p>
        </p:txBody>
      </p:sp>
      <p:sp>
        <p:nvSpPr>
          <p:cNvPr id="5" name="Slide Number Placeholder 4"/>
          <p:cNvSpPr>
            <a:spLocks noGrp="1"/>
          </p:cNvSpPr>
          <p:nvPr>
            <p:ph type="sldNum" sz="quarter" idx="12"/>
          </p:nvPr>
        </p:nvSpPr>
        <p:spPr/>
        <p:txBody>
          <a:bodyPr/>
          <a:lstStyle>
            <a:lvl1pPr>
              <a:defRPr/>
            </a:lvl1pPr>
          </a:lstStyle>
          <a:p>
            <a:fld id="{397B22B7-E3A5-422D-BB0A-30E714218A94}"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fr-FR"/>
          </a:p>
        </p:txBody>
      </p:sp>
      <p:sp>
        <p:nvSpPr>
          <p:cNvPr id="3" name="Footer Placeholder 2"/>
          <p:cNvSpPr>
            <a:spLocks noGrp="1"/>
          </p:cNvSpPr>
          <p:nvPr>
            <p:ph type="ftr" sz="quarter" idx="11"/>
          </p:nvPr>
        </p:nvSpPr>
        <p:spPr/>
        <p:txBody>
          <a:bodyPr/>
          <a:lstStyle>
            <a:lvl1pPr>
              <a:defRPr/>
            </a:lvl1pPr>
          </a:lstStyle>
          <a:p>
            <a:endParaRPr lang="fr-FR"/>
          </a:p>
        </p:txBody>
      </p:sp>
      <p:sp>
        <p:nvSpPr>
          <p:cNvPr id="4" name="Slide Number Placeholder 3"/>
          <p:cNvSpPr>
            <a:spLocks noGrp="1"/>
          </p:cNvSpPr>
          <p:nvPr>
            <p:ph type="sldNum" sz="quarter" idx="12"/>
          </p:nvPr>
        </p:nvSpPr>
        <p:spPr/>
        <p:txBody>
          <a:bodyPr/>
          <a:lstStyle>
            <a:lvl1pPr>
              <a:defRPr/>
            </a:lvl1pPr>
          </a:lstStyle>
          <a:p>
            <a:fld id="{7959473A-A263-4C2C-9B7B-CE57FDB6120C}"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90E1DCC2-170B-4C83-84BE-085E631516F9}"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7C35A911-2BEF-4D2E-9143-3DDE37771D5F}"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bwMode="auto">
          <a:xfrm>
            <a:off x="1524000" y="454025"/>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Click to edit Master title style</a:t>
            </a:r>
          </a:p>
        </p:txBody>
      </p:sp>
      <p:sp>
        <p:nvSpPr>
          <p:cNvPr id="107523"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107524" name="Rectangle 4"/>
          <p:cNvSpPr>
            <a:spLocks noGrp="1" noChangeArrowheads="1"/>
          </p:cNvSpPr>
          <p:nvPr>
            <p:ph type="dt" sz="half" idx="2"/>
          </p:nvPr>
        </p:nvSpPr>
        <p:spPr bwMode="auto">
          <a:xfrm>
            <a:off x="7620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2"/>
                </a:solidFill>
              </a:defRPr>
            </a:lvl1pPr>
          </a:lstStyle>
          <a:p>
            <a:endParaRPr lang="fr-FR"/>
          </a:p>
        </p:txBody>
      </p:sp>
      <p:sp>
        <p:nvSpPr>
          <p:cNvPr id="10752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fr-FR"/>
          </a:p>
        </p:txBody>
      </p:sp>
      <p:sp>
        <p:nvSpPr>
          <p:cNvPr id="107526" name="Rectangle 6"/>
          <p:cNvSpPr>
            <a:spLocks noGrp="1" noChangeArrowheads="1"/>
          </p:cNvSpPr>
          <p:nvPr>
            <p:ph type="sldNum" sz="quarter" idx="4"/>
          </p:nvPr>
        </p:nvSpPr>
        <p:spPr bwMode="auto">
          <a:xfrm>
            <a:off x="7239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defRPr>
            </a:lvl1pPr>
          </a:lstStyle>
          <a:p>
            <a:fld id="{BAC8737A-2A71-4F9E-A364-D2D2AB7E9DC0}" type="slidenum">
              <a:rPr lang="fr-FR"/>
              <a:pPr/>
              <a:t>‹#›</a:t>
            </a:fld>
            <a:endParaRPr lang="fr-FR"/>
          </a:p>
        </p:txBody>
      </p:sp>
      <p:pic>
        <p:nvPicPr>
          <p:cNvPr id="107531" name="Picture 1"/>
          <p:cNvPicPr>
            <a:picLocks noChangeAspect="1" noChangeArrowheads="1"/>
          </p:cNvPicPr>
          <p:nvPr userDrawn="1"/>
        </p:nvPicPr>
        <p:blipFill>
          <a:blip r:embed="rId17" cstate="print"/>
          <a:srcRect/>
          <a:stretch>
            <a:fillRect/>
          </a:stretch>
        </p:blipFill>
        <p:spPr bwMode="auto">
          <a:xfrm>
            <a:off x="0" y="0"/>
            <a:ext cx="2438400" cy="676275"/>
          </a:xfrm>
          <a:prstGeom prst="rect">
            <a:avLst/>
          </a:prstGeom>
          <a:noFill/>
          <a:ln w="9525">
            <a:noFill/>
            <a:miter lim="800000"/>
            <a:headEnd/>
            <a:tailEnd/>
          </a:ln>
        </p:spPr>
      </p:pic>
      <p:sp>
        <p:nvSpPr>
          <p:cNvPr id="1026" name="Text Box 2"/>
          <p:cNvSpPr txBox="1">
            <a:spLocks noChangeArrowheads="1"/>
          </p:cNvSpPr>
          <p:nvPr userDrawn="1"/>
        </p:nvSpPr>
        <p:spPr bwMode="auto">
          <a:xfrm>
            <a:off x="9525" y="714375"/>
            <a:ext cx="2333625" cy="200025"/>
          </a:xfrm>
          <a:prstGeom prst="rect">
            <a:avLst/>
          </a:prstGeom>
          <a:noFill/>
          <a:ln w="9525">
            <a:noFill/>
            <a:miter lim="800000"/>
            <a:headEnd/>
            <a:tailEnd/>
          </a:ln>
        </p:spPr>
        <p:txBody>
          <a:bodyPr lIns="27432" tIns="22860" rIns="0" bIns="0"/>
          <a:lstStyle/>
          <a:p>
            <a:r>
              <a:rPr lang="en-US" sz="800">
                <a:solidFill>
                  <a:schemeClr val="tx2"/>
                </a:solidFill>
              </a:rPr>
              <a:t>Africa Technical Transport Sector Unit (AFTTR) </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Lst>
  <p:timing>
    <p:tnLst>
      <p:par>
        <p:cTn id="1" dur="indefinite" restart="never" nodeType="tmRoot"/>
      </p:par>
    </p:tnLst>
  </p:timing>
  <p:hf hdr="0" ftr="0" dt="0"/>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cs typeface="Arial" charset="0"/>
        </a:defRPr>
      </a:lvl2pPr>
      <a:lvl3pPr algn="l" rtl="0" fontAlgn="base">
        <a:spcBef>
          <a:spcPct val="0"/>
        </a:spcBef>
        <a:spcAft>
          <a:spcPct val="0"/>
        </a:spcAft>
        <a:defRPr sz="3000">
          <a:solidFill>
            <a:schemeClr val="tx2"/>
          </a:solidFill>
          <a:latin typeface="Arial" charset="0"/>
          <a:cs typeface="Arial" charset="0"/>
        </a:defRPr>
      </a:lvl3pPr>
      <a:lvl4pPr algn="l" rtl="0" fontAlgn="base">
        <a:spcBef>
          <a:spcPct val="0"/>
        </a:spcBef>
        <a:spcAft>
          <a:spcPct val="0"/>
        </a:spcAft>
        <a:defRPr sz="3000">
          <a:solidFill>
            <a:schemeClr val="tx2"/>
          </a:solidFill>
          <a:latin typeface="Arial" charset="0"/>
          <a:cs typeface="Arial" charset="0"/>
        </a:defRPr>
      </a:lvl4pPr>
      <a:lvl5pPr algn="l" rtl="0" fontAlgn="base">
        <a:spcBef>
          <a:spcPct val="0"/>
        </a:spcBef>
        <a:spcAft>
          <a:spcPct val="0"/>
        </a:spcAft>
        <a:defRPr sz="3000">
          <a:solidFill>
            <a:schemeClr val="tx2"/>
          </a:solidFill>
          <a:latin typeface="Arial" charset="0"/>
          <a:cs typeface="Arial" charset="0"/>
        </a:defRPr>
      </a:lvl5pPr>
      <a:lvl6pPr marL="457200" algn="l" rtl="0" fontAlgn="base">
        <a:spcBef>
          <a:spcPct val="0"/>
        </a:spcBef>
        <a:spcAft>
          <a:spcPct val="0"/>
        </a:spcAft>
        <a:defRPr sz="3000">
          <a:solidFill>
            <a:schemeClr val="tx2"/>
          </a:solidFill>
          <a:latin typeface="Arial" charset="0"/>
          <a:cs typeface="Arial" charset="0"/>
        </a:defRPr>
      </a:lvl6pPr>
      <a:lvl7pPr marL="914400" algn="l" rtl="0" fontAlgn="base">
        <a:spcBef>
          <a:spcPct val="0"/>
        </a:spcBef>
        <a:spcAft>
          <a:spcPct val="0"/>
        </a:spcAft>
        <a:defRPr sz="3000">
          <a:solidFill>
            <a:schemeClr val="tx2"/>
          </a:solidFill>
          <a:latin typeface="Arial" charset="0"/>
          <a:cs typeface="Arial" charset="0"/>
        </a:defRPr>
      </a:lvl7pPr>
      <a:lvl8pPr marL="1371600" algn="l" rtl="0" fontAlgn="base">
        <a:spcBef>
          <a:spcPct val="0"/>
        </a:spcBef>
        <a:spcAft>
          <a:spcPct val="0"/>
        </a:spcAft>
        <a:defRPr sz="3000">
          <a:solidFill>
            <a:schemeClr val="tx2"/>
          </a:solidFill>
          <a:latin typeface="Arial" charset="0"/>
          <a:cs typeface="Arial" charset="0"/>
        </a:defRPr>
      </a:lvl8pPr>
      <a:lvl9pPr marL="1828800" algn="l" rtl="0" fontAlgn="base">
        <a:spcBef>
          <a:spcPct val="0"/>
        </a:spcBef>
        <a:spcAft>
          <a:spcPct val="0"/>
        </a:spcAft>
        <a:defRPr sz="30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cs typeface="+mn-cs"/>
        </a:defRPr>
      </a:lvl2pPr>
      <a:lvl3pPr marL="1143000" indent="-228600" algn="l" rtl="0" fontAlgn="base">
        <a:spcBef>
          <a:spcPct val="20000"/>
        </a:spcBef>
        <a:spcAft>
          <a:spcPct val="0"/>
        </a:spcAft>
        <a:buClr>
          <a:schemeClr val="accent2"/>
        </a:buClr>
        <a:buChar char="•"/>
        <a:defRPr sz="2400">
          <a:solidFill>
            <a:schemeClr val="tx2"/>
          </a:solidFill>
          <a:latin typeface="+mn-lt"/>
          <a:cs typeface="+mn-cs"/>
        </a:defRPr>
      </a:lvl3pPr>
      <a:lvl4pPr marL="1600200" indent="-228600" algn="l" rtl="0" fontAlgn="base">
        <a:spcBef>
          <a:spcPct val="20000"/>
        </a:spcBef>
        <a:spcAft>
          <a:spcPct val="0"/>
        </a:spcAft>
        <a:buClr>
          <a:schemeClr val="tx1"/>
        </a:buClr>
        <a:buChar char="•"/>
        <a:defRPr sz="2000">
          <a:solidFill>
            <a:schemeClr val="tx2"/>
          </a:solidFill>
          <a:latin typeface="+mn-lt"/>
          <a:cs typeface="+mn-cs"/>
        </a:defRPr>
      </a:lvl4pPr>
      <a:lvl5pPr marL="2057400" indent="-228600" algn="l" rtl="0" fontAlgn="base">
        <a:spcBef>
          <a:spcPct val="20000"/>
        </a:spcBef>
        <a:spcAft>
          <a:spcPct val="0"/>
        </a:spcAft>
        <a:buChar char="•"/>
        <a:defRPr sz="2000">
          <a:solidFill>
            <a:schemeClr val="tx2"/>
          </a:solidFill>
          <a:latin typeface="+mn-lt"/>
          <a:cs typeface="+mn-cs"/>
        </a:defRPr>
      </a:lvl5pPr>
      <a:lvl6pPr marL="2514600" indent="-228600" algn="l" rtl="0" fontAlgn="base">
        <a:spcBef>
          <a:spcPct val="20000"/>
        </a:spcBef>
        <a:spcAft>
          <a:spcPct val="0"/>
        </a:spcAft>
        <a:buChar char="•"/>
        <a:defRPr sz="2000">
          <a:solidFill>
            <a:schemeClr val="tx2"/>
          </a:solidFill>
          <a:latin typeface="+mn-lt"/>
          <a:cs typeface="+mn-cs"/>
        </a:defRPr>
      </a:lvl6pPr>
      <a:lvl7pPr marL="2971800" indent="-228600" algn="l" rtl="0" fontAlgn="base">
        <a:spcBef>
          <a:spcPct val="20000"/>
        </a:spcBef>
        <a:spcAft>
          <a:spcPct val="0"/>
        </a:spcAft>
        <a:buChar char="•"/>
        <a:defRPr sz="2000">
          <a:solidFill>
            <a:schemeClr val="tx2"/>
          </a:solidFill>
          <a:latin typeface="+mn-lt"/>
          <a:cs typeface="+mn-cs"/>
        </a:defRPr>
      </a:lvl7pPr>
      <a:lvl8pPr marL="3429000" indent="-228600" algn="l" rtl="0" fontAlgn="base">
        <a:spcBef>
          <a:spcPct val="20000"/>
        </a:spcBef>
        <a:spcAft>
          <a:spcPct val="0"/>
        </a:spcAft>
        <a:buChar char="•"/>
        <a:defRPr sz="2000">
          <a:solidFill>
            <a:schemeClr val="tx2"/>
          </a:solidFill>
          <a:latin typeface="+mn-lt"/>
          <a:cs typeface="+mn-cs"/>
        </a:defRPr>
      </a:lvl8pPr>
      <a:lvl9pPr marL="3886200" indent="-228600" algn="l" rtl="0" fontAlgn="base">
        <a:spcBef>
          <a:spcPct val="20000"/>
        </a:spcBef>
        <a:spcAft>
          <a:spcPct val="0"/>
        </a:spcAft>
        <a:buChar char="•"/>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2362200"/>
            <a:ext cx="6934200" cy="1752600"/>
          </a:xfrm>
        </p:spPr>
        <p:txBody>
          <a:bodyPr/>
          <a:lstStyle/>
          <a:p>
            <a:pPr algn="ctr"/>
            <a:r>
              <a:rPr lang="fr-CD" sz="3700" dirty="0" smtClean="0">
                <a:latin typeface="Times New Roman" pitchFamily="18" charset="0"/>
                <a:cs typeface="Times New Roman" pitchFamily="18" charset="0"/>
              </a:rPr>
              <a:t/>
            </a:r>
            <a:br>
              <a:rPr lang="fr-CD" sz="3700" dirty="0" smtClean="0">
                <a:latin typeface="Times New Roman" pitchFamily="18" charset="0"/>
                <a:cs typeface="Times New Roman" pitchFamily="18" charset="0"/>
              </a:rPr>
            </a:br>
            <a:r>
              <a:rPr lang="fr-CD" sz="3700" dirty="0" smtClean="0">
                <a:latin typeface="Times New Roman" pitchFamily="18" charset="0"/>
                <a:cs typeface="Times New Roman" pitchFamily="18" charset="0"/>
              </a:rPr>
              <a:t/>
            </a:r>
            <a:br>
              <a:rPr lang="fr-CD" sz="3700" dirty="0" smtClean="0">
                <a:latin typeface="Times New Roman" pitchFamily="18" charset="0"/>
                <a:cs typeface="Times New Roman" pitchFamily="18" charset="0"/>
              </a:rPr>
            </a:br>
            <a:r>
              <a:rPr lang="fr-FR" sz="3700" dirty="0" smtClean="0">
                <a:latin typeface="Times New Roman" pitchFamily="18" charset="0"/>
                <a:cs typeface="Times New Roman" pitchFamily="18" charset="0"/>
              </a:rPr>
              <a:t>Concessions ferroviaires en </a:t>
            </a:r>
            <a:br>
              <a:rPr lang="fr-FR" sz="3700" dirty="0" smtClean="0">
                <a:latin typeface="Times New Roman" pitchFamily="18" charset="0"/>
                <a:cs typeface="Times New Roman" pitchFamily="18" charset="0"/>
              </a:rPr>
            </a:br>
            <a:r>
              <a:rPr lang="fr-FR" sz="3700" dirty="0" smtClean="0">
                <a:latin typeface="Times New Roman" pitchFamily="18" charset="0"/>
                <a:cs typeface="Times New Roman" pitchFamily="18" charset="0"/>
              </a:rPr>
              <a:t>Afrique subsaharienne : </a:t>
            </a:r>
            <a:br>
              <a:rPr lang="fr-FR" sz="3700" dirty="0" smtClean="0">
                <a:latin typeface="Times New Roman" pitchFamily="18" charset="0"/>
                <a:cs typeface="Times New Roman" pitchFamily="18" charset="0"/>
              </a:rPr>
            </a:br>
            <a:r>
              <a:rPr lang="fr-FR" sz="3700" dirty="0" smtClean="0">
                <a:latin typeface="Times New Roman" pitchFamily="18" charset="0"/>
                <a:cs typeface="Times New Roman" pitchFamily="18" charset="0"/>
              </a:rPr>
              <a:t>Enseignements tirés </a:t>
            </a:r>
            <a:r>
              <a:rPr lang="fr-CD" sz="3700" dirty="0" smtClean="0">
                <a:latin typeface="Times New Roman" pitchFamily="18" charset="0"/>
                <a:cs typeface="Times New Roman" pitchFamily="18" charset="0"/>
              </a:rPr>
              <a:t/>
            </a:r>
            <a:br>
              <a:rPr lang="fr-CD" sz="3700" dirty="0" smtClean="0">
                <a:latin typeface="Times New Roman" pitchFamily="18" charset="0"/>
                <a:cs typeface="Times New Roman" pitchFamily="18" charset="0"/>
              </a:rPr>
            </a:br>
            <a:r>
              <a:rPr lang="fr-CD" sz="3700" dirty="0" smtClean="0">
                <a:latin typeface="Times New Roman" pitchFamily="18" charset="0"/>
                <a:cs typeface="Times New Roman" pitchFamily="18" charset="0"/>
              </a:rPr>
              <a:t/>
            </a:r>
            <a:br>
              <a:rPr lang="fr-CD" sz="3700" dirty="0" smtClean="0">
                <a:latin typeface="Times New Roman" pitchFamily="18" charset="0"/>
                <a:cs typeface="Times New Roman" pitchFamily="18" charset="0"/>
              </a:rPr>
            </a:br>
            <a:r>
              <a:rPr lang="fr-CD" sz="2000" b="1" dirty="0" smtClean="0">
                <a:latin typeface="Times New Roman" pitchFamily="18" charset="0"/>
                <a:cs typeface="Times New Roman" pitchFamily="18" charset="0"/>
              </a:rPr>
              <a:t/>
            </a:r>
            <a:br>
              <a:rPr lang="fr-CD" sz="2000" b="1" dirty="0" smtClean="0">
                <a:latin typeface="Times New Roman" pitchFamily="18" charset="0"/>
                <a:cs typeface="Times New Roman" pitchFamily="18" charset="0"/>
              </a:rPr>
            </a:br>
            <a:r>
              <a:rPr lang="fr-CD" sz="3700" dirty="0" smtClean="0">
                <a:latin typeface="Times New Roman" pitchFamily="18" charset="0"/>
                <a:cs typeface="Times New Roman" pitchFamily="18" charset="0"/>
              </a:rPr>
              <a:t/>
            </a:r>
            <a:br>
              <a:rPr lang="fr-CD" sz="3700" dirty="0" smtClean="0">
                <a:latin typeface="Times New Roman" pitchFamily="18" charset="0"/>
                <a:cs typeface="Times New Roman" pitchFamily="18" charset="0"/>
              </a:rPr>
            </a:br>
            <a:endParaRPr lang="fr-CD" sz="2900" dirty="0">
              <a:latin typeface="Times New Roman" pitchFamily="18" charset="0"/>
              <a:cs typeface="Times New Roman" pitchFamily="18" charset="0"/>
            </a:endParaRPr>
          </a:p>
        </p:txBody>
      </p:sp>
      <p:sp>
        <p:nvSpPr>
          <p:cNvPr id="2051" name="Rectangle 3"/>
          <p:cNvSpPr>
            <a:spLocks noGrp="1" noChangeArrowheads="1"/>
          </p:cNvSpPr>
          <p:nvPr>
            <p:ph type="subTitle" idx="1"/>
          </p:nvPr>
        </p:nvSpPr>
        <p:spPr>
          <a:xfrm>
            <a:off x="4724400" y="5410200"/>
            <a:ext cx="4419600" cy="990600"/>
          </a:xfrm>
        </p:spPr>
        <p:txBody>
          <a:bodyPr/>
          <a:lstStyle/>
          <a:p>
            <a:pPr>
              <a:lnSpc>
                <a:spcPct val="80000"/>
              </a:lnSpc>
            </a:pPr>
            <a:r>
              <a:rPr lang="fr-FR" sz="1600" dirty="0" smtClean="0">
                <a:latin typeface="Times New Roman" pitchFamily="18" charset="0"/>
                <a:cs typeface="Times New Roman" pitchFamily="18" charset="0"/>
              </a:rPr>
              <a:t>Présenté  par </a:t>
            </a:r>
            <a:r>
              <a:rPr lang="en-US" sz="1600" dirty="0" smtClean="0">
                <a:latin typeface="Times New Roman" pitchFamily="18" charset="0"/>
                <a:cs typeface="Times New Roman" pitchFamily="18" charset="0"/>
              </a:rPr>
              <a:t>Emmanuel James </a:t>
            </a:r>
            <a:endParaRPr lang="fr-FR" sz="1600" dirty="0" smtClean="0">
              <a:latin typeface="Times New Roman" pitchFamily="18" charset="0"/>
              <a:cs typeface="Times New Roman" pitchFamily="18" charset="0"/>
            </a:endParaRPr>
          </a:p>
          <a:p>
            <a:pPr>
              <a:lnSpc>
                <a:spcPct val="80000"/>
              </a:lnSpc>
            </a:pPr>
            <a:r>
              <a:rPr lang="fr-FR" sz="1600" dirty="0" smtClean="0">
                <a:latin typeface="Times New Roman" pitchFamily="18" charset="0"/>
                <a:cs typeface="Times New Roman" pitchFamily="18" charset="0"/>
              </a:rPr>
              <a:t>Coordinateur de  programmes – Transport Afrique</a:t>
            </a:r>
          </a:p>
          <a:p>
            <a:pPr>
              <a:lnSpc>
                <a:spcPct val="80000"/>
              </a:lnSpc>
            </a:pPr>
            <a:r>
              <a:rPr lang="fr-FR" sz="1600" dirty="0" smtClean="0">
                <a:latin typeface="Times New Roman" pitchFamily="18" charset="0"/>
                <a:cs typeface="Times New Roman" pitchFamily="18" charset="0"/>
              </a:rPr>
              <a:t>Banque mondiale</a:t>
            </a:r>
            <a:endParaRPr lang="fr-FR" sz="1600" dirty="0">
              <a:latin typeface="Times New Roman" pitchFamily="18" charset="0"/>
              <a:cs typeface="Times New Roman" pitchFamily="18" charset="0"/>
            </a:endParaRPr>
          </a:p>
        </p:txBody>
      </p:sp>
      <p:pic>
        <p:nvPicPr>
          <p:cNvPr id="4" name="Picture 6" descr="world bank"/>
          <p:cNvPicPr>
            <a:picLocks noChangeAspect="1" noChangeArrowheads="1"/>
          </p:cNvPicPr>
          <p:nvPr/>
        </p:nvPicPr>
        <p:blipFill>
          <a:blip r:embed="rId3" cstate="print"/>
          <a:srcRect/>
          <a:stretch>
            <a:fillRect/>
          </a:stretch>
        </p:blipFill>
        <p:spPr bwMode="auto">
          <a:xfrm>
            <a:off x="381000" y="152400"/>
            <a:ext cx="885825" cy="895350"/>
          </a:xfrm>
          <a:prstGeom prst="rect">
            <a:avLst/>
          </a:prstGeom>
          <a:noFill/>
        </p:spPr>
      </p:pic>
      <p:sp>
        <p:nvSpPr>
          <p:cNvPr id="5" name="Text Box 7"/>
          <p:cNvSpPr txBox="1">
            <a:spLocks noChangeArrowheads="1"/>
          </p:cNvSpPr>
          <p:nvPr/>
        </p:nvSpPr>
        <p:spPr bwMode="auto">
          <a:xfrm>
            <a:off x="127000" y="990600"/>
            <a:ext cx="1375698" cy="276999"/>
          </a:xfrm>
          <a:prstGeom prst="rect">
            <a:avLst/>
          </a:prstGeom>
          <a:noFill/>
          <a:ln w="3175" algn="ctr">
            <a:noFill/>
            <a:miter lim="800000"/>
            <a:headEnd/>
            <a:tailEnd/>
          </a:ln>
          <a:effectLst/>
        </p:spPr>
        <p:txBody>
          <a:bodyPr wrap="none">
            <a:spAutoFit/>
          </a:bodyPr>
          <a:lstStyle/>
          <a:p>
            <a:pPr algn="l" eaLnBrk="1" hangingPunct="1"/>
            <a:r>
              <a:rPr lang="en-US" sz="1200" dirty="0" err="1" smtClean="0"/>
              <a:t>Banque</a:t>
            </a:r>
            <a:r>
              <a:rPr lang="en-US" sz="1200" dirty="0" smtClean="0"/>
              <a:t> </a:t>
            </a:r>
            <a:r>
              <a:rPr lang="en-US" sz="1200" dirty="0" err="1" smtClean="0"/>
              <a:t>mondiale</a:t>
            </a:r>
            <a:endParaRPr lang="en-US" sz="12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1" i="0" u="none" strike="noStrike" kern="0" cap="none" spc="0" normalizeH="0" baseline="0" dirty="0" smtClean="0">
                <a:ln>
                  <a:noFill/>
                </a:ln>
                <a:solidFill>
                  <a:schemeClr val="tx2"/>
                </a:solidFill>
                <a:effectLst/>
                <a:uLnTx/>
                <a:uFillTx/>
                <a:latin typeface="Times New Roman" pitchFamily="18" charset="0"/>
                <a:ea typeface="+mj-ea"/>
                <a:cs typeface="Times New Roman" pitchFamily="18" charset="0"/>
              </a:rPr>
              <a:t>Performance faible /</a:t>
            </a:r>
            <a:r>
              <a:rPr kumimoji="0" lang="fr-FR" sz="2400" b="1" i="0" u="none" strike="noStrike" kern="0" cap="none" spc="0" normalizeH="0" dirty="0" smtClean="0">
                <a:ln>
                  <a:noFill/>
                </a:ln>
                <a:solidFill>
                  <a:schemeClr val="tx2"/>
                </a:solidFill>
                <a:effectLst/>
                <a:uLnTx/>
                <a:uFillTx/>
                <a:latin typeface="Times New Roman" pitchFamily="18" charset="0"/>
                <a:ea typeface="+mj-ea"/>
                <a:cs typeface="Times New Roman" pitchFamily="18" charset="0"/>
              </a:rPr>
              <a:t> </a:t>
            </a:r>
            <a:r>
              <a:rPr lang="fr-FR" sz="2400" b="1" kern="0" dirty="0" smtClean="0">
                <a:solidFill>
                  <a:schemeClr val="tx2"/>
                </a:solidFill>
                <a:latin typeface="Times New Roman" pitchFamily="18" charset="0"/>
                <a:ea typeface="+mj-ea"/>
                <a:cs typeface="Times New Roman" pitchFamily="18" charset="0"/>
              </a:rPr>
              <a:t>G</a:t>
            </a:r>
            <a:r>
              <a:rPr kumimoji="0" lang="fr-FR" sz="2400" b="1" i="0" u="none" strike="noStrike" kern="0" cap="none" spc="0" normalizeH="0" dirty="0" smtClean="0">
                <a:ln>
                  <a:noFill/>
                </a:ln>
                <a:solidFill>
                  <a:schemeClr val="tx2"/>
                </a:solidFill>
                <a:effectLst/>
                <a:uLnTx/>
                <a:uFillTx/>
                <a:latin typeface="Times New Roman" pitchFamily="18" charset="0"/>
                <a:ea typeface="+mj-ea"/>
                <a:cs typeface="Times New Roman" pitchFamily="18" charset="0"/>
              </a:rPr>
              <a:t>estion des chemins de fer transfrontaliers</a:t>
            </a:r>
            <a:endParaRPr kumimoji="0" lang="fr-FR" sz="2400" b="1" i="0" u="none" strike="noStrike" kern="0" cap="none" spc="0" normalizeH="0" baseline="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76200" y="616089"/>
            <a:ext cx="8534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q"/>
            </a:pPr>
            <a:r>
              <a:rPr lang="en-US" sz="2400" dirty="0" smtClean="0">
                <a:solidFill>
                  <a:schemeClr val="tx2"/>
                </a:solidFill>
                <a:latin typeface="Times New Roman" pitchFamily="18" charset="0"/>
                <a:ea typeface="Calibri" pitchFamily="34" charset="0"/>
                <a:cs typeface="Times New Roman" pitchFamily="18" charset="0"/>
              </a:rPr>
              <a:t> </a:t>
            </a:r>
            <a:r>
              <a:rPr lang="fr-FR" sz="2400" dirty="0" smtClean="0">
                <a:solidFill>
                  <a:schemeClr val="tx2"/>
                </a:solidFill>
                <a:latin typeface="Times New Roman" pitchFamily="18" charset="0"/>
                <a:ea typeface="Calibri" pitchFamily="34" charset="0"/>
                <a:cs typeface="Times New Roman" pitchFamily="18" charset="0"/>
              </a:rPr>
              <a:t>La gestion des chemins de fer transfrontaliers présente des enjeux spécifiques :</a:t>
            </a:r>
          </a:p>
          <a:p>
            <a:pPr lvl="1"/>
            <a:r>
              <a:rPr lang="en-US" sz="2400" dirty="0" smtClean="0">
                <a:solidFill>
                  <a:schemeClr val="tx2"/>
                </a:solidFill>
                <a:latin typeface="Times New Roman" pitchFamily="18" charset="0"/>
                <a:ea typeface="Calibri" pitchFamily="34" charset="0"/>
                <a:cs typeface="Times New Roman" pitchFamily="18" charset="0"/>
              </a:rPr>
              <a:t> </a:t>
            </a:r>
          </a:p>
          <a:p>
            <a:pPr lvl="1" algn="just">
              <a:buFont typeface="Wingdings" pitchFamily="2" charset="2"/>
              <a:buChar char="Ø"/>
            </a:pPr>
            <a:r>
              <a:rPr lang="fr-FR" sz="2400" dirty="0" smtClean="0">
                <a:solidFill>
                  <a:schemeClr val="tx2"/>
                </a:solidFill>
                <a:latin typeface="Times New Roman" pitchFamily="18" charset="0"/>
                <a:ea typeface="Calibri" pitchFamily="34" charset="0"/>
                <a:cs typeface="Times New Roman" pitchFamily="18" charset="0"/>
              </a:rPr>
              <a:t> Responsabilisation des partenaires impliqués dans les activités relevant du transfert de l'infrastructure ou du matériel roulant d'un pays à l'autre </a:t>
            </a:r>
            <a:r>
              <a:rPr lang="en-US" sz="2400" dirty="0" smtClean="0">
                <a:solidFill>
                  <a:schemeClr val="tx2"/>
                </a:solidFill>
                <a:latin typeface="Times New Roman" pitchFamily="18" charset="0"/>
                <a:ea typeface="Calibri" pitchFamily="34" charset="0"/>
                <a:cs typeface="Times New Roman" pitchFamily="18" charset="0"/>
              </a:rPr>
              <a:t>;</a:t>
            </a: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lgn="just">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a:t>
            </a:r>
            <a:r>
              <a:rPr lang="fr-FR" sz="2400" dirty="0" smtClean="0">
                <a:solidFill>
                  <a:schemeClr val="tx2"/>
                </a:solidFill>
                <a:latin typeface="Times New Roman" pitchFamily="18" charset="0"/>
                <a:ea typeface="Calibri" pitchFamily="34" charset="0"/>
                <a:cs typeface="Times New Roman" pitchFamily="18" charset="0"/>
              </a:rPr>
              <a:t>Dépendance des pays enclavés à l'investissement de leurs voisins - comment peut-on assurer l'engagement d'un pays vis-à-vis de l'autre ?</a:t>
            </a: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a:t>
            </a:r>
            <a:r>
              <a:rPr lang="fr-FR" sz="2400" dirty="0" smtClean="0">
                <a:solidFill>
                  <a:schemeClr val="tx2"/>
                </a:solidFill>
                <a:latin typeface="Times New Roman" pitchFamily="18" charset="0"/>
                <a:ea typeface="Calibri" pitchFamily="34" charset="0"/>
                <a:cs typeface="Times New Roman" pitchFamily="18" charset="0"/>
              </a:rPr>
              <a:t>Synchronisation des politiques de concurrence intermodale; </a:t>
            </a:r>
            <a:r>
              <a:rPr lang="en-US" sz="2400" dirty="0" smtClean="0">
                <a:solidFill>
                  <a:schemeClr val="tx2"/>
                </a:solidFill>
                <a:latin typeface="Times New Roman" pitchFamily="18" charset="0"/>
                <a:ea typeface="Calibri" pitchFamily="34" charset="0"/>
                <a:cs typeface="Times New Roman" pitchFamily="18" charset="0"/>
              </a:rPr>
              <a:t>et</a:t>
            </a:r>
          </a:p>
          <a:p>
            <a:pPr lvl="1">
              <a:buFont typeface="Wingdings" pitchFamily="2" charset="2"/>
              <a:buChar char="Ø"/>
            </a:pPr>
            <a:endParaRPr lang="en-US" sz="2400" dirty="0" smtClean="0">
              <a:solidFill>
                <a:schemeClr val="tx2"/>
              </a:solidFill>
              <a:latin typeface="Times New Roman" pitchFamily="18" charset="0"/>
              <a:ea typeface="Calibri" pitchFamily="34" charset="0"/>
              <a:cs typeface="Times New Roman" pitchFamily="18" charset="0"/>
            </a:endParaRPr>
          </a:p>
          <a:p>
            <a:pPr lvl="1">
              <a:buFont typeface="Wingdings" pitchFamily="2" charset="2"/>
              <a:buChar char="Ø"/>
            </a:pPr>
            <a:r>
              <a:rPr lang="en-US" sz="2400" dirty="0" smtClean="0">
                <a:solidFill>
                  <a:schemeClr val="tx2"/>
                </a:solidFill>
                <a:latin typeface="Times New Roman" pitchFamily="18" charset="0"/>
                <a:ea typeface="Calibri" pitchFamily="34" charset="0"/>
                <a:cs typeface="Times New Roman" pitchFamily="18" charset="0"/>
              </a:rPr>
              <a:t> </a:t>
            </a:r>
            <a:r>
              <a:rPr lang="fr-FR" sz="2400" dirty="0" smtClean="0">
                <a:solidFill>
                  <a:schemeClr val="tx2"/>
                </a:solidFill>
                <a:latin typeface="Times New Roman" pitchFamily="18" charset="0"/>
                <a:ea typeface="Calibri" pitchFamily="34" charset="0"/>
                <a:cs typeface="Times New Roman" pitchFamily="18" charset="0"/>
              </a:rPr>
              <a:t>Synchronisation des services aux passagers long-courriers et des subventions des déficits.</a:t>
            </a:r>
            <a:endParaRPr lang="en-US" sz="2400" dirty="0" smtClean="0">
              <a:solidFill>
                <a:schemeClr val="tx2"/>
              </a:solidFill>
              <a:latin typeface="Times New Roman" pitchFamily="18" charset="0"/>
              <a:ea typeface="Calibri" pitchFamily="34"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fad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fade">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fade">
                                      <p:cBhvr>
                                        <p:cTn id="22" dur="500"/>
                                        <p:tgtEl>
                                          <p:spTgt spid="1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6" end="6"/>
                                            </p:txEl>
                                          </p:spTgt>
                                        </p:tgtEl>
                                        <p:attrNameLst>
                                          <p:attrName>style.visibility</p:attrName>
                                        </p:attrNameLst>
                                      </p:cBhvr>
                                      <p:to>
                                        <p:strVal val="visible"/>
                                      </p:to>
                                    </p:set>
                                    <p:animEffect transition="in" filter="fade">
                                      <p:cBhvr>
                                        <p:cTn id="27" dur="500"/>
                                        <p:tgtEl>
                                          <p:spTgt spid="1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xEl>
                                              <p:pRg st="8" end="8"/>
                                            </p:txEl>
                                          </p:spTgt>
                                        </p:tgtEl>
                                        <p:attrNameLst>
                                          <p:attrName>style.visibility</p:attrName>
                                        </p:attrNameLst>
                                      </p:cBhvr>
                                      <p:to>
                                        <p:strVal val="visible"/>
                                      </p:to>
                                    </p:set>
                                    <p:animEffect transition="in" filter="fade">
                                      <p:cBhvr>
                                        <p:cTn id="32"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7620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lang="fr-FR" sz="2400" b="1" kern="0" dirty="0" smtClean="0">
                <a:solidFill>
                  <a:schemeClr val="tx2"/>
                </a:solidFill>
                <a:latin typeface="Times New Roman" pitchFamily="18" charset="0"/>
                <a:ea typeface="+mj-ea"/>
                <a:cs typeface="Times New Roman" pitchFamily="18" charset="0"/>
              </a:rPr>
              <a:t>Quelles leçons tirer de la performance globalement décevante des concessions de chemin de fer ? – Principales conclusions</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265217" name="Rectangle 1"/>
          <p:cNvSpPr>
            <a:spLocks noChangeArrowheads="1"/>
          </p:cNvSpPr>
          <p:nvPr/>
        </p:nvSpPr>
        <p:spPr bwMode="auto">
          <a:xfrm>
            <a:off x="304800" y="1219200"/>
            <a:ext cx="8382000" cy="47459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2400" kern="0" dirty="0" smtClean="0">
                <a:solidFill>
                  <a:schemeClr val="tx2"/>
                </a:solidFill>
                <a:latin typeface="Times New Roman" pitchFamily="18" charset="0"/>
                <a:cs typeface="Times New Roman" pitchFamily="18" charset="0"/>
              </a:rPr>
              <a:t>Bien qu’il y ait plusieurs facteurs pouvant expliquer la faible performance des concessions de chemin de fer en Afrique subsaharienne, quatre raisons principales sont à retenir :</a:t>
            </a: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accent1"/>
              </a:buClr>
              <a:buSzPct val="75000"/>
              <a:buFont typeface="Wingdings" pitchFamily="2" charset="2"/>
              <a:buChar char="l"/>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La surestimation des marchés des services de fret ;</a:t>
            </a:r>
          </a:p>
          <a:p>
            <a:pPr marL="742950" lvl="1" indent="-285750">
              <a:spcBef>
                <a:spcPct val="20000"/>
              </a:spcBef>
              <a:buClr>
                <a:schemeClr val="tx2"/>
              </a:buClr>
              <a:buSzPct val="75000"/>
              <a:buFont typeface="Wingdings" pitchFamily="2" charset="2"/>
              <a:buChar char="Ø"/>
            </a:pPr>
            <a:endParaRPr lang="fr-FR"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La sous-estimation des besoins en investissement ;</a:t>
            </a:r>
          </a:p>
          <a:p>
            <a:pPr marL="742950" lvl="1" indent="-285750">
              <a:spcBef>
                <a:spcPct val="20000"/>
              </a:spcBef>
              <a:buClr>
                <a:schemeClr val="tx2"/>
              </a:buClr>
              <a:buSzPct val="75000"/>
              <a:buFont typeface="Wingdings" pitchFamily="2" charset="2"/>
              <a:buChar char="Ø"/>
            </a:pPr>
            <a:endParaRPr lang="fr-FR"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La sous-capitalisation des concessions ; et</a:t>
            </a:r>
          </a:p>
          <a:p>
            <a:pPr marL="742950" lvl="1" indent="-285750">
              <a:spcBef>
                <a:spcPct val="20000"/>
              </a:spcBef>
              <a:buClr>
                <a:schemeClr val="tx2"/>
              </a:buClr>
              <a:buSzPct val="75000"/>
              <a:buFont typeface="Wingdings" pitchFamily="2" charset="2"/>
              <a:buChar char="Ø"/>
            </a:pPr>
            <a:endParaRPr lang="fr-FR"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Attentes irréalistes concernant le service passagers.</a:t>
            </a:r>
            <a:endParaRPr lang="en-US" sz="2400" kern="0" dirty="0" smtClean="0">
              <a:solidFill>
                <a:schemeClr val="tx2"/>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5217">
                                            <p:txEl>
                                              <p:pRg st="0" end="0"/>
                                            </p:txEl>
                                          </p:spTgt>
                                        </p:tgtEl>
                                        <p:attrNameLst>
                                          <p:attrName>style.visibility</p:attrName>
                                        </p:attrNameLst>
                                      </p:cBhvr>
                                      <p:to>
                                        <p:strVal val="visible"/>
                                      </p:to>
                                    </p:set>
                                    <p:animEffect transition="in" filter="fade">
                                      <p:cBhvr>
                                        <p:cTn id="7" dur="500"/>
                                        <p:tgtEl>
                                          <p:spTgt spid="2652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5217">
                                            <p:txEl>
                                              <p:pRg st="2" end="2"/>
                                            </p:txEl>
                                          </p:spTgt>
                                        </p:tgtEl>
                                        <p:attrNameLst>
                                          <p:attrName>style.visibility</p:attrName>
                                        </p:attrNameLst>
                                      </p:cBhvr>
                                      <p:to>
                                        <p:strVal val="visible"/>
                                      </p:to>
                                    </p:set>
                                    <p:animEffect transition="in" filter="fade">
                                      <p:cBhvr>
                                        <p:cTn id="12" dur="500"/>
                                        <p:tgtEl>
                                          <p:spTgt spid="26521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5217">
                                            <p:txEl>
                                              <p:pRg st="4" end="4"/>
                                            </p:txEl>
                                          </p:spTgt>
                                        </p:tgtEl>
                                        <p:attrNameLst>
                                          <p:attrName>style.visibility</p:attrName>
                                        </p:attrNameLst>
                                      </p:cBhvr>
                                      <p:to>
                                        <p:strVal val="visible"/>
                                      </p:to>
                                    </p:set>
                                    <p:animEffect transition="in" filter="fade">
                                      <p:cBhvr>
                                        <p:cTn id="17" dur="500"/>
                                        <p:tgtEl>
                                          <p:spTgt spid="26521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5217">
                                            <p:txEl>
                                              <p:pRg st="6" end="6"/>
                                            </p:txEl>
                                          </p:spTgt>
                                        </p:tgtEl>
                                        <p:attrNameLst>
                                          <p:attrName>style.visibility</p:attrName>
                                        </p:attrNameLst>
                                      </p:cBhvr>
                                      <p:to>
                                        <p:strVal val="visible"/>
                                      </p:to>
                                    </p:set>
                                    <p:animEffect transition="in" filter="fade">
                                      <p:cBhvr>
                                        <p:cTn id="22" dur="500"/>
                                        <p:tgtEl>
                                          <p:spTgt spid="26521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5217">
                                            <p:txEl>
                                              <p:pRg st="8" end="8"/>
                                            </p:txEl>
                                          </p:spTgt>
                                        </p:tgtEl>
                                        <p:attrNameLst>
                                          <p:attrName>style.visibility</p:attrName>
                                        </p:attrNameLst>
                                      </p:cBhvr>
                                      <p:to>
                                        <p:strVal val="visible"/>
                                      </p:to>
                                    </p:set>
                                    <p:animEffect transition="in" filter="fade">
                                      <p:cBhvr>
                                        <p:cTn id="27" dur="500"/>
                                        <p:tgtEl>
                                          <p:spTgt spid="26521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7620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lang="fr-FR" sz="2400" b="1" kern="0" dirty="0" smtClean="0">
                <a:solidFill>
                  <a:schemeClr val="tx2"/>
                </a:solidFill>
                <a:latin typeface="Times New Roman" pitchFamily="18" charset="0"/>
                <a:ea typeface="+mj-ea"/>
                <a:cs typeface="Times New Roman" pitchFamily="18" charset="0"/>
              </a:rPr>
              <a:t>Quelles sont les prochaines étapes ?</a:t>
            </a:r>
            <a:endParaRPr kumimoji="0" lang="en-US"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265217" name="Rectangle 1"/>
          <p:cNvSpPr>
            <a:spLocks noChangeArrowheads="1"/>
          </p:cNvSpPr>
          <p:nvPr/>
        </p:nvSpPr>
        <p:spPr bwMode="auto">
          <a:xfrm>
            <a:off x="304800" y="1071468"/>
            <a:ext cx="8382000" cy="50413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2400" kern="0" dirty="0" smtClean="0">
                <a:solidFill>
                  <a:schemeClr val="tx2"/>
                </a:solidFill>
                <a:latin typeface="Times New Roman" pitchFamily="18" charset="0"/>
                <a:cs typeface="Times New Roman" pitchFamily="18" charset="0"/>
              </a:rPr>
              <a:t>Modèle contractuel / Modèle de partenariat :</a:t>
            </a: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accent1"/>
              </a:buClr>
              <a:buSzPct val="75000"/>
              <a:buFont typeface="Wingdings" pitchFamily="2" charset="2"/>
              <a:buChar char="l"/>
            </a:pPr>
            <a:endParaRPr lang="en-US"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Privilégier l’affermage (investissements lourds transférés aux pouvoirs publics)</a:t>
            </a:r>
          </a:p>
          <a:p>
            <a:pPr marL="742950" lvl="1" indent="-285750">
              <a:spcBef>
                <a:spcPct val="20000"/>
              </a:spcBef>
              <a:buClr>
                <a:schemeClr val="tx2"/>
              </a:buClr>
              <a:buSzPct val="75000"/>
              <a:buFont typeface="Wingdings" pitchFamily="2" charset="2"/>
              <a:buChar char="Ø"/>
            </a:pPr>
            <a:endParaRPr lang="fr-FR" sz="2400" kern="0" dirty="0" smtClean="0">
              <a:solidFill>
                <a:schemeClr val="tx2"/>
              </a:solidFill>
              <a:latin typeface="Times New Roman" pitchFamily="18" charset="0"/>
              <a:cs typeface="Times New Roman" pitchFamily="18" charset="0"/>
            </a:endParaRPr>
          </a:p>
          <a:p>
            <a:pPr marL="742950" lvl="1" indent="-285750">
              <a:spcBef>
                <a:spcPct val="20000"/>
              </a:spcBef>
              <a:buClr>
                <a:schemeClr val="tx2"/>
              </a:buClr>
              <a:buSzPct val="75000"/>
              <a:buFont typeface="Wingdings" pitchFamily="2" charset="2"/>
              <a:buChar char="Ø"/>
            </a:pPr>
            <a:r>
              <a:rPr lang="fr-FR" sz="2400" kern="0" dirty="0" smtClean="0">
                <a:solidFill>
                  <a:schemeClr val="tx2"/>
                </a:solidFill>
                <a:latin typeface="Times New Roman" pitchFamily="18" charset="0"/>
                <a:cs typeface="Times New Roman" pitchFamily="18" charset="0"/>
              </a:rPr>
              <a:t>Privilégier un investissement planifié en plusieurs étapes, distinguant l’investissement d’urgence, réhabilitation et investissement de renouvellement</a:t>
            </a:r>
          </a:p>
          <a:p>
            <a:pPr marL="742950" lvl="1" indent="-285750">
              <a:spcBef>
                <a:spcPct val="20000"/>
              </a:spcBef>
              <a:buClr>
                <a:schemeClr val="tx2"/>
              </a:buClr>
              <a:buSzPct val="75000"/>
            </a:pPr>
            <a:endParaRPr lang="fr-FR" sz="2400" kern="0" dirty="0" smtClean="0">
              <a:solidFill>
                <a:schemeClr val="tx2"/>
              </a:solidFill>
              <a:latin typeface="Times New Roman" pitchFamily="18" charset="0"/>
              <a:cs typeface="Times New Roman" pitchFamily="18" charset="0"/>
            </a:endParaRPr>
          </a:p>
          <a:p>
            <a:pPr marL="285750" indent="-285750">
              <a:spcBef>
                <a:spcPct val="20000"/>
              </a:spcBef>
              <a:buClr>
                <a:schemeClr val="tx2"/>
              </a:buClr>
              <a:buSzPct val="75000"/>
              <a:buFont typeface="Wingdings" pitchFamily="2" charset="2"/>
              <a:buChar char="q"/>
            </a:pPr>
            <a:r>
              <a:rPr lang="fr-FR" sz="2400" kern="0" dirty="0" smtClean="0">
                <a:solidFill>
                  <a:schemeClr val="tx2"/>
                </a:solidFill>
                <a:latin typeface="Times New Roman" pitchFamily="18" charset="0"/>
                <a:cs typeface="Times New Roman" pitchFamily="18" charset="0"/>
              </a:rPr>
              <a:t>Accorder une attention particulière à l’approche corridor :</a:t>
            </a:r>
          </a:p>
          <a:p>
            <a:pPr marL="285750" indent="-285750">
              <a:spcBef>
                <a:spcPct val="20000"/>
              </a:spcBef>
              <a:buClr>
                <a:schemeClr val="tx2"/>
              </a:buClr>
              <a:buSzPct val="75000"/>
              <a:buFont typeface="Wingdings" pitchFamily="2" charset="2"/>
              <a:buChar char="q"/>
            </a:pPr>
            <a:r>
              <a:rPr lang="fr-FR" sz="2400" kern="0" dirty="0" smtClean="0">
                <a:solidFill>
                  <a:schemeClr val="tx2"/>
                </a:solidFill>
                <a:latin typeface="Times New Roman" pitchFamily="18" charset="0"/>
                <a:cs typeface="Times New Roman" pitchFamily="18" charset="0"/>
              </a:rPr>
              <a:t>Compétition intermodale / Complémentarité modale</a:t>
            </a:r>
            <a:br>
              <a:rPr lang="fr-FR" sz="2400" kern="0" dirty="0" smtClean="0">
                <a:solidFill>
                  <a:schemeClr val="tx2"/>
                </a:solidFill>
                <a:latin typeface="Times New Roman" pitchFamily="18" charset="0"/>
                <a:cs typeface="Times New Roman" pitchFamily="18" charset="0"/>
              </a:rPr>
            </a:br>
            <a:r>
              <a:rPr lang="fr-FR" sz="2400" kern="0" dirty="0" smtClean="0">
                <a:solidFill>
                  <a:schemeClr val="tx2"/>
                </a:solidFill>
                <a:latin typeface="Times New Roman" pitchFamily="18" charset="0"/>
                <a:cs typeface="Times New Roman" pitchFamily="18" charset="0"/>
              </a:rPr>
              <a:t>(ex: trafic lourd de minerai / d’hydrocarbures)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5217">
                                            <p:txEl>
                                              <p:pRg st="0" end="0"/>
                                            </p:txEl>
                                          </p:spTgt>
                                        </p:tgtEl>
                                        <p:attrNameLst>
                                          <p:attrName>style.visibility</p:attrName>
                                        </p:attrNameLst>
                                      </p:cBhvr>
                                      <p:to>
                                        <p:strVal val="visible"/>
                                      </p:to>
                                    </p:set>
                                    <p:animEffect transition="in" filter="fade">
                                      <p:cBhvr>
                                        <p:cTn id="7" dur="500"/>
                                        <p:tgtEl>
                                          <p:spTgt spid="2652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5217">
                                            <p:txEl>
                                              <p:pRg st="2" end="2"/>
                                            </p:txEl>
                                          </p:spTgt>
                                        </p:tgtEl>
                                        <p:attrNameLst>
                                          <p:attrName>style.visibility</p:attrName>
                                        </p:attrNameLst>
                                      </p:cBhvr>
                                      <p:to>
                                        <p:strVal val="visible"/>
                                      </p:to>
                                    </p:set>
                                    <p:animEffect transition="in" filter="fade">
                                      <p:cBhvr>
                                        <p:cTn id="12" dur="500"/>
                                        <p:tgtEl>
                                          <p:spTgt spid="26521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5217">
                                            <p:txEl>
                                              <p:pRg st="4" end="4"/>
                                            </p:txEl>
                                          </p:spTgt>
                                        </p:tgtEl>
                                        <p:attrNameLst>
                                          <p:attrName>style.visibility</p:attrName>
                                        </p:attrNameLst>
                                      </p:cBhvr>
                                      <p:to>
                                        <p:strVal val="visible"/>
                                      </p:to>
                                    </p:set>
                                    <p:animEffect transition="in" filter="fade">
                                      <p:cBhvr>
                                        <p:cTn id="17" dur="500"/>
                                        <p:tgtEl>
                                          <p:spTgt spid="26521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5217">
                                            <p:txEl>
                                              <p:pRg st="6" end="6"/>
                                            </p:txEl>
                                          </p:spTgt>
                                        </p:tgtEl>
                                        <p:attrNameLst>
                                          <p:attrName>style.visibility</p:attrName>
                                        </p:attrNameLst>
                                      </p:cBhvr>
                                      <p:to>
                                        <p:strVal val="visible"/>
                                      </p:to>
                                    </p:set>
                                    <p:animEffect transition="in" filter="fade">
                                      <p:cBhvr>
                                        <p:cTn id="22" dur="500"/>
                                        <p:tgtEl>
                                          <p:spTgt spid="26521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5217">
                                            <p:txEl>
                                              <p:pRg st="7" end="7"/>
                                            </p:txEl>
                                          </p:spTgt>
                                        </p:tgtEl>
                                        <p:attrNameLst>
                                          <p:attrName>style.visibility</p:attrName>
                                        </p:attrNameLst>
                                      </p:cBhvr>
                                      <p:to>
                                        <p:strVal val="visible"/>
                                      </p:to>
                                    </p:set>
                                    <p:animEffect transition="in" filter="fade">
                                      <p:cBhvr>
                                        <p:cTn id="27" dur="500"/>
                                        <p:tgtEl>
                                          <p:spTgt spid="26521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2339876"/>
            <a:ext cx="8686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lang="en-US" sz="2400" dirty="0" smtClean="0">
                <a:solidFill>
                  <a:schemeClr val="tx2"/>
                </a:solidFill>
                <a:latin typeface="Times New Roman" pitchFamily="18" charset="0"/>
                <a:ea typeface="Calibri" pitchFamily="34" charset="0"/>
                <a:cs typeface="Times New Roman" pitchFamily="18" charset="0"/>
              </a:rPr>
              <a:t> </a:t>
            </a:r>
            <a:r>
              <a:rPr lang="fr-FR" sz="7200" dirty="0" smtClean="0">
                <a:solidFill>
                  <a:schemeClr val="tx2"/>
                </a:solidFill>
                <a:latin typeface="Times New Roman" pitchFamily="18" charset="0"/>
                <a:ea typeface="Calibri" pitchFamily="34" charset="0"/>
                <a:cs typeface="Times New Roman" pitchFamily="18" charset="0"/>
              </a:rPr>
              <a:t>Merci de votre attention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0" y="685800"/>
            <a:ext cx="8991600" cy="617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20000"/>
              </a:spcBef>
              <a:spcAft>
                <a:spcPct val="0"/>
              </a:spcAft>
              <a:buClr>
                <a:schemeClr val="tx1"/>
              </a:buClr>
              <a:buSzPct val="70000"/>
              <a:buFont typeface="Wingdings" pitchFamily="2" charset="2"/>
              <a:buChar char="q"/>
              <a:tabLst/>
              <a:defRPr/>
            </a:pPr>
            <a:r>
              <a:rPr kumimoji="0" lang="fr-FR" sz="21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rPr>
              <a:t> Beaucoup :</a:t>
            </a:r>
          </a:p>
          <a:p>
            <a:pPr marL="628650" marR="0" lvl="1" indent="-285750" algn="just" defTabSz="914400" rtl="0" eaLnBrk="1" fontAlgn="base" latinLnBrk="0" hangingPunct="1">
              <a:lnSpc>
                <a:spcPct val="100000"/>
              </a:lnSpc>
              <a:spcBef>
                <a:spcPct val="20000"/>
              </a:spcBef>
              <a:spcAft>
                <a:spcPct val="0"/>
              </a:spcAft>
              <a:buSzPct val="75000"/>
              <a:buFont typeface="Wingdings" pitchFamily="2" charset="2"/>
              <a:buChar char="Ø"/>
              <a:tabLst/>
              <a:defRPr/>
            </a:pP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La première</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concession ferroviaire </a:t>
            </a:r>
            <a:r>
              <a:rPr lang="fr-FR" sz="2100" kern="0" dirty="0" smtClean="0">
                <a:solidFill>
                  <a:schemeClr val="tx2"/>
                </a:solidFill>
                <a:latin typeface="Times New Roman" pitchFamily="18" charset="0"/>
                <a:cs typeface="Times New Roman" pitchFamily="18" charset="0"/>
              </a:rPr>
              <a:t>en Afrique subsaharienne (ASS) date</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de 1995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Sitarail</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 reliant Abidjan à Ouagadougou)</a:t>
            </a:r>
          </a:p>
          <a:p>
            <a:pPr marL="628650" marR="0" lvl="1" indent="-285750" algn="just" defTabSz="914400" rtl="0" eaLnBrk="1" fontAlgn="base" latinLnBrk="0" hangingPunct="1">
              <a:lnSpc>
                <a:spcPct val="100000"/>
              </a:lnSpc>
              <a:spcBef>
                <a:spcPct val="20000"/>
              </a:spcBef>
              <a:spcAft>
                <a:spcPct val="0"/>
              </a:spcAft>
              <a:buSzPct val="75000"/>
              <a:buFont typeface="Wingdings" pitchFamily="2" charset="2"/>
              <a:buChar char="Ø"/>
              <a:tabLst/>
              <a:defRPr/>
            </a:pP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Depuis 1995, les opérations</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ferroviaires</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en ASS ont </a:t>
            </a:r>
            <a:r>
              <a:rPr lang="fr-FR" sz="2100" kern="0" dirty="0" smtClean="0">
                <a:solidFill>
                  <a:schemeClr val="tx2"/>
                </a:solidFill>
                <a:latin typeface="Times New Roman" pitchFamily="18" charset="0"/>
                <a:cs typeface="Times New Roman" pitchFamily="18" charset="0"/>
              </a:rPr>
              <a:t>été privatisées en utilisant toutes sortes de Partenariats Public-Privé </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PPPs</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 des contrats</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de gestion</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Sizarail</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à des contrats</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de concessions ferroviaires </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hybrides de</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type</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 affermage »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Sitarail</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en passant par des contrats de concessions véritables (TRC, RSZ,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Camrail</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a:t>
            </a:r>
          </a:p>
          <a:p>
            <a:pPr marL="628650" lvl="1" indent="-285750" algn="just">
              <a:spcBef>
                <a:spcPct val="20000"/>
              </a:spcBef>
              <a:buSzPct val="75000"/>
              <a:buFont typeface="Wingdings" pitchFamily="2" charset="2"/>
              <a:buChar char="Ø"/>
              <a:defRPr/>
            </a:pPr>
            <a:r>
              <a:rPr lang="fr-FR" sz="2100" kern="0" dirty="0" smtClean="0">
                <a:solidFill>
                  <a:schemeClr val="tx2"/>
                </a:solidFill>
                <a:latin typeface="Times New Roman" pitchFamily="18" charset="0"/>
                <a:cs typeface="Times New Roman" pitchFamily="18" charset="0"/>
              </a:rPr>
              <a:t>Au cours des 5 dernières années, un grand nombre de documents</a:t>
            </a:r>
            <a:r>
              <a:rPr lang="fr-FR" sz="2100" kern="0" dirty="0" smtClean="0">
                <a:solidFill>
                  <a:srgbClr val="FF0000"/>
                </a:solidFill>
                <a:latin typeface="Times New Roman" pitchFamily="18" charset="0"/>
                <a:cs typeface="Times New Roman" pitchFamily="18" charset="0"/>
              </a:rPr>
              <a:t> </a:t>
            </a:r>
            <a:r>
              <a:rPr lang="fr-FR" sz="2100" kern="0" dirty="0" smtClean="0">
                <a:solidFill>
                  <a:schemeClr val="tx2"/>
                </a:solidFill>
                <a:latin typeface="Times New Roman" pitchFamily="18" charset="0"/>
                <a:cs typeface="Times New Roman" pitchFamily="18" charset="0"/>
              </a:rPr>
              <a:t>concernant les performances - ou en l’occurrence le manque de performance des concessions ferroviaires en Afrique subsaharienne - a été publié. Le dernier d’entre eux,</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 Off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track</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Railways</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in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Sub</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Saharan</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Africa</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publié</a:t>
            </a:r>
            <a:r>
              <a:rPr kumimoji="0" lang="fr-FR" sz="2100" b="0" i="0" u="none" strike="noStrike" kern="0" cap="none" spc="0" normalizeH="0" noProof="0" dirty="0" smtClean="0">
                <a:ln>
                  <a:noFill/>
                </a:ln>
                <a:solidFill>
                  <a:schemeClr val="tx2"/>
                </a:solidFill>
                <a:effectLst/>
                <a:uLnTx/>
                <a:uFillTx/>
                <a:latin typeface="Times New Roman" pitchFamily="18" charset="0"/>
                <a:cs typeface="Times New Roman" pitchFamily="18" charset="0"/>
              </a:rPr>
              <a:t> dans </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le cadre de la série </a:t>
            </a:r>
            <a:r>
              <a:rPr kumimoji="0" lang="fr-FR" sz="2100" b="0" i="0" u="none" strike="noStrike" kern="0" cap="none" spc="0" normalizeH="0" baseline="0" noProof="0" dirty="0" err="1" smtClean="0">
                <a:ln>
                  <a:noFill/>
                </a:ln>
                <a:solidFill>
                  <a:schemeClr val="tx2"/>
                </a:solidFill>
                <a:effectLst/>
                <a:uLnTx/>
                <a:uFillTx/>
                <a:latin typeface="Times New Roman" pitchFamily="18" charset="0"/>
                <a:cs typeface="Times New Roman" pitchFamily="18" charset="0"/>
              </a:rPr>
              <a:t>Africa</a:t>
            </a:r>
            <a:r>
              <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rPr>
              <a:t> Infrastructure en 2009, </a:t>
            </a:r>
            <a:r>
              <a:rPr lang="fr-FR" sz="2100" kern="0" dirty="0" smtClean="0">
                <a:solidFill>
                  <a:schemeClr val="tx2"/>
                </a:solidFill>
                <a:latin typeface="Times New Roman" pitchFamily="18" charset="0"/>
                <a:cs typeface="Times New Roman" pitchFamily="18" charset="0"/>
              </a:rPr>
              <a:t>fournit des informations détaillées sur les enjeux de l’exploitation ferroviaire en Afrique subsaharienne et </a:t>
            </a:r>
            <a:r>
              <a:rPr lang="fr-FR" sz="2100" i="1" kern="0" dirty="0" smtClean="0">
                <a:solidFill>
                  <a:schemeClr val="tx2"/>
                </a:solidFill>
                <a:latin typeface="Times New Roman" pitchFamily="18" charset="0"/>
                <a:cs typeface="Times New Roman" pitchFamily="18" charset="0"/>
              </a:rPr>
              <a:t>de facto</a:t>
            </a:r>
            <a:r>
              <a:rPr lang="fr-FR" sz="2100" kern="0" dirty="0" smtClean="0">
                <a:solidFill>
                  <a:schemeClr val="tx2"/>
                </a:solidFill>
                <a:latin typeface="Times New Roman" pitchFamily="18" charset="0"/>
                <a:cs typeface="Times New Roman" pitchFamily="18" charset="0"/>
              </a:rPr>
              <a:t> sur les concessions ferroviaires.</a:t>
            </a:r>
            <a:endParaRPr kumimoji="0" lang="fr-FR" sz="2100" b="0" i="0" u="none" strike="noStrike" kern="0" cap="none" spc="0" normalizeH="0" baseline="0" noProof="0" dirty="0" smtClean="0">
              <a:ln>
                <a:noFill/>
              </a:ln>
              <a:solidFill>
                <a:schemeClr val="tx2"/>
              </a:solidFill>
              <a:effectLst/>
              <a:uLnTx/>
              <a:uFillTx/>
              <a:latin typeface="Times New Roman" pitchFamily="18" charset="0"/>
              <a:cs typeface="Times New Roman" pitchFamily="18" charset="0"/>
            </a:endParaRPr>
          </a:p>
          <a:p>
            <a:pPr lvl="0" algn="just">
              <a:spcBef>
                <a:spcPct val="20000"/>
              </a:spcBef>
              <a:buClr>
                <a:schemeClr val="tx1"/>
              </a:buClr>
              <a:buSzPct val="70000"/>
              <a:buFont typeface="Wingdings" pitchFamily="2" charset="2"/>
              <a:buChar char="q"/>
              <a:defRPr/>
            </a:pPr>
            <a:r>
              <a:rPr lang="fr-FR" sz="2100" kern="0" dirty="0" smtClean="0">
                <a:solidFill>
                  <a:schemeClr val="tx2"/>
                </a:solidFill>
                <a:latin typeface="Times New Roman" pitchFamily="18" charset="0"/>
                <a:cs typeface="Times New Roman" pitchFamily="18" charset="0"/>
              </a:rPr>
              <a:t> Cette présentation se limitera aux enseignements tirés du transport de fret et de voyageurs en général et n’abordera pas les problématiques propres aux concessions ferroviaires minières.</a:t>
            </a:r>
            <a:endParaRPr kumimoji="0" lang="fr-FR" sz="21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00000"/>
              </a:lnSpc>
              <a:spcBef>
                <a:spcPct val="20000"/>
              </a:spcBef>
              <a:spcAft>
                <a:spcPct val="0"/>
              </a:spcAft>
              <a:buClr>
                <a:schemeClr val="tx1"/>
              </a:buClr>
              <a:buSzPct val="70000"/>
              <a:buFont typeface="Wingdings" pitchFamily="2" charset="2"/>
              <a:buNone/>
              <a:tabLst/>
              <a:defRPr/>
            </a:pPr>
            <a:endParaRPr kumimoji="0" lang="fr-CD" sz="2100" b="0" i="0" u="none" strike="noStrike" kern="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00000"/>
              </a:lnSpc>
              <a:spcBef>
                <a:spcPct val="20000"/>
              </a:spcBef>
              <a:spcAft>
                <a:spcPct val="0"/>
              </a:spcAft>
              <a:buClr>
                <a:schemeClr val="tx1"/>
              </a:buClr>
              <a:buSzPct val="70000"/>
              <a:buFont typeface="Wingdings" pitchFamily="2" charset="2"/>
              <a:buNone/>
              <a:tabLst/>
              <a:defRPr/>
            </a:pPr>
            <a:endParaRPr kumimoji="0" lang="fr-CD" sz="21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5" name="Title 4"/>
          <p:cNvSpPr txBox="1">
            <a:spLocks/>
          </p:cNvSpPr>
          <p:nvPr/>
        </p:nvSpPr>
        <p:spPr bwMode="auto">
          <a:xfrm>
            <a:off x="0" y="1"/>
            <a:ext cx="91440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fr-CD" sz="3600" b="1" kern="0" dirty="0" smtClean="0">
                <a:solidFill>
                  <a:schemeClr val="tx2"/>
                </a:solidFill>
                <a:latin typeface="Times New Roman" pitchFamily="18" charset="0"/>
                <a:ea typeface="+mj-ea"/>
                <a:cs typeface="Times New Roman" pitchFamily="18" charset="0"/>
              </a:rPr>
              <a:t>Que</a:t>
            </a:r>
            <a:r>
              <a:rPr kumimoji="0" lang="fr-CD" sz="3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savons-nous?</a:t>
            </a:r>
            <a:endParaRPr kumimoji="0" lang="fr-CD" sz="36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10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p:cNvSpPr txBox="1">
            <a:spLocks/>
          </p:cNvSpPr>
          <p:nvPr/>
        </p:nvSpPr>
        <p:spPr bwMode="auto">
          <a:xfrm>
            <a:off x="0" y="1"/>
            <a:ext cx="9448800" cy="6095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fr-FR" sz="2500" b="1" kern="0" dirty="0" smtClean="0">
                <a:solidFill>
                  <a:schemeClr val="tx2"/>
                </a:solidFill>
                <a:latin typeface="Times New Roman" pitchFamily="18" charset="0"/>
                <a:ea typeface="+mj-ea"/>
                <a:cs typeface="Times New Roman" pitchFamily="18" charset="0"/>
              </a:rPr>
              <a:t>Concessions ferroviaires en Afrique subsaharienne : où et quand ?</a:t>
            </a:r>
            <a:endParaRPr kumimoji="0" lang="fr-FR" sz="2500" b="1" i="0" u="none" strike="noStrike" kern="0" cap="none" spc="0" normalizeH="0" baseline="0" dirty="0">
              <a:ln>
                <a:noFill/>
              </a:ln>
              <a:solidFill>
                <a:schemeClr val="tx2"/>
              </a:solidFill>
              <a:effectLst/>
              <a:uLnTx/>
              <a:uFillTx/>
              <a:latin typeface="Times New Roman" pitchFamily="18" charset="0"/>
              <a:ea typeface="+mj-ea"/>
              <a:cs typeface="Times New Roman" pitchFamily="18" charset="0"/>
            </a:endParaRPr>
          </a:p>
        </p:txBody>
      </p:sp>
      <p:grpSp>
        <p:nvGrpSpPr>
          <p:cNvPr id="21" name="Group 20"/>
          <p:cNvGrpSpPr/>
          <p:nvPr/>
        </p:nvGrpSpPr>
        <p:grpSpPr>
          <a:xfrm>
            <a:off x="228600" y="457200"/>
            <a:ext cx="8724900" cy="6248400"/>
            <a:chOff x="228600" y="457200"/>
            <a:chExt cx="8724900" cy="6248400"/>
          </a:xfrm>
        </p:grpSpPr>
        <p:grpSp>
          <p:nvGrpSpPr>
            <p:cNvPr id="20" name="Group 19"/>
            <p:cNvGrpSpPr/>
            <p:nvPr/>
          </p:nvGrpSpPr>
          <p:grpSpPr>
            <a:xfrm>
              <a:off x="228600" y="457200"/>
              <a:ext cx="8724900" cy="6248400"/>
              <a:chOff x="228600" y="457200"/>
              <a:chExt cx="8724900" cy="6248400"/>
            </a:xfrm>
          </p:grpSpPr>
          <p:pic>
            <p:nvPicPr>
              <p:cNvPr id="258049" name="Picture 1"/>
              <p:cNvPicPr>
                <a:picLocks noChangeAspect="1" noChangeArrowheads="1"/>
              </p:cNvPicPr>
              <p:nvPr/>
            </p:nvPicPr>
            <p:blipFill>
              <a:blip r:embed="rId3" cstate="print"/>
              <a:srcRect/>
              <a:stretch>
                <a:fillRect/>
              </a:stretch>
            </p:blipFill>
            <p:spPr bwMode="auto">
              <a:xfrm>
                <a:off x="228600" y="457200"/>
                <a:ext cx="8724900" cy="6248400"/>
              </a:xfrm>
              <a:prstGeom prst="rect">
                <a:avLst/>
              </a:prstGeom>
              <a:solidFill>
                <a:schemeClr val="bg1">
                  <a:alpha val="0"/>
                </a:schemeClr>
              </a:solidFill>
              <a:ln w="9525">
                <a:noFill/>
                <a:miter lim="800000"/>
                <a:headEnd/>
                <a:tailEnd/>
              </a:ln>
              <a:effectLst/>
            </p:spPr>
          </p:pic>
          <p:sp>
            <p:nvSpPr>
              <p:cNvPr id="10" name="Rectangle 9"/>
              <p:cNvSpPr/>
              <p:nvPr/>
            </p:nvSpPr>
            <p:spPr>
              <a:xfrm>
                <a:off x="6386512" y="762000"/>
                <a:ext cx="609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2"/>
                    </a:solidFill>
                  </a:rPr>
                  <a:t>RDC</a:t>
                </a:r>
                <a:endParaRPr lang="en-US" sz="1400" dirty="0">
                  <a:solidFill>
                    <a:schemeClr val="tx2"/>
                  </a:solidFill>
                </a:endParaRPr>
              </a:p>
            </p:txBody>
          </p:sp>
          <p:sp>
            <p:nvSpPr>
              <p:cNvPr id="13" name="Rectangle 12"/>
              <p:cNvSpPr/>
              <p:nvPr/>
            </p:nvSpPr>
            <p:spPr>
              <a:xfrm>
                <a:off x="609600" y="762000"/>
                <a:ext cx="13716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err="1" smtClean="0">
                    <a:solidFill>
                      <a:schemeClr val="tx2"/>
                    </a:solidFill>
                  </a:rPr>
                  <a:t>Transrail</a:t>
                </a:r>
                <a:endParaRPr lang="fr-FR" sz="1400" dirty="0" smtClean="0">
                  <a:solidFill>
                    <a:schemeClr val="tx2"/>
                  </a:solidFill>
                </a:endParaRPr>
              </a:p>
              <a:p>
                <a:pPr algn="ctr"/>
                <a:r>
                  <a:rPr lang="fr-FR" sz="1400" dirty="0" smtClean="0">
                    <a:solidFill>
                      <a:schemeClr val="tx2"/>
                    </a:solidFill>
                  </a:rPr>
                  <a:t>Sénégal / Mali</a:t>
                </a:r>
              </a:p>
              <a:p>
                <a:pPr algn="ctr"/>
                <a:r>
                  <a:rPr lang="fr-FR" sz="1400" dirty="0" smtClean="0">
                    <a:solidFill>
                      <a:schemeClr val="tx2"/>
                    </a:solidFill>
                  </a:rPr>
                  <a:t>2003</a:t>
                </a:r>
                <a:endParaRPr lang="fr-FR" sz="1400" dirty="0">
                  <a:solidFill>
                    <a:schemeClr val="tx2"/>
                  </a:solidFill>
                </a:endParaRPr>
              </a:p>
            </p:txBody>
          </p:sp>
          <p:sp>
            <p:nvSpPr>
              <p:cNvPr id="16" name="Rectangle 15"/>
              <p:cNvSpPr/>
              <p:nvPr/>
            </p:nvSpPr>
            <p:spPr>
              <a:xfrm>
                <a:off x="304800" y="2133600"/>
                <a:ext cx="1676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ysClr val="windowText" lastClr="000000"/>
                    </a:solidFill>
                  </a:rPr>
                  <a:t>Côte d’Ivoire / Burkina Faso</a:t>
                </a:r>
                <a:endParaRPr lang="en-US" sz="1400" dirty="0">
                  <a:solidFill>
                    <a:sysClr val="windowText" lastClr="000000"/>
                  </a:solidFill>
                </a:endParaRPr>
              </a:p>
            </p:txBody>
          </p:sp>
          <p:sp>
            <p:nvSpPr>
              <p:cNvPr id="12" name="Rectangle 11"/>
              <p:cNvSpPr/>
              <p:nvPr/>
            </p:nvSpPr>
            <p:spPr>
              <a:xfrm>
                <a:off x="914400" y="3733800"/>
                <a:ext cx="10668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smtClean="0">
                    <a:solidFill>
                      <a:sysClr val="windowText" lastClr="000000"/>
                    </a:solidFill>
                  </a:rPr>
                  <a:t>Cameroun</a:t>
                </a:r>
                <a:endParaRPr lang="en-US" sz="1200" dirty="0">
                  <a:solidFill>
                    <a:sysClr val="windowText" lastClr="000000"/>
                  </a:solidFill>
                </a:endParaRPr>
              </a:p>
            </p:txBody>
          </p:sp>
          <p:sp>
            <p:nvSpPr>
              <p:cNvPr id="14" name="Rectangle 13"/>
              <p:cNvSpPr/>
              <p:nvPr/>
            </p:nvSpPr>
            <p:spPr>
              <a:xfrm>
                <a:off x="6858000" y="3124200"/>
                <a:ext cx="914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err="1" smtClean="0">
                    <a:solidFill>
                      <a:sysClr val="windowText" lastClr="000000"/>
                    </a:solidFill>
                  </a:rPr>
                  <a:t>Tanzanie</a:t>
                </a:r>
                <a:endParaRPr lang="en-US" sz="1200" dirty="0">
                  <a:solidFill>
                    <a:sysClr val="windowText" lastClr="000000"/>
                  </a:solidFill>
                </a:endParaRPr>
              </a:p>
            </p:txBody>
          </p:sp>
          <p:sp>
            <p:nvSpPr>
              <p:cNvPr id="15" name="Rectangle 14"/>
              <p:cNvSpPr/>
              <p:nvPr/>
            </p:nvSpPr>
            <p:spPr>
              <a:xfrm>
                <a:off x="3124200" y="4724400"/>
                <a:ext cx="914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err="1" smtClean="0">
                    <a:solidFill>
                      <a:sysClr val="windowText" lastClr="000000"/>
                    </a:solidFill>
                  </a:rPr>
                  <a:t>Zambie</a:t>
                </a:r>
                <a:endParaRPr lang="en-US" sz="1200" dirty="0">
                  <a:solidFill>
                    <a:sysClr val="windowText" lastClr="000000"/>
                  </a:solidFill>
                </a:endParaRPr>
              </a:p>
            </p:txBody>
          </p:sp>
          <p:sp>
            <p:nvSpPr>
              <p:cNvPr id="17" name="Rectangle 16"/>
              <p:cNvSpPr/>
              <p:nvPr/>
            </p:nvSpPr>
            <p:spPr>
              <a:xfrm>
                <a:off x="7010400" y="1828800"/>
                <a:ext cx="1371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dirty="0" smtClean="0">
                    <a:solidFill>
                      <a:sysClr val="windowText" lastClr="000000"/>
                    </a:solidFill>
                  </a:rPr>
                  <a:t>Kenya / </a:t>
                </a:r>
                <a:r>
                  <a:rPr lang="en-US" sz="1200" dirty="0" err="1" smtClean="0">
                    <a:solidFill>
                      <a:sysClr val="windowText" lastClr="000000"/>
                    </a:solidFill>
                  </a:rPr>
                  <a:t>Ouganda</a:t>
                </a:r>
                <a:endParaRPr lang="en-US" sz="1200" dirty="0">
                  <a:solidFill>
                    <a:sysClr val="windowText" lastClr="000000"/>
                  </a:solidFill>
                </a:endParaRPr>
              </a:p>
            </p:txBody>
          </p:sp>
        </p:grpSp>
        <p:sp>
          <p:nvSpPr>
            <p:cNvPr id="11" name="Rectangle 10"/>
            <p:cNvSpPr/>
            <p:nvPr/>
          </p:nvSpPr>
          <p:spPr>
            <a:xfrm>
              <a:off x="1066800" y="4419600"/>
              <a:ext cx="1981200" cy="190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90600" y="4481512"/>
              <a:ext cx="1905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smtClean="0">
                  <a:solidFill>
                    <a:schemeClr val="tx2"/>
                  </a:solidFill>
                </a:rPr>
                <a:t>Chemin de fer opéré par l’Etat</a:t>
              </a:r>
              <a:endParaRPr lang="fr-FR" sz="1200" dirty="0">
                <a:solidFill>
                  <a:schemeClr val="tx2"/>
                </a:solidFill>
              </a:endParaRPr>
            </a:p>
          </p:txBody>
        </p:sp>
        <p:sp>
          <p:nvSpPr>
            <p:cNvPr id="6" name="Rectangle 5"/>
            <p:cNvSpPr/>
            <p:nvPr/>
          </p:nvSpPr>
          <p:spPr>
            <a:xfrm>
              <a:off x="990600" y="4876800"/>
              <a:ext cx="1905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smtClean="0">
                  <a:solidFill>
                    <a:schemeClr val="tx2"/>
                  </a:solidFill>
                </a:rPr>
                <a:t>Projet avec participation privée en préparation</a:t>
              </a:r>
              <a:endParaRPr lang="fr-FR" sz="1200" dirty="0">
                <a:solidFill>
                  <a:schemeClr val="tx2"/>
                </a:solidFill>
              </a:endParaRPr>
            </a:p>
          </p:txBody>
        </p:sp>
        <p:sp>
          <p:nvSpPr>
            <p:cNvPr id="7" name="Rectangle 6"/>
            <p:cNvSpPr/>
            <p:nvPr/>
          </p:nvSpPr>
          <p:spPr>
            <a:xfrm>
              <a:off x="990600" y="5257800"/>
              <a:ext cx="2362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smtClean="0">
                  <a:solidFill>
                    <a:schemeClr val="tx2"/>
                  </a:solidFill>
                </a:rPr>
                <a:t>Réseau ferroviaire partiellement sous gestion privée</a:t>
              </a:r>
              <a:endParaRPr lang="fr-FR" sz="1200" dirty="0">
                <a:solidFill>
                  <a:schemeClr val="tx2"/>
                </a:solidFill>
              </a:endParaRPr>
            </a:p>
          </p:txBody>
        </p:sp>
        <p:sp>
          <p:nvSpPr>
            <p:cNvPr id="8" name="Rectangle 7"/>
            <p:cNvSpPr/>
            <p:nvPr/>
          </p:nvSpPr>
          <p:spPr>
            <a:xfrm>
              <a:off x="990600" y="5791200"/>
              <a:ext cx="2057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dirty="0" smtClean="0">
                  <a:solidFill>
                    <a:schemeClr val="tx2"/>
                  </a:solidFill>
                </a:rPr>
                <a:t>Rail sous gestion privée</a:t>
              </a:r>
              <a:endParaRPr lang="fr-FR" sz="1200" dirty="0">
                <a:solidFill>
                  <a:schemeClr val="tx2"/>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76201"/>
            <a:ext cx="9144000" cy="5333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lang="fr-FR" sz="2100" b="1" kern="0" dirty="0" smtClean="0">
                <a:solidFill>
                  <a:schemeClr val="tx2"/>
                </a:solidFill>
                <a:latin typeface="Times New Roman" pitchFamily="18" charset="0"/>
                <a:ea typeface="+mj-ea"/>
                <a:cs typeface="Times New Roman" pitchFamily="18" charset="0"/>
              </a:rPr>
              <a:t>Quels sont les niveaux d'activité des concessions de chemin de fer </a:t>
            </a:r>
            <a:r>
              <a:rPr kumimoji="0" lang="en-US" sz="21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(2008/2009)</a:t>
            </a:r>
            <a:r>
              <a:rPr kumimoji="0" lang="en-US" sz="21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t>
            </a:r>
          </a:p>
        </p:txBody>
      </p:sp>
      <p:grpSp>
        <p:nvGrpSpPr>
          <p:cNvPr id="9" name="Group 8"/>
          <p:cNvGrpSpPr/>
          <p:nvPr/>
        </p:nvGrpSpPr>
        <p:grpSpPr>
          <a:xfrm>
            <a:off x="381000" y="714190"/>
            <a:ext cx="8382000" cy="5931044"/>
            <a:chOff x="457200" y="714190"/>
            <a:chExt cx="8382000" cy="5931044"/>
          </a:xfrm>
        </p:grpSpPr>
        <p:pic>
          <p:nvPicPr>
            <p:cNvPr id="263173" name="Picture 5"/>
            <p:cNvPicPr>
              <a:picLocks noChangeAspect="1" noChangeArrowheads="1"/>
            </p:cNvPicPr>
            <p:nvPr/>
          </p:nvPicPr>
          <p:blipFill>
            <a:blip r:embed="rId3" cstate="print"/>
            <a:srcRect/>
            <a:stretch>
              <a:fillRect/>
            </a:stretch>
          </p:blipFill>
          <p:spPr bwMode="auto">
            <a:xfrm>
              <a:off x="457200" y="714190"/>
              <a:ext cx="8382000" cy="5931044"/>
            </a:xfrm>
            <a:prstGeom prst="rect">
              <a:avLst/>
            </a:prstGeom>
            <a:noFill/>
            <a:ln w="9525">
              <a:noFill/>
              <a:miter lim="800000"/>
              <a:headEnd/>
              <a:tailEnd/>
            </a:ln>
            <a:effectLst/>
          </p:spPr>
        </p:pic>
        <p:sp>
          <p:nvSpPr>
            <p:cNvPr id="4" name="Rectangle 3"/>
            <p:cNvSpPr/>
            <p:nvPr/>
          </p:nvSpPr>
          <p:spPr>
            <a:xfrm>
              <a:off x="609600" y="2209800"/>
              <a:ext cx="228600" cy="2362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smtClean="0">
                  <a:solidFill>
                    <a:schemeClr val="tx2"/>
                  </a:solidFill>
                </a:rPr>
                <a:t>Revenus (en millions US$)</a:t>
              </a:r>
              <a:endParaRPr lang="fr-FR" sz="1400" b="1" dirty="0">
                <a:solidFill>
                  <a:schemeClr val="tx2"/>
                </a:solidFill>
              </a:endParaRPr>
            </a:p>
          </p:txBody>
        </p:sp>
        <p:sp>
          <p:nvSpPr>
            <p:cNvPr id="5" name="Rectangle 4"/>
            <p:cNvSpPr/>
            <p:nvPr/>
          </p:nvSpPr>
          <p:spPr>
            <a:xfrm>
              <a:off x="8382000" y="2209800"/>
              <a:ext cx="3048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400" b="1" dirty="0" smtClean="0">
                  <a:solidFill>
                    <a:schemeClr val="tx2"/>
                  </a:solidFill>
                </a:rPr>
                <a:t>Trafic (en millions TKM)</a:t>
              </a:r>
              <a:endParaRPr lang="fr-FR" sz="1400" b="1" dirty="0">
                <a:solidFill>
                  <a:schemeClr val="tx2"/>
                </a:solidFill>
              </a:endParaRPr>
            </a:p>
          </p:txBody>
        </p:sp>
        <p:sp>
          <p:nvSpPr>
            <p:cNvPr id="7" name="Rectangle 6"/>
            <p:cNvSpPr/>
            <p:nvPr/>
          </p:nvSpPr>
          <p:spPr>
            <a:xfrm>
              <a:off x="5562600" y="1128712"/>
              <a:ext cx="685800" cy="257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fr-FR" sz="1400" b="1" dirty="0" smtClean="0">
                  <a:solidFill>
                    <a:schemeClr val="tx2"/>
                  </a:solidFill>
                </a:rPr>
                <a:t>Trafic</a:t>
              </a:r>
              <a:endParaRPr lang="fr-FR" sz="1400" b="1" dirty="0">
                <a:solidFill>
                  <a:schemeClr val="tx2"/>
                </a:solidFill>
              </a:endParaRPr>
            </a:p>
          </p:txBody>
        </p:sp>
        <p:sp>
          <p:nvSpPr>
            <p:cNvPr id="8" name="Rectangle 7"/>
            <p:cNvSpPr/>
            <p:nvPr/>
          </p:nvSpPr>
          <p:spPr>
            <a:xfrm>
              <a:off x="6705600" y="1143000"/>
              <a:ext cx="914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a:r>
                <a:rPr lang="fr-FR" sz="1400" b="1" dirty="0" smtClean="0">
                  <a:solidFill>
                    <a:schemeClr val="tx2"/>
                  </a:solidFill>
                </a:rPr>
                <a:t>Revenus</a:t>
              </a:r>
              <a:endParaRPr lang="fr-FR" sz="1400" b="1" dirty="0">
                <a:solidFill>
                  <a:schemeClr val="tx2"/>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5333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lang="fr-FR" b="1" kern="0" dirty="0" smtClean="0">
                <a:solidFill>
                  <a:schemeClr val="tx2"/>
                </a:solidFill>
                <a:latin typeface="Times New Roman" pitchFamily="18" charset="0"/>
                <a:ea typeface="+mj-ea"/>
                <a:cs typeface="Times New Roman" pitchFamily="18" charset="0"/>
              </a:rPr>
              <a:t>Quelle est la performance actuelle des concessions ferroviaires en Afrique subsaharienne?</a:t>
            </a:r>
            <a:endParaRPr kumimoji="0" lang="en-US"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graphicFrame>
        <p:nvGraphicFramePr>
          <p:cNvPr id="11" name="Table 10"/>
          <p:cNvGraphicFramePr>
            <a:graphicFrameLocks noGrp="1"/>
          </p:cNvGraphicFramePr>
          <p:nvPr/>
        </p:nvGraphicFramePr>
        <p:xfrm>
          <a:off x="1" y="185661"/>
          <a:ext cx="8991598" cy="6939183"/>
        </p:xfrm>
        <a:graphic>
          <a:graphicData uri="http://schemas.openxmlformats.org/drawingml/2006/table">
            <a:tbl>
              <a:tblPr/>
              <a:tblGrid>
                <a:gridCol w="74932"/>
                <a:gridCol w="1114595"/>
                <a:gridCol w="805219"/>
                <a:gridCol w="103295"/>
                <a:gridCol w="839176"/>
                <a:gridCol w="134914"/>
                <a:gridCol w="560500"/>
                <a:gridCol w="113870"/>
                <a:gridCol w="642545"/>
                <a:gridCol w="683215"/>
                <a:gridCol w="793017"/>
                <a:gridCol w="204052"/>
                <a:gridCol w="808571"/>
                <a:gridCol w="1052273"/>
                <a:gridCol w="988221"/>
                <a:gridCol w="73203"/>
              </a:tblGrid>
              <a:tr h="269368">
                <a:tc>
                  <a:txBody>
                    <a:bodyPr/>
                    <a:lstStyle/>
                    <a:p>
                      <a:pPr algn="l" fontAlgn="ctr"/>
                      <a:endParaRPr lang="fr-FR" sz="700" b="0" i="0" u="none" strike="noStrike" noProof="0"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fr-FR" noProof="0"/>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fr-FR" noProof="0"/>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fr-FR" noProof="0"/>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150523">
                <a:tc>
                  <a:txBody>
                    <a:bodyPr/>
                    <a:lstStyle/>
                    <a:p>
                      <a:pPr algn="l" fontAlgn="ctr"/>
                      <a:endParaRPr lang="fr-FR" sz="700" b="1"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fr-FR" sz="1200" b="1" i="0" u="none" strike="noStrike" noProof="0" smtClean="0">
                          <a:solidFill>
                            <a:srgbClr val="000000"/>
                          </a:solidFill>
                          <a:latin typeface="Times New Roman"/>
                        </a:rPr>
                        <a:t>Concession</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fr-FR" sz="1200" b="1" i="0" u="none" strike="noStrike" noProof="0" smtClean="0">
                          <a:solidFill>
                            <a:srgbClr val="000000"/>
                          </a:solidFill>
                          <a:latin typeface="Times New Roman"/>
                        </a:rPr>
                        <a:t>Pays</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8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fr-FR" sz="1200" b="1" i="0" u="none" strike="noStrike" noProof="0" smtClean="0">
                          <a:solidFill>
                            <a:srgbClr val="000000"/>
                          </a:solidFill>
                          <a:latin typeface="Times New Roman"/>
                        </a:rPr>
                        <a:t>Année</a:t>
                      </a:r>
                      <a:r>
                        <a:rPr lang="fr-FR" sz="1200" b="1" i="0" u="none" strike="noStrike" baseline="0" noProof="0" smtClean="0">
                          <a:solidFill>
                            <a:srgbClr val="000000"/>
                          </a:solidFill>
                          <a:latin typeface="Times New Roman"/>
                        </a:rPr>
                        <a:t> de la mise en co</a:t>
                      </a:r>
                      <a:r>
                        <a:rPr lang="fr-FR" sz="1200" b="1" i="0" u="none" strike="noStrike" noProof="0" smtClean="0">
                          <a:solidFill>
                            <a:srgbClr val="000000"/>
                          </a:solidFill>
                          <a:latin typeface="Times New Roman"/>
                        </a:rPr>
                        <a:t>ncession</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2">
                  <a:txBody>
                    <a:bodyPr/>
                    <a:lstStyle/>
                    <a:p>
                      <a:pPr algn="ctr" fontAlgn="ctr"/>
                      <a:r>
                        <a:rPr lang="fr-FR" sz="1200" b="1" i="0" u="none" strike="noStrike" noProof="0" smtClean="0">
                          <a:solidFill>
                            <a:srgbClr val="000000"/>
                          </a:solidFill>
                          <a:latin typeface="Times New Roman"/>
                        </a:rPr>
                        <a:t>Longueur</a:t>
                      </a:r>
                      <a:r>
                        <a:rPr lang="fr-FR" sz="1200" b="1" i="0" u="none" strike="noStrike" baseline="0" noProof="0" smtClean="0">
                          <a:solidFill>
                            <a:srgbClr val="000000"/>
                          </a:solidFill>
                          <a:latin typeface="Times New Roman"/>
                        </a:rPr>
                        <a:t> du réseau</a:t>
                      </a:r>
                      <a:r>
                        <a:rPr lang="fr-FR" sz="1200" b="1" i="0" u="none" strike="noStrike" noProof="0" smtClean="0">
                          <a:solidFill>
                            <a:srgbClr val="000000"/>
                          </a:solidFill>
                          <a:latin typeface="Times New Roman"/>
                        </a:rPr>
                        <a:t> (km)</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fr-FR" sz="1200" b="1" i="0" u="none" strike="noStrike" noProof="0" dirty="0" smtClean="0">
                          <a:solidFill>
                            <a:srgbClr val="000000"/>
                          </a:solidFill>
                          <a:latin typeface="Times New Roman"/>
                        </a:rPr>
                        <a:t>Appui</a:t>
                      </a:r>
                      <a:r>
                        <a:rPr lang="fr-FR" sz="1200" b="1" i="0" u="none" strike="noStrike" baseline="0" noProof="0" dirty="0" smtClean="0">
                          <a:solidFill>
                            <a:srgbClr val="000000"/>
                          </a:solidFill>
                          <a:latin typeface="Times New Roman"/>
                        </a:rPr>
                        <a:t> financier total en millions</a:t>
                      </a:r>
                      <a:r>
                        <a:rPr lang="fr-FR" sz="1200" b="1" i="0" u="none" strike="noStrike" noProof="0" dirty="0" smtClean="0">
                          <a:solidFill>
                            <a:srgbClr val="000000"/>
                          </a:solidFill>
                          <a:latin typeface="Times New Roman"/>
                        </a:rPr>
                        <a:t> US$</a:t>
                      </a:r>
                      <a:endParaRPr lang="fr-FR" sz="1200" b="1" i="0" u="none" strike="noStrike" noProof="0"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gridSpan="3">
                  <a:txBody>
                    <a:bodyPr/>
                    <a:lstStyle/>
                    <a:p>
                      <a:pPr algn="ctr" fontAlgn="ctr"/>
                      <a:r>
                        <a:rPr lang="fr-FR" sz="1200" b="1" i="0" u="none" strike="noStrike" noProof="0" smtClean="0">
                          <a:solidFill>
                            <a:srgbClr val="000000"/>
                          </a:solidFill>
                          <a:latin typeface="Times New Roman"/>
                        </a:rPr>
                        <a:t>Performance  actuelle</a:t>
                      </a:r>
                      <a:r>
                        <a:rPr lang="fr-FR" sz="1200" b="1" i="0" u="none" strike="noStrike" baseline="30000" noProof="0" smtClean="0">
                          <a:solidFill>
                            <a:srgbClr val="000000"/>
                          </a:solidFill>
                          <a:latin typeface="Times New Roman"/>
                        </a:rPr>
                        <a:t>1/</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gridSpan="2">
                  <a:txBody>
                    <a:bodyPr/>
                    <a:lstStyle/>
                    <a:p>
                      <a:pPr algn="ctr" fontAlgn="ctr"/>
                      <a:r>
                        <a:rPr lang="fr-FR" sz="1200" b="1" i="0" u="none" strike="noStrike" noProof="0" smtClean="0">
                          <a:solidFill>
                            <a:srgbClr val="000000"/>
                          </a:solidFill>
                          <a:latin typeface="Times New Roman"/>
                        </a:rPr>
                        <a:t>Responsabilité d’investissement</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a:txBody>
                    <a:bodyPr/>
                    <a:lstStyle/>
                    <a:p>
                      <a:pPr algn="l" fontAlgn="ctr"/>
                      <a:endParaRPr lang="fr-FR" sz="7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382456">
                <a:tc>
                  <a:txBody>
                    <a:bodyPr/>
                    <a:lstStyle/>
                    <a:p>
                      <a:pPr algn="l" fontAlgn="ctr"/>
                      <a:endParaRPr lang="fr-FR" sz="700" b="1"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endParaRPr lang="fr-FR" sz="7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357238">
                <a:tc>
                  <a:txBody>
                    <a:bodyPr/>
                    <a:lstStyle/>
                    <a:p>
                      <a:pPr algn="l" fontAlgn="ctr"/>
                      <a:endParaRPr lang="fr-FR" sz="700" b="1"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noProof="0" smtClean="0">
                          <a:solidFill>
                            <a:srgbClr val="000000"/>
                          </a:solidFill>
                          <a:latin typeface="Times New Roman"/>
                        </a:rPr>
                        <a:t>IDA</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noProof="0" smtClean="0">
                          <a:solidFill>
                            <a:srgbClr val="000000"/>
                          </a:solidFill>
                          <a:latin typeface="Times New Roman"/>
                        </a:rPr>
                        <a:t>IFC</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noProof="0" smtClean="0">
                          <a:solidFill>
                            <a:srgbClr val="000000"/>
                          </a:solidFill>
                          <a:latin typeface="Times New Roman"/>
                        </a:rPr>
                        <a:t>Opérationnelle</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noProof="0" smtClean="0">
                          <a:solidFill>
                            <a:srgbClr val="000000"/>
                          </a:solidFill>
                          <a:latin typeface="Times New Roman"/>
                        </a:rPr>
                        <a:t>Financière</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noProof="0" smtClean="0">
                          <a:solidFill>
                            <a:srgbClr val="000000"/>
                          </a:solidFill>
                          <a:latin typeface="Times New Roman"/>
                        </a:rPr>
                        <a:t>Infrastructure </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noProof="0" smtClean="0">
                          <a:solidFill>
                            <a:srgbClr val="000000"/>
                          </a:solidFill>
                          <a:latin typeface="Times New Roman"/>
                        </a:rPr>
                        <a:t>Matériel roulant</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7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98658">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Sitarail</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1000" b="0" i="0" u="none" strike="noStrike" noProof="0" smtClean="0">
                          <a:solidFill>
                            <a:srgbClr val="000000"/>
                          </a:solidFill>
                          <a:latin typeface="Times New Roman"/>
                        </a:rPr>
                        <a:t>Côte d’Ivoire, Burkina Faso</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1995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       1245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21</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600" b="1" i="0" u="none" strike="noStrike" noProof="0" smtClean="0">
                          <a:solidFill>
                            <a:srgbClr val="000000"/>
                          </a:solidFill>
                          <a:latin typeface="Times New Roman"/>
                        </a:rPr>
                        <a:t>A</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Public</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Camrail</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Cameroun</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1999</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       1104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113</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B</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A</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Public</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CEAR</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1000" b="0" i="0" u="none" strike="noStrike" noProof="0" smtClean="0">
                          <a:solidFill>
                            <a:srgbClr val="000000"/>
                          </a:solidFill>
                          <a:latin typeface="Times New Roman"/>
                        </a:rPr>
                        <a:t>Malawi</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2000</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          797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10</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r>
                        <a:rPr lang="fr-FR" sz="700" b="0" i="0" u="none" strike="noStrike" noProof="0" smtClean="0">
                          <a:solidFill>
                            <a:srgbClr val="000000"/>
                          </a:solidFill>
                          <a:latin typeface="Times New Roman"/>
                        </a:rPr>
                        <a:t> </a:t>
                      </a: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fr-FR" sz="1200" b="1" i="0" u="none" strike="noStrike" noProof="0" smtClean="0">
                          <a:solidFill>
                            <a:srgbClr val="000000"/>
                          </a:solidFill>
                          <a:latin typeface="Times New Roman"/>
                        </a:rPr>
                        <a:t>RSZ</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Zambie</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2002</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       1273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35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700" b="0" i="0" u="none" strike="noStrike" noProof="0" smtClean="0">
                          <a:solidFill>
                            <a:srgbClr val="000000"/>
                          </a:solidFill>
                          <a:latin typeface="Times New Roman"/>
                        </a:rPr>
                        <a:t> </a:t>
                      </a: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Madarail</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Madagascar</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dirty="0" smtClean="0">
                          <a:solidFill>
                            <a:srgbClr val="000000"/>
                          </a:solidFill>
                          <a:latin typeface="Times New Roman"/>
                        </a:rPr>
                        <a:t>2003</a:t>
                      </a:r>
                      <a:endParaRPr lang="fr-FR" sz="1200" b="0" i="0" u="none" strike="noStrike" noProof="0"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          681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65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B</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Public</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Transrail</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Sénégal, Mali</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2003</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       1546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45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CCFB (Beira)</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1000" b="0" i="0" u="none" strike="noStrike" noProof="0" smtClean="0">
                          <a:solidFill>
                            <a:srgbClr val="000000"/>
                          </a:solidFill>
                          <a:latin typeface="Times New Roman"/>
                        </a:rPr>
                        <a:t>Mozambique</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2005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          725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110</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600" b="1" i="0" u="none" strike="noStrike" noProof="0" smtClean="0">
                          <a:solidFill>
                            <a:srgbClr val="000000"/>
                          </a:solidFill>
                          <a:latin typeface="Times New Roman"/>
                        </a:rPr>
                        <a:t>B</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TransGabonais</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1000" b="0" i="0" u="none" strike="noStrike" noProof="0" smtClean="0">
                          <a:solidFill>
                            <a:srgbClr val="000000"/>
                          </a:solidFill>
                          <a:latin typeface="Times New Roman"/>
                        </a:rPr>
                        <a:t>Gabon</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2005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          814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0</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600" b="1" i="0" u="none" strike="noStrike" noProof="0" smtClean="0">
                          <a:solidFill>
                            <a:srgbClr val="000000"/>
                          </a:solidFill>
                          <a:latin typeface="Times New Roman"/>
                        </a:rPr>
                        <a:t>B</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Public</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Nacala</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1000" b="0" i="0" u="none" strike="noStrike" noProof="0" smtClean="0">
                          <a:solidFill>
                            <a:srgbClr val="000000"/>
                          </a:solidFill>
                          <a:latin typeface="Times New Roman"/>
                        </a:rPr>
                        <a:t>Mozambique</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2005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0" i="0" u="none" strike="noStrike" noProof="0" smtClean="0">
                          <a:solidFill>
                            <a:srgbClr val="000000"/>
                          </a:solidFill>
                          <a:latin typeface="Times New Roman"/>
                        </a:rPr>
                        <a:t>          600 </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20</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aucun</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KRC-URC</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Kenya-Ouganda</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2006</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dirty="0" smtClean="0">
                          <a:solidFill>
                            <a:srgbClr val="000000"/>
                          </a:solidFill>
                          <a:latin typeface="Times New Roman"/>
                        </a:rPr>
                        <a:t>       2454 </a:t>
                      </a:r>
                      <a:endParaRPr lang="fr-FR" sz="1200" b="0" i="0" u="none" strike="noStrike" noProof="0"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74</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32</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C</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40078">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TRC</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fr-FR" sz="1000" b="0" i="0" u="none" strike="noStrike" noProof="0" smtClean="0">
                          <a:solidFill>
                            <a:srgbClr val="000000"/>
                          </a:solidFill>
                          <a:latin typeface="Times New Roman"/>
                        </a:rPr>
                        <a:t>Tanzanie</a:t>
                      </a:r>
                      <a:endParaRPr lang="fr-FR" sz="10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smtClean="0">
                          <a:solidFill>
                            <a:srgbClr val="000000"/>
                          </a:solidFill>
                          <a:latin typeface="Times New Roman"/>
                        </a:rPr>
                        <a:t>2007</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200" b="0" i="0" u="none" strike="noStrike" noProof="0" dirty="0" smtClean="0">
                          <a:solidFill>
                            <a:srgbClr val="000000"/>
                          </a:solidFill>
                          <a:latin typeface="Times New Roman"/>
                        </a:rPr>
                        <a:t>       2722 </a:t>
                      </a:r>
                      <a:endParaRPr lang="fr-FR" sz="1200" b="0" i="0" u="none" strike="noStrike" noProof="0"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0" i="0" u="none" strike="noStrike">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35</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44</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1" i="0" u="none" strike="noStrike" noProof="0" smtClean="0">
                          <a:solidFill>
                            <a:srgbClr val="000000"/>
                          </a:solidFill>
                          <a:latin typeface="Times New Roman"/>
                        </a:rPr>
                        <a:t>D</a:t>
                      </a:r>
                      <a:endParaRPr lang="fr-FR" sz="16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200" b="0" i="0" u="none" strike="noStrike" noProof="0" smtClean="0">
                          <a:solidFill>
                            <a:srgbClr val="000000"/>
                          </a:solidFill>
                          <a:latin typeface="Times New Roman"/>
                        </a:rPr>
                        <a:t>Privé</a:t>
                      </a:r>
                      <a:endParaRPr lang="fr-FR" sz="1200" b="0"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181498">
                <a:tc>
                  <a:txBody>
                    <a:bodyPr/>
                    <a:lstStyle/>
                    <a:p>
                      <a:pPr algn="l" fontAlgn="ctr"/>
                      <a:endParaRPr lang="fr-FR" sz="700" b="1"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200" b="1" i="0" u="none" strike="noStrike" noProof="0" smtClean="0">
                          <a:solidFill>
                            <a:srgbClr val="000000"/>
                          </a:solidFill>
                          <a:latin typeface="Times New Roman"/>
                        </a:rPr>
                        <a:t>TOTAL</a:t>
                      </a:r>
                      <a:endParaRPr lang="fr-FR" sz="12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fr-FR" sz="1200" b="1" i="0" u="none" strike="noStrike" noProof="0" dirty="0" smtClean="0">
                          <a:solidFill>
                            <a:srgbClr val="000000"/>
                          </a:solidFill>
                          <a:latin typeface="Times New Roman"/>
                        </a:rPr>
                        <a:t> </a:t>
                      </a:r>
                      <a:endParaRPr lang="fr-FR" sz="1200" b="1" i="0" u="none" strike="noStrike" noProof="0" dirty="0">
                        <a:solidFill>
                          <a:srgbClr val="000000"/>
                        </a:solidFill>
                        <a:latin typeface="Times New Roman"/>
                      </a:endParaRP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l" fontAlgn="ctr"/>
                      <a:endParaRPr lang="en-US" sz="600" b="1" i="0" u="none" strike="noStrike">
                        <a:solidFill>
                          <a:srgbClr val="000000"/>
                        </a:solidFill>
                        <a:latin typeface="Times New Roman"/>
                      </a:endParaRP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fr-FR" sz="1200" b="1" i="0" u="none" strike="noStrike" noProof="0" smtClean="0">
                          <a:solidFill>
                            <a:srgbClr val="000000"/>
                          </a:solidFill>
                          <a:latin typeface="Times New Roman"/>
                        </a:rPr>
                        <a:t> </a:t>
                      </a:r>
                      <a:endParaRPr lang="fr-FR" sz="1200" b="1" i="0" u="none" strike="noStrike" noProof="0">
                        <a:solidFill>
                          <a:srgbClr val="000000"/>
                        </a:solidFill>
                        <a:latin typeface="Times New Roman"/>
                      </a:endParaRPr>
                    </a:p>
                  </a:txBody>
                  <a:tcPr marL="5991" marR="5991" marT="5991"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l" fontAlgn="ctr"/>
                      <a:endParaRPr lang="en-US" sz="1200" b="1" i="0" u="none" strike="noStrike" dirty="0">
                        <a:solidFill>
                          <a:srgbClr val="000000"/>
                        </a:solidFill>
                        <a:latin typeface="Times New Roman"/>
                      </a:endParaRPr>
                    </a:p>
                  </a:txBody>
                  <a:tcPr marL="5991" marR="5991" marT="59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l" fontAlgn="ctr"/>
                      <a:r>
                        <a:rPr lang="fr-FR" sz="1200" b="1" i="0" u="none" strike="noStrike" noProof="0" smtClean="0">
                          <a:solidFill>
                            <a:srgbClr val="000000"/>
                          </a:solidFill>
                          <a:latin typeface="Times New Roman"/>
                        </a:rPr>
                        <a:t> </a:t>
                      </a:r>
                      <a:endParaRPr lang="fr-FR" sz="1200" b="1" i="0" u="none" strike="noStrike" noProof="0">
                        <a:solidFill>
                          <a:srgbClr val="000000"/>
                        </a:solidFill>
                        <a:latin typeface="Times New Roman"/>
                      </a:endParaRPr>
                    </a:p>
                  </a:txBody>
                  <a:tcPr marL="5991" marR="5991" marT="59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noProof="0" smtClean="0">
                          <a:solidFill>
                            <a:srgbClr val="000000"/>
                          </a:solidFill>
                          <a:latin typeface="Times New Roman"/>
                        </a:rPr>
                        <a:t>528</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noProof="0" smtClean="0">
                          <a:solidFill>
                            <a:srgbClr val="000000"/>
                          </a:solidFill>
                          <a:latin typeface="Times New Roman"/>
                        </a:rPr>
                        <a:t>76</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2">
                  <a:txBody>
                    <a:bodyPr/>
                    <a:lstStyle/>
                    <a:p>
                      <a:pPr algn="ctr" fontAlgn="ctr"/>
                      <a:r>
                        <a:rPr lang="fr-FR" sz="1200" b="1" i="0" u="none" strike="noStrike" noProof="0" smtClean="0">
                          <a:solidFill>
                            <a:srgbClr val="000000"/>
                          </a:solidFill>
                          <a:latin typeface="Times New Roman"/>
                        </a:rPr>
                        <a:t> </a:t>
                      </a:r>
                      <a:endParaRPr lang="fr-FR" sz="1200" b="1" i="0" u="none" strike="noStrike" noProof="0">
                        <a:solidFill>
                          <a:srgbClr val="000000"/>
                        </a:solidFill>
                        <a:latin typeface="Times New Roman"/>
                      </a:endParaRPr>
                    </a:p>
                  </a:txBody>
                  <a:tcPr marL="5991" marR="5991" marT="59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pPr algn="ctr" fontAlgn="ctr"/>
                      <a:endParaRPr lang="en-US" sz="1200" b="1" i="0" u="none" strike="noStrike" dirty="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gridSpan="3">
                  <a:txBody>
                    <a:bodyPr/>
                    <a:lstStyle/>
                    <a:p>
                      <a:pPr algn="ctr" fontAlgn="ctr"/>
                      <a:r>
                        <a:rPr lang="fr-FR" sz="1200" b="1" i="0" u="none" strike="noStrike" noProof="0" smtClean="0">
                          <a:solidFill>
                            <a:srgbClr val="000000"/>
                          </a:solidFill>
                          <a:latin typeface="Times New Roman"/>
                        </a:rPr>
                        <a:t> </a:t>
                      </a:r>
                      <a:endParaRPr lang="fr-FR" sz="1200" b="1"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hMerge="1">
                  <a:txBody>
                    <a:bodyPr/>
                    <a:lstStyle/>
                    <a:p>
                      <a:endParaRPr lang="en-US"/>
                    </a:p>
                  </a:txBody>
                  <a:tcPr/>
                </a:tc>
                <a:tc>
                  <a:txBody>
                    <a:bodyPr/>
                    <a:lstStyle/>
                    <a:p>
                      <a:pPr algn="l" fontAlgn="ctr"/>
                      <a:endParaRPr lang="fr-FR" sz="700" b="1"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r>
              <a:tr h="269368">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endParaRPr lang="fr-FR" noProof="0"/>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endParaRPr lang="fr-FR" noProof="0"/>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noProof="0"/>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ctr" fontAlgn="ctr"/>
                      <a:endParaRPr lang="en-US" sz="700" b="0" i="0" u="none" strike="noStrike">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fr-FR" noProof="0"/>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532979">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gridSpan="14">
                  <a:txBody>
                    <a:bodyPr/>
                    <a:lstStyle/>
                    <a:p>
                      <a:pPr lvl="0" algn="just" fontAlgn="ctr"/>
                      <a:r>
                        <a:rPr lang="fr-FR" sz="1050" b="1" i="0" u="none" strike="noStrike" noProof="0" dirty="0" smtClean="0">
                          <a:solidFill>
                            <a:srgbClr val="000000"/>
                          </a:solidFill>
                          <a:latin typeface="Times New Roman"/>
                        </a:rPr>
                        <a:t>1/ Performance opérationnelle</a:t>
                      </a:r>
                      <a:r>
                        <a:rPr lang="fr-FR" sz="1050" b="0" i="0" u="none" strike="noStrike" baseline="0" noProof="0" dirty="0" smtClean="0">
                          <a:solidFill>
                            <a:srgbClr val="000000"/>
                          </a:solidFill>
                          <a:latin typeface="Times New Roman"/>
                        </a:rPr>
                        <a:t> : </a:t>
                      </a:r>
                      <a:r>
                        <a:rPr lang="fr-FR" sz="1050" b="0" i="0" u="none" strike="noStrike" noProof="0" dirty="0" smtClean="0">
                          <a:solidFill>
                            <a:srgbClr val="000000"/>
                          </a:solidFill>
                          <a:latin typeface="Times New Roman"/>
                        </a:rPr>
                        <a:t>fournit une mesure combinée de la </a:t>
                      </a:r>
                      <a:r>
                        <a:rPr lang="fr-FR" sz="1050" b="0" i="0" u="none" strike="noStrike" noProof="0" dirty="0" smtClean="0">
                          <a:solidFill>
                            <a:schemeClr val="tx2"/>
                          </a:solidFill>
                          <a:latin typeface="Times New Roman"/>
                        </a:rPr>
                        <a:t>fiabilité de roulement</a:t>
                      </a:r>
                      <a:r>
                        <a:rPr lang="fr-FR" sz="1050" b="0" i="0" u="none" strike="noStrike" noProof="0" dirty="0" smtClean="0">
                          <a:solidFill>
                            <a:srgbClr val="000000"/>
                          </a:solidFill>
                          <a:latin typeface="Times New Roman"/>
                        </a:rPr>
                        <a:t>, des incidents de fonctionnement  et de la qualité et de la productivité du</a:t>
                      </a:r>
                      <a:r>
                        <a:rPr lang="fr-FR" sz="1050" b="0" i="0" u="none" strike="noStrike" baseline="0" noProof="0" dirty="0" smtClean="0">
                          <a:solidFill>
                            <a:srgbClr val="000000"/>
                          </a:solidFill>
                          <a:latin typeface="Times New Roman"/>
                        </a:rPr>
                        <a:t> </a:t>
                      </a:r>
                      <a:r>
                        <a:rPr lang="fr-FR" sz="1050" b="0" i="0" u="none" strike="noStrike" noProof="0" dirty="0" smtClean="0">
                          <a:solidFill>
                            <a:srgbClr val="000000"/>
                          </a:solidFill>
                          <a:latin typeface="Times New Roman"/>
                        </a:rPr>
                        <a:t>personnel. A = Meilleur dans la catégorie, B = Au-dessus de la performance</a:t>
                      </a:r>
                      <a:r>
                        <a:rPr lang="fr-FR" sz="1050" b="0" i="0" u="none" strike="noStrike" baseline="0" noProof="0" dirty="0" smtClean="0">
                          <a:solidFill>
                            <a:srgbClr val="000000"/>
                          </a:solidFill>
                          <a:latin typeface="Times New Roman"/>
                        </a:rPr>
                        <a:t> moyenne</a:t>
                      </a:r>
                      <a:r>
                        <a:rPr lang="fr-FR" sz="1050" b="0" i="0" u="none" strike="noStrike" noProof="0" dirty="0" smtClean="0">
                          <a:solidFill>
                            <a:srgbClr val="000000"/>
                          </a:solidFill>
                          <a:latin typeface="Times New Roman"/>
                        </a:rPr>
                        <a:t>, C = Performance</a:t>
                      </a:r>
                      <a:r>
                        <a:rPr lang="fr-FR" sz="1050" b="0" i="0" u="none" strike="noStrike" baseline="0" noProof="0" dirty="0" smtClean="0">
                          <a:solidFill>
                            <a:srgbClr val="000000"/>
                          </a:solidFill>
                          <a:latin typeface="Times New Roman"/>
                        </a:rPr>
                        <a:t> moyenne,</a:t>
                      </a:r>
                      <a:r>
                        <a:rPr lang="fr-FR" sz="1050" b="0" i="0" u="none" strike="noStrike" noProof="0" dirty="0" smtClean="0">
                          <a:solidFill>
                            <a:srgbClr val="000000"/>
                          </a:solidFill>
                          <a:latin typeface="Times New Roman"/>
                        </a:rPr>
                        <a:t> et D = En-dessous de la performance moyenne.</a:t>
                      </a:r>
                      <a:endParaRPr lang="fr-FR" sz="1050" b="0" i="0" u="none" strike="noStrike" noProof="0"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fr-FR" sz="700" b="0" i="0" u="none" strike="noStrike" noProof="0" dirty="0">
                        <a:solidFill>
                          <a:srgbClr val="000000"/>
                        </a:solidFill>
                        <a:latin typeface="Times New Roman"/>
                      </a:endParaRPr>
                    </a:p>
                  </a:txBody>
                  <a:tcPr marL="5991" marR="5991" marT="5991" marB="0" anchor="ctr">
                    <a:lnL>
                      <a:noFill/>
                    </a:lnL>
                    <a:lnR>
                      <a:noFill/>
                    </a:lnR>
                    <a:lnT>
                      <a:noFill/>
                    </a:lnT>
                    <a:lnB>
                      <a:noFill/>
                    </a:lnB>
                  </a:tcPr>
                </a:tc>
              </a:tr>
              <a:tr h="708719">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gridSpan="14">
                  <a:txBody>
                    <a:bodyPr/>
                    <a:lstStyle/>
                    <a:p>
                      <a:pPr algn="just" fontAlgn="ctr"/>
                      <a:r>
                        <a:rPr lang="fr-FR" sz="1050" b="1" i="0" u="none" strike="noStrike" noProof="0" dirty="0" smtClean="0">
                          <a:solidFill>
                            <a:srgbClr val="000000"/>
                          </a:solidFill>
                          <a:latin typeface="Times New Roman"/>
                        </a:rPr>
                        <a:t>    Performance financière : </a:t>
                      </a:r>
                      <a:r>
                        <a:rPr lang="fr-FR" sz="1050" b="0" i="0" u="none" strike="noStrike" noProof="0" dirty="0" smtClean="0">
                          <a:solidFill>
                            <a:srgbClr val="000000"/>
                          </a:solidFill>
                          <a:latin typeface="Times New Roman"/>
                        </a:rPr>
                        <a:t>fournit une mesure combinée de la </a:t>
                      </a:r>
                      <a:r>
                        <a:rPr lang="fr-FR" sz="1050" b="0" i="0" u="none" strike="noStrike" noProof="0" dirty="0" smtClean="0">
                          <a:solidFill>
                            <a:schemeClr val="tx2"/>
                          </a:solidFill>
                          <a:latin typeface="Times New Roman"/>
                        </a:rPr>
                        <a:t>capacité de production nette de trésorerie</a:t>
                      </a:r>
                      <a:r>
                        <a:rPr lang="fr-FR" sz="1050" b="0" i="0" u="none" strike="noStrike" noProof="0" dirty="0" smtClean="0">
                          <a:solidFill>
                            <a:srgbClr val="000000"/>
                          </a:solidFill>
                          <a:latin typeface="Times New Roman"/>
                        </a:rPr>
                        <a:t>, du niveau de revenu net et du niveau d’endettement. </a:t>
                      </a:r>
                      <a:br>
                        <a:rPr lang="fr-FR" sz="1050" b="0" i="0" u="none" strike="noStrike" noProof="0" dirty="0" smtClean="0">
                          <a:solidFill>
                            <a:srgbClr val="000000"/>
                          </a:solidFill>
                          <a:latin typeface="Times New Roman"/>
                        </a:rPr>
                      </a:br>
                      <a:r>
                        <a:rPr lang="fr-FR" sz="1050" b="0" i="0" u="none" strike="noStrike" noProof="0" dirty="0" smtClean="0">
                          <a:solidFill>
                            <a:srgbClr val="000000"/>
                          </a:solidFill>
                          <a:latin typeface="Times New Roman"/>
                        </a:rPr>
                        <a:t>A = T</a:t>
                      </a:r>
                      <a:r>
                        <a:rPr lang="fr-FR" sz="1050" b="0" i="0" u="none" strike="noStrike" baseline="0" noProof="0" dirty="0" smtClean="0">
                          <a:solidFill>
                            <a:srgbClr val="000000"/>
                          </a:solidFill>
                          <a:latin typeface="Times New Roman"/>
                        </a:rPr>
                        <a:t>résorerie positive et suffisante, revenu net élevé (&gt; 5% du chiffre d’affaires) et niveau d’endettement viable, B = Trésorerie positive, revenu net faible (&lt; 5% du chiffre d’affaires) et niveau d’endettement moyen, C = Trésorerie  positive (&lt; 5% du chiffre d’affaires), revenu net négatif et niveau d’endettement au-dessus de la moyenne, et D = Trésorerie et revenu net négatifs et niveau d’endettement élevé.</a:t>
                      </a:r>
                      <a:endParaRPr lang="fr-FR" sz="1050" b="0" i="0" u="none" strike="noStrike" noProof="0"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ctr"/>
                      <a:endParaRPr lang="en-US" sz="700" b="0" i="0" u="none" strike="noStrike" dirty="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dirty="0">
                        <a:solidFill>
                          <a:srgbClr val="000000"/>
                        </a:solidFill>
                        <a:latin typeface="Times New Roman"/>
                      </a:endParaRPr>
                    </a:p>
                  </a:txBody>
                  <a:tcPr marL="5991" marR="5991" marT="5991" marB="0" anchor="ctr">
                    <a:lnL>
                      <a:noFill/>
                    </a:lnL>
                    <a:lnR>
                      <a:noFill/>
                    </a:lnR>
                    <a:lnT>
                      <a:noFill/>
                    </a:lnT>
                    <a:lnB>
                      <a:noFill/>
                    </a:lnB>
                  </a:tcPr>
                </a:tc>
              </a:tr>
              <a:tr h="108272">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fr-FR" sz="1050" b="0" i="0" u="none" strike="noStrike" noProof="0"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181498">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050" b="0" i="0" u="none" strike="noStrike" noProof="0" smtClean="0">
                          <a:solidFill>
                            <a:srgbClr val="000000"/>
                          </a:solidFill>
                          <a:latin typeface="Times New Roman"/>
                        </a:rPr>
                        <a:t> </a:t>
                      </a:r>
                      <a:endParaRPr lang="fr-FR" sz="105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12">
                  <a:txBody>
                    <a:bodyPr/>
                    <a:lstStyle/>
                    <a:p>
                      <a:pPr algn="l" fontAlgn="ctr"/>
                      <a:r>
                        <a:rPr lang="fr-FR" sz="1050" b="0" i="0" u="none" strike="noStrike" noProof="0" dirty="0" smtClean="0">
                          <a:solidFill>
                            <a:srgbClr val="000000"/>
                          </a:solidFill>
                          <a:latin typeface="Times New Roman"/>
                        </a:rPr>
                        <a:t> Transfert de la responsabilité du privé au public</a:t>
                      </a:r>
                      <a:r>
                        <a:rPr lang="fr-FR" sz="1050" b="0" i="0" u="none" strike="noStrike" baseline="0" noProof="0" dirty="0" smtClean="0">
                          <a:solidFill>
                            <a:srgbClr val="000000"/>
                          </a:solidFill>
                          <a:latin typeface="Times New Roman"/>
                        </a:rPr>
                        <a:t> durant la mise en œuvre du contrat de concession</a:t>
                      </a:r>
                      <a:endParaRPr lang="fr-FR" sz="1050" b="0" i="0" u="none" strike="noStrike" noProof="0" dirty="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149003">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fr-FR" sz="1050" b="0" i="0" u="none" strike="noStrike" noProof="0" dirty="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166367">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fr-FR" sz="1050" b="0" i="0" u="none" strike="noStrike" noProof="0" smtClean="0">
                          <a:solidFill>
                            <a:srgbClr val="000000"/>
                          </a:solidFill>
                          <a:latin typeface="Times New Roman"/>
                        </a:rPr>
                        <a:t> </a:t>
                      </a:r>
                      <a:endParaRPr lang="fr-FR" sz="1050" b="0" i="0" u="none" strike="noStrike" noProof="0">
                        <a:solidFill>
                          <a:srgbClr val="000000"/>
                        </a:solidFill>
                        <a:latin typeface="Times New Roman"/>
                      </a:endParaRPr>
                    </a:p>
                  </a:txBody>
                  <a:tcPr marL="5991" marR="5991" marT="599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gridSpan="13">
                  <a:txBody>
                    <a:bodyPr/>
                    <a:lstStyle/>
                    <a:p>
                      <a:pPr algn="l" fontAlgn="ctr"/>
                      <a:r>
                        <a:rPr lang="fr-FR" sz="1050" b="0" i="0" u="none" strike="noStrike" noProof="0" dirty="0" smtClean="0">
                          <a:solidFill>
                            <a:srgbClr val="000000"/>
                          </a:solidFill>
                          <a:latin typeface="Times New Roman"/>
                        </a:rPr>
                        <a:t> L</a:t>
                      </a:r>
                      <a:r>
                        <a:rPr lang="fr-FR" sz="1050" b="0" i="0" u="none" strike="noStrike" baseline="0" noProof="0" dirty="0" smtClean="0">
                          <a:solidFill>
                            <a:srgbClr val="000000"/>
                          </a:solidFill>
                          <a:latin typeface="Times New Roman"/>
                        </a:rPr>
                        <a:t>’investissement relève de la responsabilité du partenaire privé, mais la majorité des investissements faits jusqu’à présent a été financée par des prêts mis à disposition par les bailleurs de fonds et transmis aux concessionnaires par l’intermédiaire des gouvernements </a:t>
                      </a:r>
                      <a:r>
                        <a:rPr lang="fr-FR" sz="1050" noProof="0" dirty="0" smtClean="0">
                          <a:solidFill>
                            <a:schemeClr val="tx2"/>
                          </a:solidFill>
                          <a:latin typeface="Times New Roman" pitchFamily="18" charset="0"/>
                          <a:ea typeface="Calibri" pitchFamily="34" charset="0"/>
                          <a:cs typeface="Times New Roman" pitchFamily="18" charset="0"/>
                        </a:rPr>
                        <a:t>hôtes</a:t>
                      </a:r>
                      <a:r>
                        <a:rPr lang="fr-FR" sz="1050" b="0" i="0" u="none" strike="noStrike" baseline="0" noProof="0" dirty="0" smtClean="0">
                          <a:solidFill>
                            <a:srgbClr val="000000"/>
                          </a:solidFill>
                          <a:latin typeface="Times New Roman"/>
                        </a:rPr>
                        <a:t>. </a:t>
                      </a:r>
                      <a:endParaRPr lang="fr-FR" sz="1050" b="0" i="0" u="none" strike="noStrike" noProof="0" dirty="0">
                        <a:solidFill>
                          <a:srgbClr val="000000"/>
                        </a:solidFill>
                        <a:latin typeface="Times New Roman"/>
                      </a:endParaRPr>
                    </a:p>
                  </a:txBody>
                  <a:tcPr marL="5991" marR="5991" marT="5991" marB="0">
                    <a:lnL w="1270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366611">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w="12700" cap="flat" cmpd="sng" algn="ctr">
                      <a:solidFill>
                        <a:srgbClr val="000000"/>
                      </a:solidFill>
                      <a:prstDash val="solid"/>
                      <a:round/>
                      <a:headEnd type="none" w="med" len="med"/>
                      <a:tailEnd type="none" w="med" len="med"/>
                    </a:lnT>
                    <a:lnB>
                      <a:noFill/>
                    </a:lnB>
                  </a:tcPr>
                </a:tc>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r>
              <a:tr h="149003">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l"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gridSpan="2">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gridSpan="2">
                  <a:txBody>
                    <a:bodyPr/>
                    <a:lstStyle/>
                    <a:p>
                      <a:pPr algn="ctr" fontAlgn="ctr"/>
                      <a:endParaRPr lang="fr-FR" sz="1050" b="0" i="0" u="none" strike="noStrike" noProof="0">
                        <a:solidFill>
                          <a:srgbClr val="000000"/>
                        </a:solidFill>
                        <a:latin typeface="Times New Roman"/>
                      </a:endParaRPr>
                    </a:p>
                  </a:txBody>
                  <a:tcPr marL="5991" marR="5991" marT="5991" marB="0" anchor="ctr">
                    <a:lnL>
                      <a:noFill/>
                    </a:lnL>
                    <a:lnR>
                      <a:noFill/>
                    </a:lnR>
                    <a:lnT>
                      <a:noFill/>
                    </a:lnT>
                    <a:lnB>
                      <a:noFill/>
                    </a:lnB>
                  </a:tcPr>
                </a:tc>
                <a:tc hMerge="1">
                  <a:txBody>
                    <a:bodyPr/>
                    <a:lstStyle/>
                    <a:p>
                      <a:endParaRPr lang="en-US"/>
                    </a:p>
                  </a:txBody>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a:solidFill>
                          <a:srgbClr val="000000"/>
                        </a:solidFill>
                        <a:latin typeface="Times New Roman"/>
                      </a:endParaRPr>
                    </a:p>
                  </a:txBody>
                  <a:tcPr marL="5991" marR="5991" marT="5991" marB="0" anchor="ctr">
                    <a:lnL>
                      <a:noFill/>
                    </a:lnL>
                    <a:lnR>
                      <a:noFill/>
                    </a:lnR>
                    <a:lnT>
                      <a:noFill/>
                    </a:lnT>
                    <a:lnB>
                      <a:noFill/>
                    </a:lnB>
                  </a:tcPr>
                </a:tc>
                <a:tc>
                  <a:txBody>
                    <a:bodyPr/>
                    <a:lstStyle/>
                    <a:p>
                      <a:pPr algn="l" fontAlgn="ctr"/>
                      <a:endParaRPr lang="fr-FR" sz="700" b="0" i="0" u="none" strike="noStrike" noProof="0" dirty="0">
                        <a:solidFill>
                          <a:srgbClr val="000000"/>
                        </a:solidFill>
                        <a:latin typeface="Times New Roman"/>
                      </a:endParaRPr>
                    </a:p>
                  </a:txBody>
                  <a:tcPr marL="5991" marR="5991" marT="5991" marB="0" anchor="ctr">
                    <a:lnL>
                      <a:noFill/>
                    </a:lnL>
                    <a:lnR>
                      <a:noFill/>
                    </a:lnR>
                    <a:lnT>
                      <a:noFill/>
                    </a:lnT>
                    <a:lnB>
                      <a:noFill/>
                    </a:lnB>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kumimoji="0" lang="fr-FR"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Performance faible /</a:t>
            </a:r>
            <a:r>
              <a:rPr lang="fr-FR" sz="2400" b="1" kern="0" dirty="0" smtClean="0">
                <a:solidFill>
                  <a:schemeClr val="tx2"/>
                </a:solidFill>
                <a:latin typeface="Times New Roman" pitchFamily="18" charset="0"/>
                <a:ea typeface="+mj-ea"/>
                <a:cs typeface="Times New Roman" pitchFamily="18" charset="0"/>
              </a:rPr>
              <a:t> Surestimation du marché de fret disponible</a:t>
            </a:r>
            <a:endParaRPr kumimoji="0" lang="fr-FR"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808910"/>
            <a:ext cx="8686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kumimoji="0" lang="en-US" sz="2000" i="0" u="none" strike="noStrike" cap="none" normalizeH="0" baseline="0" dirty="0" smtClean="0">
                <a:ln>
                  <a:noFill/>
                </a:ln>
                <a:solidFill>
                  <a:schemeClr val="tx2"/>
                </a:solidFill>
                <a:effectLst/>
                <a:latin typeface="Times New Roman" pitchFamily="18" charset="0"/>
                <a:ea typeface="Calibri" pitchFamily="34" charset="0"/>
                <a:cs typeface="Times New Roman" pitchFamily="18" charset="0"/>
              </a:rPr>
              <a:t> Le</a:t>
            </a:r>
            <a:r>
              <a:rPr lang="en-US" sz="2000" dirty="0" smtClean="0">
                <a:solidFill>
                  <a:schemeClr val="tx2"/>
                </a:solidFill>
                <a:latin typeface="Times New Roman" pitchFamily="18" charset="0"/>
                <a:ea typeface="Calibri" pitchFamily="34" charset="0"/>
                <a:cs typeface="Times New Roman" pitchFamily="18" charset="0"/>
              </a:rPr>
              <a:t>s </a:t>
            </a:r>
            <a:r>
              <a:rPr lang="fr-FR" sz="2000" dirty="0" smtClean="0">
                <a:solidFill>
                  <a:schemeClr val="tx2"/>
                </a:solidFill>
                <a:latin typeface="Times New Roman" pitchFamily="18" charset="0"/>
                <a:ea typeface="Calibri" pitchFamily="34" charset="0"/>
                <a:cs typeface="Times New Roman" pitchFamily="18" charset="0"/>
              </a:rPr>
              <a:t>gains de trafic ont été beaucoup plus faibles que prévu pour les raisons suivantes : a) sous-estimation de la capacité des transporteurs routiers à s’adapter à la concurrence renouvelée et, b) les gouvernements hôtes n’ont pas réussi à mettre en œuvre des conditions égales de concurrence intermodale.</a:t>
            </a:r>
            <a:endParaRPr lang="en-US" sz="2000" kern="0" dirty="0" smtClean="0">
              <a:solidFill>
                <a:schemeClr val="tx2"/>
              </a:solidFill>
              <a:latin typeface="Times New Roman" pitchFamily="18" charset="0"/>
              <a:cs typeface="Times New Roman" pitchFamily="18" charset="0"/>
            </a:endParaRPr>
          </a:p>
        </p:txBody>
      </p:sp>
      <p:grpSp>
        <p:nvGrpSpPr>
          <p:cNvPr id="18" name="Group 17"/>
          <p:cNvGrpSpPr/>
          <p:nvPr/>
        </p:nvGrpSpPr>
        <p:grpSpPr>
          <a:xfrm>
            <a:off x="304801" y="2362200"/>
            <a:ext cx="7976897" cy="4267200"/>
            <a:chOff x="304801" y="2362200"/>
            <a:chExt cx="7976897" cy="4267200"/>
          </a:xfrm>
        </p:grpSpPr>
        <p:pic>
          <p:nvPicPr>
            <p:cNvPr id="267266" name="Picture 2"/>
            <p:cNvPicPr>
              <a:picLocks noChangeAspect="1" noChangeArrowheads="1"/>
            </p:cNvPicPr>
            <p:nvPr/>
          </p:nvPicPr>
          <p:blipFill>
            <a:blip r:embed="rId3" cstate="print"/>
            <a:srcRect/>
            <a:stretch>
              <a:fillRect/>
            </a:stretch>
          </p:blipFill>
          <p:spPr bwMode="auto">
            <a:xfrm>
              <a:off x="685800" y="2362200"/>
              <a:ext cx="7595898" cy="4267200"/>
            </a:xfrm>
            <a:prstGeom prst="rect">
              <a:avLst/>
            </a:prstGeom>
            <a:noFill/>
            <a:ln w="9525">
              <a:noFill/>
              <a:miter lim="800000"/>
              <a:headEnd/>
              <a:tailEnd/>
            </a:ln>
            <a:effectLst/>
          </p:spPr>
        </p:pic>
        <p:cxnSp>
          <p:nvCxnSpPr>
            <p:cNvPr id="8" name="Straight Connector 7"/>
            <p:cNvCxnSpPr/>
            <p:nvPr/>
          </p:nvCxnSpPr>
          <p:spPr>
            <a:xfrm rot="5400000" flipH="1" flipV="1">
              <a:off x="2361405" y="3199606"/>
              <a:ext cx="1524000" cy="1588"/>
            </a:xfrm>
            <a:prstGeom prst="line">
              <a:avLst/>
            </a:prstGeom>
            <a:ln w="50800">
              <a:solidFill>
                <a:schemeClr val="tx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1143794" y="5104606"/>
              <a:ext cx="1524000" cy="1588"/>
            </a:xfrm>
            <a:prstGeom prst="line">
              <a:avLst/>
            </a:prstGeom>
            <a:ln w="50800">
              <a:solidFill>
                <a:schemeClr val="tx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47800" y="2667000"/>
              <a:ext cx="1524000" cy="307777"/>
            </a:xfrm>
            <a:prstGeom prst="rect">
              <a:avLst/>
            </a:prstGeom>
            <a:noFill/>
          </p:spPr>
          <p:txBody>
            <a:bodyPr wrap="square" rtlCol="0">
              <a:spAutoFit/>
            </a:bodyPr>
            <a:lstStyle/>
            <a:p>
              <a:r>
                <a:rPr lang="fr-FR" sz="1400" b="1" dirty="0" smtClean="0">
                  <a:solidFill>
                    <a:schemeClr val="tx2"/>
                  </a:solidFill>
                </a:rPr>
                <a:t>Pré-concession</a:t>
              </a:r>
              <a:endParaRPr lang="fr-FR" sz="1400" b="1" dirty="0">
                <a:solidFill>
                  <a:schemeClr val="tx2"/>
                </a:solidFill>
              </a:endParaRPr>
            </a:p>
          </p:txBody>
        </p:sp>
        <p:sp>
          <p:nvSpPr>
            <p:cNvPr id="11" name="TextBox 10"/>
            <p:cNvSpPr txBox="1"/>
            <p:nvPr/>
          </p:nvSpPr>
          <p:spPr>
            <a:xfrm>
              <a:off x="3276600" y="3200400"/>
              <a:ext cx="2057400" cy="307777"/>
            </a:xfrm>
            <a:prstGeom prst="rect">
              <a:avLst/>
            </a:prstGeom>
            <a:noFill/>
          </p:spPr>
          <p:txBody>
            <a:bodyPr wrap="square" rtlCol="0">
              <a:spAutoFit/>
            </a:bodyPr>
            <a:lstStyle/>
            <a:p>
              <a:pPr algn="ctr"/>
              <a:r>
                <a:rPr lang="fr-FR" sz="1400" b="1" dirty="0" smtClean="0">
                  <a:solidFill>
                    <a:schemeClr val="tx2"/>
                  </a:solidFill>
                </a:rPr>
                <a:t>Post-concession</a:t>
              </a:r>
              <a:endParaRPr lang="fr-FR" sz="1400" b="1" dirty="0">
                <a:solidFill>
                  <a:schemeClr val="tx2"/>
                </a:solidFill>
              </a:endParaRPr>
            </a:p>
          </p:txBody>
        </p:sp>
        <p:sp>
          <p:nvSpPr>
            <p:cNvPr id="12" name="12-Point Star 11"/>
            <p:cNvSpPr/>
            <p:nvPr/>
          </p:nvSpPr>
          <p:spPr>
            <a:xfrm>
              <a:off x="4648200" y="4876800"/>
              <a:ext cx="1143000" cy="68580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Crise</a:t>
              </a:r>
            </a:p>
            <a:p>
              <a:pPr algn="ctr"/>
              <a:r>
                <a:rPr lang="fr-FR" sz="1200" b="1" dirty="0" smtClean="0">
                  <a:solidFill>
                    <a:schemeClr val="tx2"/>
                  </a:solidFill>
                </a:rPr>
                <a:t>Cl</a:t>
              </a:r>
              <a:endParaRPr lang="fr-FR" sz="1200" b="1" dirty="0">
                <a:solidFill>
                  <a:schemeClr val="tx2"/>
                </a:solidFill>
              </a:endParaRPr>
            </a:p>
          </p:txBody>
        </p:sp>
        <p:sp>
          <p:nvSpPr>
            <p:cNvPr id="14" name="TextBox 13"/>
            <p:cNvSpPr txBox="1"/>
            <p:nvPr/>
          </p:nvSpPr>
          <p:spPr>
            <a:xfrm rot="16200000">
              <a:off x="-1301234" y="4273033"/>
              <a:ext cx="3581401" cy="369332"/>
            </a:xfrm>
            <a:prstGeom prst="rect">
              <a:avLst/>
            </a:prstGeom>
            <a:noFill/>
          </p:spPr>
          <p:txBody>
            <a:bodyPr wrap="square" rtlCol="0">
              <a:spAutoFit/>
            </a:bodyPr>
            <a:lstStyle/>
            <a:p>
              <a:r>
                <a:rPr lang="fr-FR" b="1" dirty="0" smtClean="0">
                  <a:solidFill>
                    <a:schemeClr val="tx2"/>
                  </a:solidFill>
                </a:rPr>
                <a:t>Trafic total (en millions </a:t>
              </a:r>
              <a:r>
                <a:rPr lang="fr-FR" b="1" dirty="0" err="1" smtClean="0">
                  <a:solidFill>
                    <a:schemeClr val="tx2"/>
                  </a:solidFill>
                </a:rPr>
                <a:t>Tkm</a:t>
              </a:r>
              <a:r>
                <a:rPr lang="fr-FR" b="1" dirty="0" smtClean="0">
                  <a:solidFill>
                    <a:schemeClr val="tx2"/>
                  </a:solidFill>
                </a:rPr>
                <a:t>)</a:t>
              </a:r>
              <a:endParaRPr lang="fr-FR" b="1" dirty="0">
                <a:solidFill>
                  <a:schemeClr val="tx2"/>
                </a:solidFill>
              </a:endParaRPr>
            </a:p>
          </p:txBody>
        </p:sp>
      </p:grpSp>
      <p:sp>
        <p:nvSpPr>
          <p:cNvPr id="15" name="Rectangle 14"/>
          <p:cNvSpPr/>
          <p:nvPr/>
        </p:nvSpPr>
        <p:spPr>
          <a:xfrm>
            <a:off x="871536" y="2576512"/>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38200" y="3081336"/>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47720" y="3595688"/>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Performance faible /</a:t>
            </a:r>
            <a:r>
              <a:rPr kumimoji="0" lang="fr-FR"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t>
            </a:r>
            <a:r>
              <a:rPr lang="fr-FR" sz="2400" b="1" kern="0" dirty="0" smtClean="0">
                <a:solidFill>
                  <a:schemeClr val="tx2"/>
                </a:solidFill>
                <a:latin typeface="Times New Roman" pitchFamily="18" charset="0"/>
                <a:ea typeface="+mj-ea"/>
                <a:cs typeface="Times New Roman" pitchFamily="18" charset="0"/>
              </a:rPr>
              <a:t>S</a:t>
            </a:r>
            <a:r>
              <a:rPr kumimoji="0" lang="fr-FR" sz="2400" b="1" i="0" u="none" strike="noStrike" kern="0" cap="none" spc="0" normalizeH="0" noProof="0" dirty="0" err="1" smtClean="0">
                <a:ln>
                  <a:noFill/>
                </a:ln>
                <a:solidFill>
                  <a:schemeClr val="tx2"/>
                </a:solidFill>
                <a:effectLst/>
                <a:uLnTx/>
                <a:uFillTx/>
                <a:latin typeface="Times New Roman" pitchFamily="18" charset="0"/>
                <a:ea typeface="+mj-ea"/>
                <a:cs typeface="Times New Roman" pitchFamily="18" charset="0"/>
              </a:rPr>
              <a:t>ous</a:t>
            </a:r>
            <a:r>
              <a:rPr kumimoji="0" lang="fr-FR"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a:t>
            </a:r>
            <a:r>
              <a:rPr lang="fr-FR" sz="2400" b="1" kern="0" dirty="0" smtClean="0">
                <a:solidFill>
                  <a:schemeClr val="tx2"/>
                </a:solidFill>
                <a:latin typeface="Times New Roman" pitchFamily="18" charset="0"/>
                <a:ea typeface="+mj-ea"/>
                <a:cs typeface="Times New Roman" pitchFamily="18" charset="0"/>
              </a:rPr>
              <a:t>estimation des besoins en investissements</a:t>
            </a:r>
            <a:endParaRPr kumimoji="0" lang="fr-FR"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593467"/>
            <a:ext cx="86868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Les plans d'investissement pour la réhabilitation des infrastructures ont porté uniquement sur les cinq premières années de la concession. Ils n’ont pas pris en compte les besoins à long terme qui se sont avérés être beaucoup plus importants que prévu, car au stade de l’appel d’offres des concessions, les gouvernements et les opérateurs privés ont minimisé l’état de décrépitude de l’infrastructure ferroviaire.</a:t>
            </a:r>
            <a:endParaRPr lang="en-US" sz="2200" dirty="0" smtClean="0">
              <a:solidFill>
                <a:schemeClr val="tx2"/>
              </a:solidFill>
              <a:latin typeface="Times New Roman" pitchFamily="18" charset="0"/>
              <a:ea typeface="Calibri" pitchFamily="34" charset="0"/>
              <a:cs typeface="Times New Roman" pitchFamily="18" charset="0"/>
            </a:endParaRPr>
          </a:p>
        </p:txBody>
      </p:sp>
      <p:graphicFrame>
        <p:nvGraphicFramePr>
          <p:cNvPr id="15" name="Table 14"/>
          <p:cNvGraphicFramePr>
            <a:graphicFrameLocks noGrp="1"/>
          </p:cNvGraphicFramePr>
          <p:nvPr/>
        </p:nvGraphicFramePr>
        <p:xfrm>
          <a:off x="304800" y="2743200"/>
          <a:ext cx="8229606" cy="2511523"/>
        </p:xfrm>
        <a:graphic>
          <a:graphicData uri="http://schemas.openxmlformats.org/drawingml/2006/table">
            <a:tbl>
              <a:tblPr firstRow="1" bandRow="1">
                <a:tableStyleId>{5C22544A-7EE6-4342-B048-85BDC9FD1C3A}</a:tableStyleId>
              </a:tblPr>
              <a:tblGrid>
                <a:gridCol w="1066800"/>
                <a:gridCol w="1828801"/>
                <a:gridCol w="1600200"/>
                <a:gridCol w="2057400"/>
                <a:gridCol w="1676405"/>
              </a:tblGrid>
              <a:tr h="524486">
                <a:tc rowSpan="2">
                  <a:txBody>
                    <a:bodyPr/>
                    <a:lstStyle/>
                    <a:p>
                      <a:endParaRPr lang="fr-FR"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ctr"/>
                      <a:r>
                        <a:rPr lang="fr-FR" sz="1600" noProof="0" dirty="0" smtClean="0">
                          <a:solidFill>
                            <a:schemeClr val="tx2"/>
                          </a:solidFill>
                        </a:rPr>
                        <a:t>Revenu total </a:t>
                      </a:r>
                      <a:br>
                        <a:rPr lang="fr-FR" sz="1600" noProof="0" dirty="0" smtClean="0">
                          <a:solidFill>
                            <a:schemeClr val="tx2"/>
                          </a:solidFill>
                        </a:rPr>
                      </a:br>
                      <a:r>
                        <a:rPr lang="fr-FR" sz="1600" noProof="0" dirty="0" smtClean="0">
                          <a:solidFill>
                            <a:schemeClr val="tx2"/>
                          </a:solidFill>
                        </a:rPr>
                        <a:t>en 2009</a:t>
                      </a:r>
                      <a:r>
                        <a:rPr lang="fr-FR" sz="1600" baseline="0" noProof="0" dirty="0" smtClean="0">
                          <a:solidFill>
                            <a:schemeClr val="tx2"/>
                          </a:solidFill>
                        </a:rPr>
                        <a:t> </a:t>
                      </a:r>
                      <a:br>
                        <a:rPr lang="fr-FR" sz="1600" baseline="0" noProof="0" dirty="0" smtClean="0">
                          <a:solidFill>
                            <a:schemeClr val="tx2"/>
                          </a:solidFill>
                        </a:rPr>
                      </a:br>
                      <a:r>
                        <a:rPr lang="fr-FR" sz="1600" baseline="0" noProof="0" dirty="0" smtClean="0">
                          <a:solidFill>
                            <a:schemeClr val="tx2"/>
                          </a:solidFill>
                        </a:rPr>
                        <a:t>(millions US$)</a:t>
                      </a:r>
                      <a:endParaRPr lang="fr-FR" sz="1600"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a:r>
                        <a:rPr lang="fr-FR" sz="1600" noProof="0" smtClean="0">
                          <a:solidFill>
                            <a:schemeClr val="tx2"/>
                          </a:solidFill>
                        </a:rPr>
                        <a:t>Besoins d’investissement (2008/2020) (millions US$)</a:t>
                      </a:r>
                      <a:endParaRPr lang="fr-FR" sz="1600"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sz="1600" dirty="0">
                        <a:solidFill>
                          <a:schemeClr val="tx2"/>
                        </a:solidFill>
                      </a:endParaRPr>
                    </a:p>
                  </a:txBody>
                  <a:tcPr/>
                </a:tc>
                <a:tc rowSpan="2">
                  <a:txBody>
                    <a:bodyPr/>
                    <a:lstStyle/>
                    <a:p>
                      <a:pPr algn="ctr"/>
                      <a:r>
                        <a:rPr lang="fr-FR" sz="1600" noProof="0" dirty="0" smtClean="0">
                          <a:solidFill>
                            <a:schemeClr val="tx2"/>
                          </a:solidFill>
                        </a:rPr>
                        <a:t>Investissement total</a:t>
                      </a:r>
                      <a:r>
                        <a:rPr lang="fr-FR" sz="1600" baseline="0" noProof="0" dirty="0" smtClean="0">
                          <a:solidFill>
                            <a:schemeClr val="tx2"/>
                          </a:solidFill>
                        </a:rPr>
                        <a:t> </a:t>
                      </a:r>
                      <a:br>
                        <a:rPr lang="fr-FR" sz="1600" baseline="0" noProof="0" dirty="0" smtClean="0">
                          <a:solidFill>
                            <a:schemeClr val="tx2"/>
                          </a:solidFill>
                        </a:rPr>
                      </a:br>
                      <a:r>
                        <a:rPr lang="fr-FR" sz="1600" baseline="0" noProof="0" dirty="0" smtClean="0">
                          <a:solidFill>
                            <a:schemeClr val="tx2"/>
                          </a:solidFill>
                        </a:rPr>
                        <a:t>(en</a:t>
                      </a:r>
                      <a:r>
                        <a:rPr lang="fr-FR" sz="1600" noProof="0" dirty="0" smtClean="0">
                          <a:solidFill>
                            <a:schemeClr val="tx2"/>
                          </a:solidFill>
                        </a:rPr>
                        <a:t> multiple du revenu 2009)</a:t>
                      </a:r>
                      <a:endParaRPr lang="fr-FR" sz="1600"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65605">
                <a:tc vMerge="1">
                  <a:txBody>
                    <a:bodyPr/>
                    <a:lstStyle/>
                    <a:p>
                      <a:endParaRPr lang="en-US" b="1" dirty="0">
                        <a:solidFill>
                          <a:schemeClr val="tx2"/>
                        </a:solidFill>
                      </a:endParaRPr>
                    </a:p>
                  </a:txBody>
                  <a:tcPr anchor="ctr"/>
                </a:tc>
                <a:tc vMerge="1">
                  <a:txBody>
                    <a:bodyPr/>
                    <a:lstStyle/>
                    <a:p>
                      <a:pPr algn="ctr"/>
                      <a:endParaRPr lang="en-US" b="1" dirty="0">
                        <a:solidFill>
                          <a:schemeClr val="tx2"/>
                        </a:solidFill>
                      </a:endParaRPr>
                    </a:p>
                  </a:txBody>
                  <a:tcPr anchor="ctr"/>
                </a:tc>
                <a:tc>
                  <a:txBody>
                    <a:bodyPr/>
                    <a:lstStyle/>
                    <a:p>
                      <a:pPr algn="ctr"/>
                      <a:r>
                        <a:rPr lang="fr-FR" sz="1580" b="1" noProof="0" dirty="0" smtClean="0">
                          <a:solidFill>
                            <a:schemeClr val="tx2"/>
                          </a:solidFill>
                        </a:rPr>
                        <a:t>Infrastructures</a:t>
                      </a:r>
                      <a:endParaRPr lang="fr-FR" sz="1580"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570" b="1" noProof="0" dirty="0" smtClean="0">
                          <a:solidFill>
                            <a:schemeClr val="tx2"/>
                          </a:solidFill>
                        </a:rPr>
                        <a:t>Matériel roulant &amp; infrastructures liées</a:t>
                      </a:r>
                      <a:endParaRPr lang="fr-FR" sz="1570"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11834">
                <a:tc>
                  <a:txBody>
                    <a:bodyPr/>
                    <a:lstStyle/>
                    <a:p>
                      <a:r>
                        <a:rPr lang="fr-FR" b="1" noProof="0" smtClean="0">
                          <a:solidFill>
                            <a:schemeClr val="tx2"/>
                          </a:solidFill>
                        </a:rPr>
                        <a:t>Camrail</a:t>
                      </a:r>
                      <a:endParaRPr lang="fr-FR" b="1"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dirty="0" smtClean="0">
                          <a:solidFill>
                            <a:schemeClr val="tx2"/>
                          </a:solidFill>
                        </a:rPr>
                        <a:t>114</a:t>
                      </a:r>
                      <a:endParaRPr lang="fr-FR"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smtClean="0">
                          <a:solidFill>
                            <a:schemeClr val="tx2"/>
                          </a:solidFill>
                        </a:rPr>
                        <a:t>174</a:t>
                      </a:r>
                      <a:endParaRPr lang="fr-FR" b="1"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smtClean="0">
                          <a:solidFill>
                            <a:schemeClr val="tx2"/>
                          </a:solidFill>
                        </a:rPr>
                        <a:t>198</a:t>
                      </a:r>
                      <a:endParaRPr lang="fr-FR" b="1"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smtClean="0">
                          <a:solidFill>
                            <a:schemeClr val="tx2"/>
                          </a:solidFill>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1325">
                <a:tc>
                  <a:txBody>
                    <a:bodyPr/>
                    <a:lstStyle/>
                    <a:p>
                      <a:r>
                        <a:rPr lang="fr-FR" b="1" noProof="0" smtClean="0">
                          <a:solidFill>
                            <a:schemeClr val="tx2"/>
                          </a:solidFill>
                        </a:rPr>
                        <a:t>Sitarail</a:t>
                      </a:r>
                      <a:endParaRPr lang="fr-FR" b="1"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dirty="0" smtClean="0">
                          <a:solidFill>
                            <a:schemeClr val="tx2"/>
                          </a:solidFill>
                        </a:rPr>
                        <a:t>66</a:t>
                      </a:r>
                      <a:endParaRPr lang="fr-FR"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dirty="0" smtClean="0">
                          <a:solidFill>
                            <a:schemeClr val="tx2"/>
                          </a:solidFill>
                        </a:rPr>
                        <a:t>132</a:t>
                      </a:r>
                      <a:endParaRPr lang="fr-FR"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smtClean="0">
                          <a:solidFill>
                            <a:schemeClr val="tx2"/>
                          </a:solidFill>
                        </a:rPr>
                        <a:t>99</a:t>
                      </a:r>
                      <a:endParaRPr lang="fr-FR" b="1" noProof="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noProof="0" dirty="0" smtClean="0">
                          <a:solidFill>
                            <a:schemeClr val="tx2"/>
                          </a:solidFill>
                        </a:rPr>
                        <a:t>3.5</a:t>
                      </a:r>
                      <a:endParaRPr lang="fr-FR" b="1" noProof="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6" name="Rectangle 1"/>
          <p:cNvSpPr>
            <a:spLocks noChangeArrowheads="1"/>
          </p:cNvSpPr>
          <p:nvPr/>
        </p:nvSpPr>
        <p:spPr bwMode="auto">
          <a:xfrm>
            <a:off x="304800" y="5229761"/>
            <a:ext cx="86868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Même en supposant une capacité d’autofinancement équivalant à 20% des recettes nettes, </a:t>
            </a:r>
            <a:r>
              <a:rPr lang="fr-FR" sz="2200" dirty="0" err="1" smtClean="0">
                <a:solidFill>
                  <a:schemeClr val="tx2"/>
                </a:solidFill>
                <a:latin typeface="Times New Roman" pitchFamily="18" charset="0"/>
                <a:ea typeface="Calibri" pitchFamily="34" charset="0"/>
                <a:cs typeface="Times New Roman" pitchFamily="18" charset="0"/>
              </a:rPr>
              <a:t>Camrail</a:t>
            </a:r>
            <a:r>
              <a:rPr lang="fr-FR" sz="2200" dirty="0" smtClean="0">
                <a:solidFill>
                  <a:schemeClr val="tx2"/>
                </a:solidFill>
                <a:latin typeface="Times New Roman" pitchFamily="18" charset="0"/>
                <a:ea typeface="Calibri" pitchFamily="34" charset="0"/>
                <a:cs typeface="Times New Roman" pitchFamily="18" charset="0"/>
              </a:rPr>
              <a:t> et Sitarail auraient besoin respectivement de 16 et 18 ans pour rembourser cet investissement en utilisant un prêt à taux zéro.</a:t>
            </a:r>
            <a:endParaRPr lang="en-US" sz="2200" dirty="0" smtClean="0">
              <a:solidFill>
                <a:schemeClr val="tx2"/>
              </a:solidFill>
              <a:latin typeface="Times New Roman" pitchFamily="18" charset="0"/>
              <a:ea typeface="Calibri" pitchFamily="34"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animEffect transition="in" filter="fade">
                                      <p:cBhvr>
                                        <p:cTn id="17"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6"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defRPr/>
            </a:pPr>
            <a:r>
              <a:rPr kumimoji="0" lang="fr-FR"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Performance faible </a:t>
            </a:r>
            <a:r>
              <a:rPr lang="fr-FR" sz="2400" b="1" kern="0" noProof="0" dirty="0" smtClean="0">
                <a:solidFill>
                  <a:schemeClr val="tx2"/>
                </a:solidFill>
                <a:latin typeface="Times New Roman" pitchFamily="18" charset="0"/>
                <a:ea typeface="+mj-ea"/>
                <a:cs typeface="Times New Roman" pitchFamily="18" charset="0"/>
              </a:rPr>
              <a:t>/</a:t>
            </a:r>
            <a:r>
              <a:rPr lang="fr-FR" sz="2400" b="1" kern="0" dirty="0" smtClean="0">
                <a:solidFill>
                  <a:schemeClr val="tx2"/>
                </a:solidFill>
                <a:latin typeface="Times New Roman" pitchFamily="18" charset="0"/>
                <a:ea typeface="+mj-ea"/>
                <a:cs typeface="Times New Roman" pitchFamily="18" charset="0"/>
              </a:rPr>
              <a:t> Sous-capitalisation des concessions</a:t>
            </a:r>
            <a:endParaRPr kumimoji="0" lang="fr-FR"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228600" y="651808"/>
            <a:ext cx="86868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Les sociétés de concession ont démarré avec un capital de base trop limité, en partie pour réduire l'évaluation du risque auprès des investisseurs privés. Un grand nombre de concessions s’est donc rapidement retrouvé en manque de liquidités car les prévisions de rentrée d'argent ne se sont pas concrétisées.</a:t>
            </a:r>
            <a:endParaRPr lang="en-US" sz="2200" dirty="0" smtClean="0">
              <a:solidFill>
                <a:schemeClr val="tx2"/>
              </a:solidFill>
              <a:latin typeface="Times New Roman" pitchFamily="18" charset="0"/>
              <a:ea typeface="Calibri" pitchFamily="34" charset="0"/>
              <a:cs typeface="Times New Roman" pitchFamily="18" charset="0"/>
            </a:endParaRPr>
          </a:p>
        </p:txBody>
      </p:sp>
      <p:grpSp>
        <p:nvGrpSpPr>
          <p:cNvPr id="15" name="Group 14"/>
          <p:cNvGrpSpPr/>
          <p:nvPr/>
        </p:nvGrpSpPr>
        <p:grpSpPr>
          <a:xfrm>
            <a:off x="701190" y="2362200"/>
            <a:ext cx="7703490" cy="4489450"/>
            <a:chOff x="701190" y="2362200"/>
            <a:chExt cx="7703490" cy="4489450"/>
          </a:xfrm>
        </p:grpSpPr>
        <p:pic>
          <p:nvPicPr>
            <p:cNvPr id="271362" name="Picture 2"/>
            <p:cNvPicPr>
              <a:picLocks noChangeAspect="1" noChangeArrowheads="1"/>
            </p:cNvPicPr>
            <p:nvPr/>
          </p:nvPicPr>
          <p:blipFill>
            <a:blip r:embed="rId3" cstate="print"/>
            <a:srcRect/>
            <a:stretch>
              <a:fillRect/>
            </a:stretch>
          </p:blipFill>
          <p:spPr bwMode="auto">
            <a:xfrm>
              <a:off x="762000" y="2362200"/>
              <a:ext cx="7642680" cy="4489450"/>
            </a:xfrm>
            <a:prstGeom prst="rect">
              <a:avLst/>
            </a:prstGeom>
            <a:noFill/>
            <a:ln w="9525">
              <a:noFill/>
              <a:miter lim="800000"/>
              <a:headEnd/>
              <a:tailEnd/>
            </a:ln>
            <a:effectLst/>
          </p:spPr>
        </p:pic>
        <p:sp>
          <p:nvSpPr>
            <p:cNvPr id="9" name="TextBox 8"/>
            <p:cNvSpPr txBox="1"/>
            <p:nvPr/>
          </p:nvSpPr>
          <p:spPr>
            <a:xfrm rot="16200000">
              <a:off x="-920234" y="4364622"/>
              <a:ext cx="3581401" cy="338554"/>
            </a:xfrm>
            <a:prstGeom prst="rect">
              <a:avLst/>
            </a:prstGeom>
            <a:noFill/>
          </p:spPr>
          <p:txBody>
            <a:bodyPr wrap="square" rtlCol="0">
              <a:spAutoFit/>
            </a:bodyPr>
            <a:lstStyle/>
            <a:p>
              <a:pPr algn="ctr"/>
              <a:r>
                <a:rPr lang="en-US" sz="1600" b="1" dirty="0" smtClean="0">
                  <a:solidFill>
                    <a:schemeClr val="tx2"/>
                  </a:solidFill>
                </a:rPr>
                <a:t>en millions US$</a:t>
              </a:r>
              <a:endParaRPr lang="en-US" sz="1600" b="1" dirty="0">
                <a:solidFill>
                  <a:schemeClr val="tx2"/>
                </a:solidFill>
              </a:endParaRPr>
            </a:p>
          </p:txBody>
        </p:sp>
        <p:sp>
          <p:nvSpPr>
            <p:cNvPr id="10" name="Rectangle 9"/>
            <p:cNvSpPr/>
            <p:nvPr/>
          </p:nvSpPr>
          <p:spPr>
            <a:xfrm>
              <a:off x="4648200" y="2590800"/>
              <a:ext cx="457200" cy="2286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648200" y="3048000"/>
              <a:ext cx="457200" cy="22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105400" y="2587823"/>
              <a:ext cx="2590800" cy="307777"/>
            </a:xfrm>
            <a:prstGeom prst="rect">
              <a:avLst/>
            </a:prstGeom>
            <a:noFill/>
          </p:spPr>
          <p:txBody>
            <a:bodyPr wrap="square" rtlCol="0">
              <a:spAutoFit/>
            </a:bodyPr>
            <a:lstStyle/>
            <a:p>
              <a:r>
                <a:rPr lang="en-US" sz="1400" b="1" dirty="0" smtClean="0">
                  <a:solidFill>
                    <a:schemeClr val="tx2"/>
                  </a:solidFill>
                </a:rPr>
                <a:t>Capital de base initial</a:t>
              </a:r>
              <a:endParaRPr lang="en-US" sz="1400" b="1" dirty="0">
                <a:solidFill>
                  <a:schemeClr val="tx2"/>
                </a:solidFill>
              </a:endParaRPr>
            </a:p>
          </p:txBody>
        </p:sp>
        <p:sp>
          <p:nvSpPr>
            <p:cNvPr id="14" name="TextBox 13"/>
            <p:cNvSpPr txBox="1"/>
            <p:nvPr/>
          </p:nvSpPr>
          <p:spPr>
            <a:xfrm>
              <a:off x="5181600" y="2971800"/>
              <a:ext cx="2971800" cy="523220"/>
            </a:xfrm>
            <a:prstGeom prst="rect">
              <a:avLst/>
            </a:prstGeom>
            <a:noFill/>
          </p:spPr>
          <p:txBody>
            <a:bodyPr wrap="square" rtlCol="0">
              <a:spAutoFit/>
            </a:bodyPr>
            <a:lstStyle/>
            <a:p>
              <a:r>
                <a:rPr lang="fr-FR" sz="1400" b="1" dirty="0" smtClean="0">
                  <a:solidFill>
                    <a:schemeClr val="tx2"/>
                  </a:solidFill>
                </a:rPr>
                <a:t>Investissements planifiés sur les cinq premières années</a:t>
              </a:r>
              <a:endParaRPr lang="fr-FR" sz="1400" b="1" dirty="0">
                <a:solidFill>
                  <a:schemeClr val="tx2"/>
                </a:solidFill>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bwMode="auto">
          <a:xfrm>
            <a:off x="0" y="1"/>
            <a:ext cx="9144000" cy="838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fr-FR" sz="2400" b="1" kern="0" dirty="0" smtClean="0">
                <a:solidFill>
                  <a:schemeClr val="tx2"/>
                </a:solidFill>
                <a:latin typeface="Times New Roman" pitchFamily="18" charset="0"/>
                <a:ea typeface="+mj-ea"/>
                <a:cs typeface="Times New Roman" pitchFamily="18" charset="0"/>
              </a:rPr>
              <a:t>Performance faible </a:t>
            </a:r>
            <a:r>
              <a:rPr kumimoji="0" lang="fr-FR"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a:t>
            </a:r>
            <a:r>
              <a:rPr kumimoji="0" lang="fr-FR" sz="24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dimensionnement du service de transport passagers inadapté</a:t>
            </a:r>
            <a:endParaRPr kumimoji="0" lang="fr-FR" sz="24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4" name="Rectangle 3"/>
          <p:cNvSpPr txBox="1">
            <a:spLocks noChangeArrowheads="1"/>
          </p:cNvSpPr>
          <p:nvPr/>
        </p:nvSpPr>
        <p:spPr bwMode="auto">
          <a:xfrm>
            <a:off x="0" y="914400"/>
            <a:ext cx="91440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chemeClr val="tx1"/>
              </a:buClr>
              <a:buSzPct val="70000"/>
              <a:tabLst/>
              <a:defRPr/>
            </a:pPr>
            <a:endParaRPr kumimoji="0" lang="en-US" sz="2000" b="0" i="0" u="none" strike="noStrike" kern="0" cap="none" spc="0" normalizeH="0" baseline="0" noProof="0" dirty="0">
              <a:ln>
                <a:noFill/>
              </a:ln>
              <a:solidFill>
                <a:schemeClr val="tx2"/>
              </a:solidFill>
              <a:effectLst/>
              <a:uLnTx/>
              <a:uFillTx/>
              <a:latin typeface="Times New Roman" pitchFamily="18" charset="0"/>
              <a:ea typeface="+mn-ea"/>
              <a:cs typeface="Times New Roman" pitchFamily="18" charset="0"/>
            </a:endParaRPr>
          </a:p>
        </p:txBody>
      </p:sp>
      <p:sp>
        <p:nvSpPr>
          <p:cNvPr id="13" name="Rectangle 1"/>
          <p:cNvSpPr>
            <a:spLocks noChangeArrowheads="1"/>
          </p:cNvSpPr>
          <p:nvPr/>
        </p:nvSpPr>
        <p:spPr bwMode="auto">
          <a:xfrm>
            <a:off x="76200" y="822946"/>
            <a:ext cx="90678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Les attentes liées au trafic de passagers (qui ne se sont pas réalisées) ont conduit à des malentendus entre les gouvernements, les concessionnaires et les voyageurs.</a:t>
            </a:r>
            <a:endParaRPr lang="en-US" sz="2200" dirty="0" smtClean="0">
              <a:solidFill>
                <a:schemeClr val="tx2"/>
              </a:solidFill>
              <a:latin typeface="Times New Roman" pitchFamily="18" charset="0"/>
              <a:ea typeface="Calibri" pitchFamily="34" charset="0"/>
              <a:cs typeface="Times New Roman" pitchFamily="18" charset="0"/>
            </a:endParaRPr>
          </a:p>
          <a:p>
            <a:pPr lvl="0"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Aucun service de transport ferroviaire de voyageurs exploité par un opérateur privé depuis 1996 n’a été financièrement viable. Tous ont bénéficié :</a:t>
            </a:r>
          </a:p>
          <a:p>
            <a:pPr lvl="1" algn="just">
              <a:buFont typeface="Arial" pitchFamily="34" charset="0"/>
              <a:buChar char="•"/>
            </a:pPr>
            <a:r>
              <a:rPr lang="fr-FR" sz="2200" dirty="0" smtClean="0">
                <a:solidFill>
                  <a:schemeClr val="tx2"/>
                </a:solidFill>
                <a:latin typeface="Times New Roman" pitchFamily="18" charset="0"/>
                <a:ea typeface="Calibri" pitchFamily="34" charset="0"/>
                <a:cs typeface="Times New Roman" pitchFamily="18" charset="0"/>
              </a:rPr>
              <a:t> de subventions indirectes provenant des activités de fret ;</a:t>
            </a:r>
          </a:p>
          <a:p>
            <a:pPr lvl="1" algn="just">
              <a:buFont typeface="Arial" pitchFamily="34" charset="0"/>
              <a:buChar char="•"/>
            </a:pPr>
            <a:r>
              <a:rPr lang="fr-FR" sz="2200" dirty="0" smtClean="0">
                <a:solidFill>
                  <a:schemeClr val="tx2"/>
                </a:solidFill>
                <a:latin typeface="Times New Roman" pitchFamily="18" charset="0"/>
                <a:ea typeface="Calibri" pitchFamily="34" charset="0"/>
                <a:cs typeface="Times New Roman" pitchFamily="18" charset="0"/>
              </a:rPr>
              <a:t> ou de subventions directes provenant du budget du gouvernement.</a:t>
            </a:r>
            <a:endParaRPr lang="en-US" sz="2200" dirty="0" smtClean="0">
              <a:solidFill>
                <a:schemeClr val="tx2"/>
              </a:solidFill>
              <a:latin typeface="Times New Roman" pitchFamily="18" charset="0"/>
              <a:ea typeface="Calibri" pitchFamily="34" charset="0"/>
              <a:cs typeface="Times New Roman" pitchFamily="18" charset="0"/>
            </a:endParaRPr>
          </a:p>
          <a:p>
            <a:pPr lvl="0" algn="just">
              <a:buFont typeface="Wingdings" pitchFamily="2" charset="2"/>
              <a:buChar char="q"/>
            </a:pPr>
            <a:r>
              <a:rPr lang="en-US" sz="2200" dirty="0" smtClean="0">
                <a:solidFill>
                  <a:schemeClr val="tx2"/>
                </a:solidFill>
                <a:latin typeface="Times New Roman" pitchFamily="18" charset="0"/>
                <a:ea typeface="Calibri" pitchFamily="34" charset="0"/>
                <a:cs typeface="Times New Roman" pitchFamily="18" charset="0"/>
              </a:rPr>
              <a:t> </a:t>
            </a:r>
            <a:r>
              <a:rPr lang="fr-FR" sz="2200" dirty="0" smtClean="0">
                <a:solidFill>
                  <a:schemeClr val="tx2"/>
                </a:solidFill>
                <a:latin typeface="Times New Roman" pitchFamily="18" charset="0"/>
                <a:ea typeface="Calibri" pitchFamily="34" charset="0"/>
                <a:cs typeface="Times New Roman" pitchFamily="18" charset="0"/>
              </a:rPr>
              <a:t>Bien que le subventionnement des services ne constitue pas un problème en soi, on ne peut pas sous-estimer le coût politique et les risques associés au système de subventions mal conçu.</a:t>
            </a:r>
            <a:endParaRPr lang="en-US" sz="2200" dirty="0" smtClean="0">
              <a:solidFill>
                <a:schemeClr val="tx2"/>
              </a:solidFill>
              <a:latin typeface="Times New Roman" pitchFamily="18" charset="0"/>
              <a:ea typeface="Calibri" pitchFamily="34" charset="0"/>
              <a:cs typeface="Times New Roman" pitchFamily="18" charset="0"/>
            </a:endParaRPr>
          </a:p>
        </p:txBody>
      </p:sp>
      <p:grpSp>
        <p:nvGrpSpPr>
          <p:cNvPr id="155" name="Group 154"/>
          <p:cNvGrpSpPr/>
          <p:nvPr/>
        </p:nvGrpSpPr>
        <p:grpSpPr>
          <a:xfrm>
            <a:off x="-76200" y="4426803"/>
            <a:ext cx="9205913" cy="2659797"/>
            <a:chOff x="-76200" y="4426803"/>
            <a:chExt cx="9205913" cy="2659797"/>
          </a:xfrm>
        </p:grpSpPr>
        <p:sp>
          <p:nvSpPr>
            <p:cNvPr id="7" name="TextBox 6"/>
            <p:cNvSpPr txBox="1"/>
            <p:nvPr/>
          </p:nvSpPr>
          <p:spPr>
            <a:xfrm>
              <a:off x="838200" y="4426803"/>
              <a:ext cx="7696200" cy="830997"/>
            </a:xfrm>
            <a:prstGeom prst="rect">
              <a:avLst/>
            </a:prstGeom>
            <a:noFill/>
          </p:spPr>
          <p:txBody>
            <a:bodyPr wrap="square" rtlCol="0">
              <a:spAutoFit/>
            </a:bodyPr>
            <a:lstStyle/>
            <a:p>
              <a:pPr algn="ctr"/>
              <a:r>
                <a:rPr lang="fr-FR" sz="2400" b="1" dirty="0" smtClean="0">
                  <a:solidFill>
                    <a:schemeClr val="tx2"/>
                  </a:solidFill>
                  <a:latin typeface="Times New Roman" pitchFamily="18" charset="0"/>
                  <a:ea typeface="Calibri" pitchFamily="34" charset="0"/>
                  <a:cs typeface="Times New Roman" pitchFamily="18" charset="0"/>
                </a:rPr>
                <a:t>Impact des services de passagers et des pertes associées sur les résultats financiers de </a:t>
              </a:r>
              <a:r>
                <a:rPr lang="fr-FR" sz="2400" b="1" dirty="0" err="1" smtClean="0">
                  <a:solidFill>
                    <a:schemeClr val="tx2"/>
                  </a:solidFill>
                  <a:latin typeface="Times New Roman" pitchFamily="18" charset="0"/>
                  <a:ea typeface="Calibri" pitchFamily="34" charset="0"/>
                  <a:cs typeface="Times New Roman" pitchFamily="18" charset="0"/>
                </a:rPr>
                <a:t>Camrail</a:t>
              </a:r>
              <a:r>
                <a:rPr lang="fr-FR" sz="2400" b="1" dirty="0" smtClean="0">
                  <a:solidFill>
                    <a:schemeClr val="tx2"/>
                  </a:solidFill>
                  <a:latin typeface="Times New Roman" pitchFamily="18" charset="0"/>
                  <a:ea typeface="Calibri" pitchFamily="34" charset="0"/>
                  <a:cs typeface="Times New Roman" pitchFamily="18" charset="0"/>
                </a:rPr>
                <a:t> (2000-2008)</a:t>
              </a:r>
            </a:p>
          </p:txBody>
        </p:sp>
        <p:grpSp>
          <p:nvGrpSpPr>
            <p:cNvPr id="1028" name="Group 4"/>
            <p:cNvGrpSpPr>
              <a:grpSpLocks noChangeAspect="1"/>
            </p:cNvGrpSpPr>
            <p:nvPr/>
          </p:nvGrpSpPr>
          <p:grpSpPr bwMode="auto">
            <a:xfrm>
              <a:off x="-76200" y="5243512"/>
              <a:ext cx="9205913" cy="1309688"/>
              <a:chOff x="-48" y="3312"/>
              <a:chExt cx="5799" cy="825"/>
            </a:xfrm>
          </p:grpSpPr>
          <p:sp>
            <p:nvSpPr>
              <p:cNvPr id="2" name="AutoShape 3"/>
              <p:cNvSpPr>
                <a:spLocks noChangeAspect="1" noChangeArrowheads="1" noTextEdit="1"/>
              </p:cNvSpPr>
              <p:nvPr/>
            </p:nvSpPr>
            <p:spPr bwMode="auto">
              <a:xfrm>
                <a:off x="-48" y="3312"/>
                <a:ext cx="5790" cy="8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2181"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2582"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2984"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3385"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786"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188"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4589"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4990"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5392" y="3381"/>
                <a:ext cx="33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Times New Roman" pitchFamily="18" charset="0"/>
                    <a:cs typeface="Arial" pitchFamily="34" charset="0"/>
                  </a:rPr>
                  <a:t>2008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2164" y="3564"/>
                <a:ext cx="367"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308%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2625" y="3564"/>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75%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2967" y="3564"/>
                <a:ext cx="367"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187%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3368" y="3564"/>
                <a:ext cx="367"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3769" y="3564"/>
                <a:ext cx="367"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4230" y="3564"/>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76%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4632" y="3564"/>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cs typeface="Arial" pitchFamily="34" charset="0"/>
                  </a:rPr>
                  <a:t>69%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5033" y="3564"/>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68%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23"/>
              <p:cNvSpPr>
                <a:spLocks noChangeArrowheads="1"/>
              </p:cNvSpPr>
              <p:nvPr/>
            </p:nvSpPr>
            <p:spPr bwMode="auto">
              <a:xfrm>
                <a:off x="5435" y="3564"/>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98%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25"/>
              <p:cNvSpPr>
                <a:spLocks noChangeArrowheads="1"/>
              </p:cNvSpPr>
              <p:nvPr/>
            </p:nvSpPr>
            <p:spPr bwMode="auto">
              <a:xfrm>
                <a:off x="2224"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2625"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3026"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48%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3428"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3829"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4230"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31"/>
              <p:cNvSpPr>
                <a:spLocks noChangeArrowheads="1"/>
              </p:cNvSpPr>
              <p:nvPr/>
            </p:nvSpPr>
            <p:spPr bwMode="auto">
              <a:xfrm>
                <a:off x="4632"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5033"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7" name="Rectangle 33"/>
              <p:cNvSpPr>
                <a:spLocks noChangeArrowheads="1"/>
              </p:cNvSpPr>
              <p:nvPr/>
            </p:nvSpPr>
            <p:spPr bwMode="auto">
              <a:xfrm>
                <a:off x="5435" y="3737"/>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21%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9" name="Rectangle 35"/>
              <p:cNvSpPr>
                <a:spLocks noChangeArrowheads="1"/>
              </p:cNvSpPr>
              <p:nvPr/>
            </p:nvSpPr>
            <p:spPr bwMode="auto">
              <a:xfrm>
                <a:off x="2224"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0" name="Rectangle 36"/>
              <p:cNvSpPr>
                <a:spLocks noChangeArrowheads="1"/>
              </p:cNvSpPr>
              <p:nvPr/>
            </p:nvSpPr>
            <p:spPr bwMode="auto">
              <a:xfrm>
                <a:off x="2625"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1" name="Rectangle 37"/>
              <p:cNvSpPr>
                <a:spLocks noChangeArrowheads="1"/>
              </p:cNvSpPr>
              <p:nvPr/>
            </p:nvSpPr>
            <p:spPr bwMode="auto">
              <a:xfrm>
                <a:off x="3026"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38"/>
              <p:cNvSpPr>
                <a:spLocks noChangeArrowheads="1"/>
              </p:cNvSpPr>
              <p:nvPr/>
            </p:nvSpPr>
            <p:spPr bwMode="auto">
              <a:xfrm>
                <a:off x="3428"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3" name="Rectangle 39"/>
              <p:cNvSpPr>
                <a:spLocks noChangeArrowheads="1"/>
              </p:cNvSpPr>
              <p:nvPr/>
            </p:nvSpPr>
            <p:spPr bwMode="auto">
              <a:xfrm>
                <a:off x="3829"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40"/>
              <p:cNvSpPr>
                <a:spLocks noChangeArrowheads="1"/>
              </p:cNvSpPr>
              <p:nvPr/>
            </p:nvSpPr>
            <p:spPr bwMode="auto">
              <a:xfrm>
                <a:off x="4230"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41"/>
              <p:cNvSpPr>
                <a:spLocks noChangeArrowheads="1"/>
              </p:cNvSpPr>
              <p:nvPr/>
            </p:nvSpPr>
            <p:spPr bwMode="auto">
              <a:xfrm>
                <a:off x="4632"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6" name="Rectangle 42"/>
              <p:cNvSpPr>
                <a:spLocks noChangeArrowheads="1"/>
              </p:cNvSpPr>
              <p:nvPr/>
            </p:nvSpPr>
            <p:spPr bwMode="auto">
              <a:xfrm>
                <a:off x="5033"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Rectangle 43"/>
              <p:cNvSpPr>
                <a:spLocks noChangeArrowheads="1"/>
              </p:cNvSpPr>
              <p:nvPr/>
            </p:nvSpPr>
            <p:spPr bwMode="auto">
              <a:xfrm>
                <a:off x="5435" y="3911"/>
                <a:ext cx="299"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Times New Roman" pitchFamily="18" charset="0"/>
                    <a:cs typeface="Arial" pitchFamily="34" charset="0"/>
                  </a:rPr>
                  <a:t>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8" name="Line 44"/>
              <p:cNvSpPr>
                <a:spLocks noChangeShapeType="1"/>
              </p:cNvSpPr>
              <p:nvPr/>
            </p:nvSpPr>
            <p:spPr bwMode="auto">
              <a:xfrm>
                <a:off x="-48" y="3364"/>
                <a:ext cx="85"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Rectangle 45"/>
              <p:cNvSpPr>
                <a:spLocks noChangeArrowheads="1"/>
              </p:cNvSpPr>
              <p:nvPr/>
            </p:nvSpPr>
            <p:spPr bwMode="auto">
              <a:xfrm>
                <a:off x="-48" y="3364"/>
                <a:ext cx="85"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0" name="Line 46"/>
              <p:cNvSpPr>
                <a:spLocks noChangeShapeType="1"/>
              </p:cNvSpPr>
              <p:nvPr/>
            </p:nvSpPr>
            <p:spPr bwMode="auto">
              <a:xfrm>
                <a:off x="46"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Rectangle 47"/>
              <p:cNvSpPr>
                <a:spLocks noChangeArrowheads="1"/>
              </p:cNvSpPr>
              <p:nvPr/>
            </p:nvSpPr>
            <p:spPr bwMode="auto">
              <a:xfrm>
                <a:off x="46" y="3312"/>
                <a:ext cx="8"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2" name="Line 48"/>
              <p:cNvSpPr>
                <a:spLocks noChangeShapeType="1"/>
              </p:cNvSpPr>
              <p:nvPr/>
            </p:nvSpPr>
            <p:spPr bwMode="auto">
              <a:xfrm>
                <a:off x="2070"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Rectangle 49"/>
              <p:cNvSpPr>
                <a:spLocks noChangeArrowheads="1"/>
              </p:cNvSpPr>
              <p:nvPr/>
            </p:nvSpPr>
            <p:spPr bwMode="auto">
              <a:xfrm>
                <a:off x="2070" y="3312"/>
                <a:ext cx="8"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4" name="Line 50"/>
              <p:cNvSpPr>
                <a:spLocks noChangeShapeType="1"/>
              </p:cNvSpPr>
              <p:nvPr/>
            </p:nvSpPr>
            <p:spPr bwMode="auto">
              <a:xfrm>
                <a:off x="2471"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5" name="Rectangle 51"/>
              <p:cNvSpPr>
                <a:spLocks noChangeArrowheads="1"/>
              </p:cNvSpPr>
              <p:nvPr/>
            </p:nvSpPr>
            <p:spPr bwMode="auto">
              <a:xfrm>
                <a:off x="2471"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6" name="Line 52"/>
              <p:cNvSpPr>
                <a:spLocks noChangeShapeType="1"/>
              </p:cNvSpPr>
              <p:nvPr/>
            </p:nvSpPr>
            <p:spPr bwMode="auto">
              <a:xfrm>
                <a:off x="2873"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7" name="Rectangle 53"/>
              <p:cNvSpPr>
                <a:spLocks noChangeArrowheads="1"/>
              </p:cNvSpPr>
              <p:nvPr/>
            </p:nvSpPr>
            <p:spPr bwMode="auto">
              <a:xfrm>
                <a:off x="2873" y="3312"/>
                <a:ext cx="8"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8" name="Line 54"/>
              <p:cNvSpPr>
                <a:spLocks noChangeShapeType="1"/>
              </p:cNvSpPr>
              <p:nvPr/>
            </p:nvSpPr>
            <p:spPr bwMode="auto">
              <a:xfrm>
                <a:off x="3274"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9" name="Rectangle 55"/>
              <p:cNvSpPr>
                <a:spLocks noChangeArrowheads="1"/>
              </p:cNvSpPr>
              <p:nvPr/>
            </p:nvSpPr>
            <p:spPr bwMode="auto">
              <a:xfrm>
                <a:off x="3274"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0" name="Line 56"/>
              <p:cNvSpPr>
                <a:spLocks noChangeShapeType="1"/>
              </p:cNvSpPr>
              <p:nvPr/>
            </p:nvSpPr>
            <p:spPr bwMode="auto">
              <a:xfrm>
                <a:off x="3675"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1" name="Rectangle 57"/>
              <p:cNvSpPr>
                <a:spLocks noChangeArrowheads="1"/>
              </p:cNvSpPr>
              <p:nvPr/>
            </p:nvSpPr>
            <p:spPr bwMode="auto">
              <a:xfrm>
                <a:off x="3675"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2" name="Line 58"/>
              <p:cNvSpPr>
                <a:spLocks noChangeShapeType="1"/>
              </p:cNvSpPr>
              <p:nvPr/>
            </p:nvSpPr>
            <p:spPr bwMode="auto">
              <a:xfrm>
                <a:off x="4077"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3" name="Rectangle 59"/>
              <p:cNvSpPr>
                <a:spLocks noChangeArrowheads="1"/>
              </p:cNvSpPr>
              <p:nvPr/>
            </p:nvSpPr>
            <p:spPr bwMode="auto">
              <a:xfrm>
                <a:off x="4077" y="3312"/>
                <a:ext cx="8"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4" name="Line 60"/>
              <p:cNvSpPr>
                <a:spLocks noChangeShapeType="1"/>
              </p:cNvSpPr>
              <p:nvPr/>
            </p:nvSpPr>
            <p:spPr bwMode="auto">
              <a:xfrm>
                <a:off x="4478"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61"/>
              <p:cNvSpPr>
                <a:spLocks noChangeArrowheads="1"/>
              </p:cNvSpPr>
              <p:nvPr/>
            </p:nvSpPr>
            <p:spPr bwMode="auto">
              <a:xfrm>
                <a:off x="4478"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6" name="Line 62"/>
              <p:cNvSpPr>
                <a:spLocks noChangeShapeType="1"/>
              </p:cNvSpPr>
              <p:nvPr/>
            </p:nvSpPr>
            <p:spPr bwMode="auto">
              <a:xfrm>
                <a:off x="4879"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7" name="Rectangle 63"/>
              <p:cNvSpPr>
                <a:spLocks noChangeArrowheads="1"/>
              </p:cNvSpPr>
              <p:nvPr/>
            </p:nvSpPr>
            <p:spPr bwMode="auto">
              <a:xfrm>
                <a:off x="4879"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8" name="Line 64"/>
              <p:cNvSpPr>
                <a:spLocks noChangeShapeType="1"/>
              </p:cNvSpPr>
              <p:nvPr/>
            </p:nvSpPr>
            <p:spPr bwMode="auto">
              <a:xfrm>
                <a:off x="5281"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9" name="Rectangle 65"/>
              <p:cNvSpPr>
                <a:spLocks noChangeArrowheads="1"/>
              </p:cNvSpPr>
              <p:nvPr/>
            </p:nvSpPr>
            <p:spPr bwMode="auto">
              <a:xfrm>
                <a:off x="5281" y="3312"/>
                <a:ext cx="8"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0" name="Rectangle 66"/>
              <p:cNvSpPr>
                <a:spLocks noChangeArrowheads="1"/>
              </p:cNvSpPr>
              <p:nvPr/>
            </p:nvSpPr>
            <p:spPr bwMode="auto">
              <a:xfrm>
                <a:off x="54" y="3355"/>
                <a:ext cx="5637" cy="1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1" name="Line 67"/>
              <p:cNvSpPr>
                <a:spLocks noChangeShapeType="1"/>
              </p:cNvSpPr>
              <p:nvPr/>
            </p:nvSpPr>
            <p:spPr bwMode="auto">
              <a:xfrm>
                <a:off x="5682" y="3312"/>
                <a:ext cx="1" cy="43"/>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Rectangle 68"/>
              <p:cNvSpPr>
                <a:spLocks noChangeArrowheads="1"/>
              </p:cNvSpPr>
              <p:nvPr/>
            </p:nvSpPr>
            <p:spPr bwMode="auto">
              <a:xfrm>
                <a:off x="5682" y="3312"/>
                <a:ext cx="9" cy="43"/>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3" name="Line 69"/>
              <p:cNvSpPr>
                <a:spLocks noChangeShapeType="1"/>
              </p:cNvSpPr>
              <p:nvPr/>
            </p:nvSpPr>
            <p:spPr bwMode="auto">
              <a:xfrm>
                <a:off x="-48" y="3538"/>
                <a:ext cx="85"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Rectangle 70"/>
              <p:cNvSpPr>
                <a:spLocks noChangeArrowheads="1"/>
              </p:cNvSpPr>
              <p:nvPr/>
            </p:nvSpPr>
            <p:spPr bwMode="auto">
              <a:xfrm>
                <a:off x="-48" y="3538"/>
                <a:ext cx="85" cy="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5" name="Line 71"/>
              <p:cNvSpPr>
                <a:spLocks noChangeShapeType="1"/>
              </p:cNvSpPr>
              <p:nvPr/>
            </p:nvSpPr>
            <p:spPr bwMode="auto">
              <a:xfrm>
                <a:off x="54" y="3538"/>
                <a:ext cx="562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p:nvSpPr>
            <p:spPr bwMode="auto">
              <a:xfrm>
                <a:off x="54" y="3538"/>
                <a:ext cx="5620" cy="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Line 73"/>
              <p:cNvSpPr>
                <a:spLocks noChangeShapeType="1"/>
              </p:cNvSpPr>
              <p:nvPr/>
            </p:nvSpPr>
            <p:spPr bwMode="auto">
              <a:xfrm>
                <a:off x="-48" y="3711"/>
                <a:ext cx="85"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8" name="Rectangle 74"/>
              <p:cNvSpPr>
                <a:spLocks noChangeArrowheads="1"/>
              </p:cNvSpPr>
              <p:nvPr/>
            </p:nvSpPr>
            <p:spPr bwMode="auto">
              <a:xfrm>
                <a:off x="-48" y="3711"/>
                <a:ext cx="85"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9" name="Line 75"/>
              <p:cNvSpPr>
                <a:spLocks noChangeShapeType="1"/>
              </p:cNvSpPr>
              <p:nvPr/>
            </p:nvSpPr>
            <p:spPr bwMode="auto">
              <a:xfrm>
                <a:off x="54" y="3711"/>
                <a:ext cx="562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0" name="Rectangle 76"/>
              <p:cNvSpPr>
                <a:spLocks noChangeArrowheads="1"/>
              </p:cNvSpPr>
              <p:nvPr/>
            </p:nvSpPr>
            <p:spPr bwMode="auto">
              <a:xfrm>
                <a:off x="54" y="3711"/>
                <a:ext cx="5620"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1" name="Line 77"/>
              <p:cNvSpPr>
                <a:spLocks noChangeShapeType="1"/>
              </p:cNvSpPr>
              <p:nvPr/>
            </p:nvSpPr>
            <p:spPr bwMode="auto">
              <a:xfrm>
                <a:off x="-48" y="3885"/>
                <a:ext cx="85"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2" name="Rectangle 78"/>
              <p:cNvSpPr>
                <a:spLocks noChangeArrowheads="1"/>
              </p:cNvSpPr>
              <p:nvPr/>
            </p:nvSpPr>
            <p:spPr bwMode="auto">
              <a:xfrm>
                <a:off x="-48" y="3885"/>
                <a:ext cx="85"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3" name="Line 79"/>
              <p:cNvSpPr>
                <a:spLocks noChangeShapeType="1"/>
              </p:cNvSpPr>
              <p:nvPr/>
            </p:nvSpPr>
            <p:spPr bwMode="auto">
              <a:xfrm>
                <a:off x="54" y="3885"/>
                <a:ext cx="562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4" name="Rectangle 80"/>
              <p:cNvSpPr>
                <a:spLocks noChangeArrowheads="1"/>
              </p:cNvSpPr>
              <p:nvPr/>
            </p:nvSpPr>
            <p:spPr bwMode="auto">
              <a:xfrm>
                <a:off x="54" y="3885"/>
                <a:ext cx="5620" cy="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5" name="Rectangle 81"/>
              <p:cNvSpPr>
                <a:spLocks noChangeArrowheads="1"/>
              </p:cNvSpPr>
              <p:nvPr/>
            </p:nvSpPr>
            <p:spPr bwMode="auto">
              <a:xfrm>
                <a:off x="5674" y="3373"/>
                <a:ext cx="17" cy="52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6" name="Line 82"/>
              <p:cNvSpPr>
                <a:spLocks noChangeShapeType="1"/>
              </p:cNvSpPr>
              <p:nvPr/>
            </p:nvSpPr>
            <p:spPr bwMode="auto">
              <a:xfrm>
                <a:off x="-48" y="4067"/>
                <a:ext cx="85"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7" name="Rectangle 83"/>
              <p:cNvSpPr>
                <a:spLocks noChangeArrowheads="1"/>
              </p:cNvSpPr>
              <p:nvPr/>
            </p:nvSpPr>
            <p:spPr bwMode="auto">
              <a:xfrm>
                <a:off x="-48" y="4067"/>
                <a:ext cx="85"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Rectangle 84"/>
              <p:cNvSpPr>
                <a:spLocks noChangeArrowheads="1"/>
              </p:cNvSpPr>
              <p:nvPr/>
            </p:nvSpPr>
            <p:spPr bwMode="auto">
              <a:xfrm>
                <a:off x="37" y="3355"/>
                <a:ext cx="17" cy="72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9" name="Line 85"/>
              <p:cNvSpPr>
                <a:spLocks noChangeShapeType="1"/>
              </p:cNvSpPr>
              <p:nvPr/>
            </p:nvSpPr>
            <p:spPr bwMode="auto">
              <a:xfrm>
                <a:off x="2070"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0" name="Rectangle 86"/>
              <p:cNvSpPr>
                <a:spLocks noChangeArrowheads="1"/>
              </p:cNvSpPr>
              <p:nvPr/>
            </p:nvSpPr>
            <p:spPr bwMode="auto">
              <a:xfrm>
                <a:off x="2070" y="3373"/>
                <a:ext cx="8"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1" name="Line 87"/>
              <p:cNvSpPr>
                <a:spLocks noChangeShapeType="1"/>
              </p:cNvSpPr>
              <p:nvPr/>
            </p:nvSpPr>
            <p:spPr bwMode="auto">
              <a:xfrm>
                <a:off x="2471"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2" name="Rectangle 88"/>
              <p:cNvSpPr>
                <a:spLocks noChangeArrowheads="1"/>
              </p:cNvSpPr>
              <p:nvPr/>
            </p:nvSpPr>
            <p:spPr bwMode="auto">
              <a:xfrm>
                <a:off x="2471" y="3373"/>
                <a:ext cx="9"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3" name="Line 89"/>
              <p:cNvSpPr>
                <a:spLocks noChangeShapeType="1"/>
              </p:cNvSpPr>
              <p:nvPr/>
            </p:nvSpPr>
            <p:spPr bwMode="auto">
              <a:xfrm>
                <a:off x="2873"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4" name="Rectangle 90"/>
              <p:cNvSpPr>
                <a:spLocks noChangeArrowheads="1"/>
              </p:cNvSpPr>
              <p:nvPr/>
            </p:nvSpPr>
            <p:spPr bwMode="auto">
              <a:xfrm>
                <a:off x="2873" y="3373"/>
                <a:ext cx="8"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5" name="Line 91"/>
              <p:cNvSpPr>
                <a:spLocks noChangeShapeType="1"/>
              </p:cNvSpPr>
              <p:nvPr/>
            </p:nvSpPr>
            <p:spPr bwMode="auto">
              <a:xfrm>
                <a:off x="3274"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6" name="Rectangle 92"/>
              <p:cNvSpPr>
                <a:spLocks noChangeArrowheads="1"/>
              </p:cNvSpPr>
              <p:nvPr/>
            </p:nvSpPr>
            <p:spPr bwMode="auto">
              <a:xfrm>
                <a:off x="3274" y="3373"/>
                <a:ext cx="9"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7" name="Line 93"/>
              <p:cNvSpPr>
                <a:spLocks noChangeShapeType="1"/>
              </p:cNvSpPr>
              <p:nvPr/>
            </p:nvSpPr>
            <p:spPr bwMode="auto">
              <a:xfrm>
                <a:off x="3675"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8" name="Rectangle 94"/>
              <p:cNvSpPr>
                <a:spLocks noChangeArrowheads="1"/>
              </p:cNvSpPr>
              <p:nvPr/>
            </p:nvSpPr>
            <p:spPr bwMode="auto">
              <a:xfrm>
                <a:off x="3675" y="3373"/>
                <a:ext cx="9"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9" name="Line 95"/>
              <p:cNvSpPr>
                <a:spLocks noChangeShapeType="1"/>
              </p:cNvSpPr>
              <p:nvPr/>
            </p:nvSpPr>
            <p:spPr bwMode="auto">
              <a:xfrm>
                <a:off x="4077"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0" name="Rectangle 96"/>
              <p:cNvSpPr>
                <a:spLocks noChangeArrowheads="1"/>
              </p:cNvSpPr>
              <p:nvPr/>
            </p:nvSpPr>
            <p:spPr bwMode="auto">
              <a:xfrm>
                <a:off x="4077" y="3373"/>
                <a:ext cx="8"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1" name="Line 97"/>
              <p:cNvSpPr>
                <a:spLocks noChangeShapeType="1"/>
              </p:cNvSpPr>
              <p:nvPr/>
            </p:nvSpPr>
            <p:spPr bwMode="auto">
              <a:xfrm>
                <a:off x="4478"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2" name="Rectangle 98"/>
              <p:cNvSpPr>
                <a:spLocks noChangeArrowheads="1"/>
              </p:cNvSpPr>
              <p:nvPr/>
            </p:nvSpPr>
            <p:spPr bwMode="auto">
              <a:xfrm>
                <a:off x="4478" y="3373"/>
                <a:ext cx="9"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3" name="Line 99"/>
              <p:cNvSpPr>
                <a:spLocks noChangeShapeType="1"/>
              </p:cNvSpPr>
              <p:nvPr/>
            </p:nvSpPr>
            <p:spPr bwMode="auto">
              <a:xfrm>
                <a:off x="4879"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4" name="Rectangle 100"/>
              <p:cNvSpPr>
                <a:spLocks noChangeArrowheads="1"/>
              </p:cNvSpPr>
              <p:nvPr/>
            </p:nvSpPr>
            <p:spPr bwMode="auto">
              <a:xfrm>
                <a:off x="4879" y="3373"/>
                <a:ext cx="9"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5" name="Line 101"/>
              <p:cNvSpPr>
                <a:spLocks noChangeShapeType="1"/>
              </p:cNvSpPr>
              <p:nvPr/>
            </p:nvSpPr>
            <p:spPr bwMode="auto">
              <a:xfrm>
                <a:off x="5281" y="3373"/>
                <a:ext cx="1" cy="68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6" name="Rectangle 102"/>
              <p:cNvSpPr>
                <a:spLocks noChangeArrowheads="1"/>
              </p:cNvSpPr>
              <p:nvPr/>
            </p:nvSpPr>
            <p:spPr bwMode="auto">
              <a:xfrm>
                <a:off x="5281" y="3373"/>
                <a:ext cx="8" cy="68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7" name="Rectangle 103"/>
              <p:cNvSpPr>
                <a:spLocks noChangeArrowheads="1"/>
              </p:cNvSpPr>
              <p:nvPr/>
            </p:nvSpPr>
            <p:spPr bwMode="auto">
              <a:xfrm>
                <a:off x="54" y="4059"/>
                <a:ext cx="5637" cy="1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8" name="Line 104"/>
              <p:cNvSpPr>
                <a:spLocks noChangeShapeType="1"/>
              </p:cNvSpPr>
              <p:nvPr/>
            </p:nvSpPr>
            <p:spPr bwMode="auto">
              <a:xfrm>
                <a:off x="5682" y="3894"/>
                <a:ext cx="1" cy="16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9" name="Rectangle 105"/>
              <p:cNvSpPr>
                <a:spLocks noChangeArrowheads="1"/>
              </p:cNvSpPr>
              <p:nvPr/>
            </p:nvSpPr>
            <p:spPr bwMode="auto">
              <a:xfrm>
                <a:off x="5682" y="3894"/>
                <a:ext cx="9" cy="16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0" name="Line 106"/>
              <p:cNvSpPr>
                <a:spLocks noChangeShapeType="1"/>
              </p:cNvSpPr>
              <p:nvPr/>
            </p:nvSpPr>
            <p:spPr bwMode="auto">
              <a:xfrm>
                <a:off x="-48" y="3312"/>
                <a:ext cx="1" cy="816"/>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Rectangle 107"/>
              <p:cNvSpPr>
                <a:spLocks noChangeArrowheads="1"/>
              </p:cNvSpPr>
              <p:nvPr/>
            </p:nvSpPr>
            <p:spPr bwMode="auto">
              <a:xfrm>
                <a:off x="-48" y="3312"/>
                <a:ext cx="9" cy="82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2" name="Line 108"/>
              <p:cNvSpPr>
                <a:spLocks noChangeShapeType="1"/>
              </p:cNvSpPr>
              <p:nvPr/>
            </p:nvSpPr>
            <p:spPr bwMode="auto">
              <a:xfrm>
                <a:off x="46"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3" name="Rectangle 109"/>
              <p:cNvSpPr>
                <a:spLocks noChangeArrowheads="1"/>
              </p:cNvSpPr>
              <p:nvPr/>
            </p:nvSpPr>
            <p:spPr bwMode="auto">
              <a:xfrm>
                <a:off x="46" y="4076"/>
                <a:ext cx="8"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4" name="Line 110"/>
              <p:cNvSpPr>
                <a:spLocks noChangeShapeType="1"/>
              </p:cNvSpPr>
              <p:nvPr/>
            </p:nvSpPr>
            <p:spPr bwMode="auto">
              <a:xfrm>
                <a:off x="2070"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5" name="Rectangle 111"/>
              <p:cNvSpPr>
                <a:spLocks noChangeArrowheads="1"/>
              </p:cNvSpPr>
              <p:nvPr/>
            </p:nvSpPr>
            <p:spPr bwMode="auto">
              <a:xfrm>
                <a:off x="2070" y="4076"/>
                <a:ext cx="8"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6" name="Line 112"/>
              <p:cNvSpPr>
                <a:spLocks noChangeShapeType="1"/>
              </p:cNvSpPr>
              <p:nvPr/>
            </p:nvSpPr>
            <p:spPr bwMode="auto">
              <a:xfrm>
                <a:off x="2471"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7" name="Rectangle 113"/>
              <p:cNvSpPr>
                <a:spLocks noChangeArrowheads="1"/>
              </p:cNvSpPr>
              <p:nvPr/>
            </p:nvSpPr>
            <p:spPr bwMode="auto">
              <a:xfrm>
                <a:off x="2471"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8" name="Line 114"/>
              <p:cNvSpPr>
                <a:spLocks noChangeShapeType="1"/>
              </p:cNvSpPr>
              <p:nvPr/>
            </p:nvSpPr>
            <p:spPr bwMode="auto">
              <a:xfrm>
                <a:off x="2873"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9" name="Rectangle 115"/>
              <p:cNvSpPr>
                <a:spLocks noChangeArrowheads="1"/>
              </p:cNvSpPr>
              <p:nvPr/>
            </p:nvSpPr>
            <p:spPr bwMode="auto">
              <a:xfrm>
                <a:off x="2873" y="4076"/>
                <a:ext cx="8"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0" name="Line 116"/>
              <p:cNvSpPr>
                <a:spLocks noChangeShapeType="1"/>
              </p:cNvSpPr>
              <p:nvPr/>
            </p:nvSpPr>
            <p:spPr bwMode="auto">
              <a:xfrm>
                <a:off x="3274"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1" name="Rectangle 117"/>
              <p:cNvSpPr>
                <a:spLocks noChangeArrowheads="1"/>
              </p:cNvSpPr>
              <p:nvPr/>
            </p:nvSpPr>
            <p:spPr bwMode="auto">
              <a:xfrm>
                <a:off x="3274"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2" name="Line 118"/>
              <p:cNvSpPr>
                <a:spLocks noChangeShapeType="1"/>
              </p:cNvSpPr>
              <p:nvPr/>
            </p:nvSpPr>
            <p:spPr bwMode="auto">
              <a:xfrm>
                <a:off x="3675"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3" name="Rectangle 119"/>
              <p:cNvSpPr>
                <a:spLocks noChangeArrowheads="1"/>
              </p:cNvSpPr>
              <p:nvPr/>
            </p:nvSpPr>
            <p:spPr bwMode="auto">
              <a:xfrm>
                <a:off x="3675"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4" name="Line 120"/>
              <p:cNvSpPr>
                <a:spLocks noChangeShapeType="1"/>
              </p:cNvSpPr>
              <p:nvPr/>
            </p:nvSpPr>
            <p:spPr bwMode="auto">
              <a:xfrm>
                <a:off x="4077"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5" name="Rectangle 121"/>
              <p:cNvSpPr>
                <a:spLocks noChangeArrowheads="1"/>
              </p:cNvSpPr>
              <p:nvPr/>
            </p:nvSpPr>
            <p:spPr bwMode="auto">
              <a:xfrm>
                <a:off x="4077" y="4076"/>
                <a:ext cx="8"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6" name="Line 122"/>
              <p:cNvSpPr>
                <a:spLocks noChangeShapeType="1"/>
              </p:cNvSpPr>
              <p:nvPr/>
            </p:nvSpPr>
            <p:spPr bwMode="auto">
              <a:xfrm>
                <a:off x="4478"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7" name="Rectangle 123"/>
              <p:cNvSpPr>
                <a:spLocks noChangeArrowheads="1"/>
              </p:cNvSpPr>
              <p:nvPr/>
            </p:nvSpPr>
            <p:spPr bwMode="auto">
              <a:xfrm>
                <a:off x="4478"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8" name="Line 124"/>
              <p:cNvSpPr>
                <a:spLocks noChangeShapeType="1"/>
              </p:cNvSpPr>
              <p:nvPr/>
            </p:nvSpPr>
            <p:spPr bwMode="auto">
              <a:xfrm>
                <a:off x="4879"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9" name="Rectangle 125"/>
              <p:cNvSpPr>
                <a:spLocks noChangeArrowheads="1"/>
              </p:cNvSpPr>
              <p:nvPr/>
            </p:nvSpPr>
            <p:spPr bwMode="auto">
              <a:xfrm>
                <a:off x="4879"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0" name="Line 126"/>
              <p:cNvSpPr>
                <a:spLocks noChangeShapeType="1"/>
              </p:cNvSpPr>
              <p:nvPr/>
            </p:nvSpPr>
            <p:spPr bwMode="auto">
              <a:xfrm>
                <a:off x="5281"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1" name="Rectangle 127"/>
              <p:cNvSpPr>
                <a:spLocks noChangeArrowheads="1"/>
              </p:cNvSpPr>
              <p:nvPr/>
            </p:nvSpPr>
            <p:spPr bwMode="auto">
              <a:xfrm>
                <a:off x="5281" y="4076"/>
                <a:ext cx="8"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2" name="Line 128"/>
              <p:cNvSpPr>
                <a:spLocks noChangeShapeType="1"/>
              </p:cNvSpPr>
              <p:nvPr/>
            </p:nvSpPr>
            <p:spPr bwMode="auto">
              <a:xfrm>
                <a:off x="5682" y="4076"/>
                <a:ext cx="1" cy="52"/>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3" name="Rectangle 129"/>
              <p:cNvSpPr>
                <a:spLocks noChangeArrowheads="1"/>
              </p:cNvSpPr>
              <p:nvPr/>
            </p:nvSpPr>
            <p:spPr bwMode="auto">
              <a:xfrm>
                <a:off x="5682" y="4076"/>
                <a:ext cx="9" cy="61"/>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4" name="Line 130"/>
              <p:cNvSpPr>
                <a:spLocks noChangeShapeType="1"/>
              </p:cNvSpPr>
              <p:nvPr/>
            </p:nvSpPr>
            <p:spPr bwMode="auto">
              <a:xfrm>
                <a:off x="5733" y="3312"/>
                <a:ext cx="1" cy="816"/>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5" name="Rectangle 131"/>
              <p:cNvSpPr>
                <a:spLocks noChangeArrowheads="1"/>
              </p:cNvSpPr>
              <p:nvPr/>
            </p:nvSpPr>
            <p:spPr bwMode="auto">
              <a:xfrm>
                <a:off x="5733" y="3312"/>
                <a:ext cx="9" cy="825"/>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6" name="Line 132"/>
              <p:cNvSpPr>
                <a:spLocks noChangeShapeType="1"/>
              </p:cNvSpPr>
              <p:nvPr/>
            </p:nvSpPr>
            <p:spPr bwMode="auto">
              <a:xfrm>
                <a:off x="-48" y="3312"/>
                <a:ext cx="5790"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7" name="Rectangle 133"/>
              <p:cNvSpPr>
                <a:spLocks noChangeArrowheads="1"/>
              </p:cNvSpPr>
              <p:nvPr/>
            </p:nvSpPr>
            <p:spPr bwMode="auto">
              <a:xfrm>
                <a:off x="-48" y="3312"/>
                <a:ext cx="579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8" name="Line 134"/>
              <p:cNvSpPr>
                <a:spLocks noChangeShapeType="1"/>
              </p:cNvSpPr>
              <p:nvPr/>
            </p:nvSpPr>
            <p:spPr bwMode="auto">
              <a:xfrm>
                <a:off x="5691" y="3364"/>
                <a:ext cx="5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9" name="Rectangle 135"/>
              <p:cNvSpPr>
                <a:spLocks noChangeArrowheads="1"/>
              </p:cNvSpPr>
              <p:nvPr/>
            </p:nvSpPr>
            <p:spPr bwMode="auto">
              <a:xfrm>
                <a:off x="5691" y="3364"/>
                <a:ext cx="60"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0" name="Line 136"/>
              <p:cNvSpPr>
                <a:spLocks noChangeShapeType="1"/>
              </p:cNvSpPr>
              <p:nvPr/>
            </p:nvSpPr>
            <p:spPr bwMode="auto">
              <a:xfrm>
                <a:off x="5691" y="3538"/>
                <a:ext cx="5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1" name="Rectangle 137"/>
              <p:cNvSpPr>
                <a:spLocks noChangeArrowheads="1"/>
              </p:cNvSpPr>
              <p:nvPr/>
            </p:nvSpPr>
            <p:spPr bwMode="auto">
              <a:xfrm>
                <a:off x="5691" y="3538"/>
                <a:ext cx="60" cy="8"/>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2" name="Line 138"/>
              <p:cNvSpPr>
                <a:spLocks noChangeShapeType="1"/>
              </p:cNvSpPr>
              <p:nvPr/>
            </p:nvSpPr>
            <p:spPr bwMode="auto">
              <a:xfrm>
                <a:off x="5691" y="3711"/>
                <a:ext cx="5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3" name="Rectangle 139"/>
              <p:cNvSpPr>
                <a:spLocks noChangeArrowheads="1"/>
              </p:cNvSpPr>
              <p:nvPr/>
            </p:nvSpPr>
            <p:spPr bwMode="auto">
              <a:xfrm>
                <a:off x="5691" y="3711"/>
                <a:ext cx="60"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4" name="Line 140"/>
              <p:cNvSpPr>
                <a:spLocks noChangeShapeType="1"/>
              </p:cNvSpPr>
              <p:nvPr/>
            </p:nvSpPr>
            <p:spPr bwMode="auto">
              <a:xfrm>
                <a:off x="5691" y="3885"/>
                <a:ext cx="5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5" name="Rectangle 141"/>
              <p:cNvSpPr>
                <a:spLocks noChangeArrowheads="1"/>
              </p:cNvSpPr>
              <p:nvPr/>
            </p:nvSpPr>
            <p:spPr bwMode="auto">
              <a:xfrm>
                <a:off x="5691" y="3885"/>
                <a:ext cx="60"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6" name="Line 142"/>
              <p:cNvSpPr>
                <a:spLocks noChangeShapeType="1"/>
              </p:cNvSpPr>
              <p:nvPr/>
            </p:nvSpPr>
            <p:spPr bwMode="auto">
              <a:xfrm>
                <a:off x="5691" y="4067"/>
                <a:ext cx="51"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7" name="Rectangle 143"/>
              <p:cNvSpPr>
                <a:spLocks noChangeArrowheads="1"/>
              </p:cNvSpPr>
              <p:nvPr/>
            </p:nvSpPr>
            <p:spPr bwMode="auto">
              <a:xfrm>
                <a:off x="5691" y="4067"/>
                <a:ext cx="60"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8" name="Line 144"/>
              <p:cNvSpPr>
                <a:spLocks noChangeShapeType="1"/>
              </p:cNvSpPr>
              <p:nvPr/>
            </p:nvSpPr>
            <p:spPr bwMode="auto">
              <a:xfrm>
                <a:off x="-48" y="4119"/>
                <a:ext cx="5790" cy="1"/>
              </a:xfrm>
              <a:prstGeom prst="line">
                <a:avLst/>
              </a:prstGeom>
              <a:noFill/>
              <a:ln w="0">
                <a:solidFill>
                  <a:srgbClr val="D0D7E5"/>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9" name="Rectangle 145"/>
              <p:cNvSpPr>
                <a:spLocks noChangeArrowheads="1"/>
              </p:cNvSpPr>
              <p:nvPr/>
            </p:nvSpPr>
            <p:spPr bwMode="auto">
              <a:xfrm>
                <a:off x="-48" y="4119"/>
                <a:ext cx="5799" cy="9"/>
              </a:xfrm>
              <a:prstGeom prst="rect">
                <a:avLst/>
              </a:prstGeom>
              <a:solidFill>
                <a:srgbClr val="D0D7E5"/>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TextBox 7"/>
            <p:cNvSpPr txBox="1"/>
            <p:nvPr/>
          </p:nvSpPr>
          <p:spPr>
            <a:xfrm>
              <a:off x="152400" y="5640050"/>
              <a:ext cx="3124200" cy="1446550"/>
            </a:xfrm>
            <a:prstGeom prst="rect">
              <a:avLst/>
            </a:prstGeom>
            <a:noFill/>
          </p:spPr>
          <p:txBody>
            <a:bodyPr wrap="square" lIns="0" tIns="0" rIns="0" bIns="0" rtlCol="0">
              <a:spAutoFit/>
            </a:bodyPr>
            <a:lstStyle/>
            <a:p>
              <a:r>
                <a:rPr lang="fr-FR" sz="1400" b="1" dirty="0" smtClean="0">
                  <a:solidFill>
                    <a:schemeClr val="tx2"/>
                  </a:solidFill>
                  <a:latin typeface="Times New Roman" pitchFamily="18" charset="0"/>
                  <a:cs typeface="Times New Roman" pitchFamily="18" charset="0"/>
                </a:rPr>
                <a:t>Pertes passagers en % du résultat net</a:t>
              </a:r>
              <a:br>
                <a:rPr lang="fr-FR" sz="1400" b="1" dirty="0" smtClean="0">
                  <a:solidFill>
                    <a:schemeClr val="tx2"/>
                  </a:solidFill>
                  <a:latin typeface="Times New Roman" pitchFamily="18" charset="0"/>
                  <a:cs typeface="Times New Roman" pitchFamily="18" charset="0"/>
                </a:rPr>
              </a:br>
              <a:r>
                <a:rPr lang="fr-FR" sz="400" b="1" dirty="0" smtClean="0">
                  <a:solidFill>
                    <a:schemeClr val="tx2"/>
                  </a:solidFill>
                  <a:latin typeface="Times New Roman" pitchFamily="18" charset="0"/>
                  <a:cs typeface="Times New Roman" pitchFamily="18" charset="0"/>
                </a:rPr>
                <a:t>.</a:t>
              </a:r>
              <a:endParaRPr lang="fr-FR" sz="1400" b="1" dirty="0" smtClean="0">
                <a:solidFill>
                  <a:schemeClr val="tx2"/>
                </a:solidFill>
                <a:latin typeface="Times New Roman" pitchFamily="18" charset="0"/>
                <a:cs typeface="Times New Roman" pitchFamily="18" charset="0"/>
              </a:endParaRPr>
            </a:p>
            <a:p>
              <a:r>
                <a:rPr lang="fr-FR" sz="1400" b="1" dirty="0" smtClean="0">
                  <a:solidFill>
                    <a:schemeClr val="tx2"/>
                  </a:solidFill>
                  <a:latin typeface="Times New Roman" pitchFamily="18" charset="0"/>
                  <a:cs typeface="Times New Roman" pitchFamily="18" charset="0"/>
                </a:rPr>
                <a:t>Pertes passagers en % du flux de </a:t>
              </a:r>
              <a:r>
                <a:rPr lang="fr-FR" sz="1400" b="1" dirty="0" err="1" smtClean="0">
                  <a:solidFill>
                    <a:schemeClr val="tx2"/>
                  </a:solidFill>
                  <a:latin typeface="Times New Roman" pitchFamily="18" charset="0"/>
                  <a:cs typeface="Times New Roman" pitchFamily="18" charset="0"/>
                </a:rPr>
                <a:t>tréso</a:t>
              </a:r>
              <a:r>
                <a:rPr lang="fr-FR" sz="1400" b="1" dirty="0" smtClean="0">
                  <a:solidFill>
                    <a:schemeClr val="tx2"/>
                  </a:solidFill>
                  <a:latin typeface="Times New Roman" pitchFamily="18" charset="0"/>
                  <a:cs typeface="Times New Roman" pitchFamily="18" charset="0"/>
                </a:rPr>
                <a:t>.</a:t>
              </a:r>
              <a:br>
                <a:rPr lang="fr-FR" sz="1400" b="1" dirty="0" smtClean="0">
                  <a:solidFill>
                    <a:schemeClr val="tx2"/>
                  </a:solidFill>
                  <a:latin typeface="Times New Roman" pitchFamily="18" charset="0"/>
                  <a:cs typeface="Times New Roman" pitchFamily="18" charset="0"/>
                </a:rPr>
              </a:br>
              <a:r>
                <a:rPr lang="fr-FR" sz="500" b="1" dirty="0" smtClean="0">
                  <a:solidFill>
                    <a:schemeClr val="tx2"/>
                  </a:solidFill>
                  <a:latin typeface="Times New Roman" pitchFamily="18" charset="0"/>
                  <a:cs typeface="Times New Roman" pitchFamily="18" charset="0"/>
                </a:rPr>
                <a:t>.</a:t>
              </a:r>
              <a:endParaRPr lang="fr-FR" sz="1400" b="1" dirty="0" smtClean="0">
                <a:solidFill>
                  <a:schemeClr val="tx2"/>
                </a:solidFill>
                <a:latin typeface="Times New Roman" pitchFamily="18" charset="0"/>
                <a:cs typeface="Times New Roman" pitchFamily="18" charset="0"/>
              </a:endParaRPr>
            </a:p>
            <a:p>
              <a:r>
                <a:rPr lang="fr-FR" sz="1400" b="1" dirty="0" smtClean="0">
                  <a:solidFill>
                    <a:schemeClr val="tx2"/>
                  </a:solidFill>
                  <a:latin typeface="Times New Roman" pitchFamily="18" charset="0"/>
                  <a:cs typeface="Times New Roman" pitchFamily="18" charset="0"/>
                </a:rPr>
                <a:t>Revenu passagers en % du revenu total</a:t>
              </a:r>
              <a:endParaRPr lang="en-US" sz="1400" b="1" dirty="0" smtClean="0">
                <a:solidFill>
                  <a:schemeClr val="tx2"/>
                </a:solidFill>
                <a:latin typeface="Times New Roman" pitchFamily="18" charset="0"/>
                <a:cs typeface="Times New Roman" pitchFamily="18" charset="0"/>
              </a:endParaRPr>
            </a:p>
            <a:p>
              <a:endParaRPr lang="en-US" sz="1400" b="1" dirty="0" smtClean="0">
                <a:solidFill>
                  <a:schemeClr val="tx2"/>
                </a:solidFill>
                <a:latin typeface="Times New Roman" pitchFamily="18" charset="0"/>
                <a:cs typeface="Times New Roman" pitchFamily="18" charset="0"/>
              </a:endParaRPr>
            </a:p>
            <a:p>
              <a:endParaRPr lang="en-US" sz="1400" b="1" dirty="0" smtClean="0">
                <a:solidFill>
                  <a:schemeClr val="tx2"/>
                </a:solidFill>
                <a:latin typeface="Times New Roman" pitchFamily="18" charset="0"/>
                <a:cs typeface="Times New Roman" pitchFamily="18" charset="0"/>
              </a:endParaRPr>
            </a:p>
            <a:p>
              <a:endParaRPr lang="en-US" sz="1400" b="1" dirty="0">
                <a:solidFill>
                  <a:schemeClr val="tx2"/>
                </a:solidFill>
                <a:latin typeface="Times New Roman" pitchFamily="18" charset="0"/>
                <a:cs typeface="Times New Roman" pitchFamily="18" charset="0"/>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fade">
                                      <p:cBhvr>
                                        <p:cTn id="12" dur="500"/>
                                        <p:tgtEl>
                                          <p:spTgt spid="1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fade">
                                      <p:cBhvr>
                                        <p:cTn id="15" dur="500"/>
                                        <p:tgtEl>
                                          <p:spTgt spid="1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fade">
                                      <p:cBhvr>
                                        <p:cTn id="18" dur="500"/>
                                        <p:tgtEl>
                                          <p:spTgt spid="1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Effect transition="in" filter="fade">
                                      <p:cBhvr>
                                        <p:cTn id="23" dur="500"/>
                                        <p:tgtEl>
                                          <p:spTgt spid="1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55"/>
                                        </p:tgtEl>
                                        <p:attrNameLst>
                                          <p:attrName>style.visibility</p:attrName>
                                        </p:attrNameLst>
                                      </p:cBhvr>
                                      <p:to>
                                        <p:strVal val="visible"/>
                                      </p:to>
                                    </p:set>
                                    <p:animEffect transition="in" filter="fade">
                                      <p:cBhvr>
                                        <p:cTn id="28" dur="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3427</TotalTime>
  <Words>1213</Words>
  <Application>Microsoft Office PowerPoint</Application>
  <PresentationFormat>On-screen Show (4:3)</PresentationFormat>
  <Paragraphs>290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Echo</vt:lpstr>
      <vt:lpstr>  Concessions ferroviaires en  Afrique subsaharienne :  Enseignements tirés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SITARAIL</dc:title>
  <dc:creator>wb344541</dc:creator>
  <cp:lastModifiedBy>Monique Desthuis-Francis</cp:lastModifiedBy>
  <cp:revision>374</cp:revision>
  <dcterms:created xsi:type="dcterms:W3CDTF">2009-04-08T14:35:24Z</dcterms:created>
  <dcterms:modified xsi:type="dcterms:W3CDTF">2010-12-09T21:47:55Z</dcterms:modified>
</cp:coreProperties>
</file>