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358" r:id="rId3"/>
    <p:sldId id="384" r:id="rId4"/>
    <p:sldId id="359" r:id="rId5"/>
    <p:sldId id="398" r:id="rId6"/>
    <p:sldId id="392" r:id="rId7"/>
    <p:sldId id="393" r:id="rId8"/>
    <p:sldId id="391" r:id="rId9"/>
    <p:sldId id="394" r:id="rId10"/>
    <p:sldId id="387" r:id="rId11"/>
    <p:sldId id="337" r:id="rId12"/>
    <p:sldId id="340" r:id="rId13"/>
    <p:sldId id="343" r:id="rId14"/>
    <p:sldId id="369" r:id="rId15"/>
    <p:sldId id="336" r:id="rId16"/>
    <p:sldId id="399" r:id="rId17"/>
    <p:sldId id="342" r:id="rId18"/>
    <p:sldId id="300" r:id="rId19"/>
    <p:sldId id="355" r:id="rId20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5" autoAdjust="0"/>
    <p:restoredTop sz="94737" autoAdjust="0"/>
  </p:normalViewPr>
  <p:slideViewPr>
    <p:cSldViewPr>
      <p:cViewPr>
        <p:scale>
          <a:sx n="70" d="100"/>
          <a:sy n="70" d="100"/>
        </p:scale>
        <p:origin x="-924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1662" y="-108"/>
      </p:cViewPr>
      <p:guideLst>
        <p:guide orient="horz" pos="3110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Exports of Goods (Mn $)</c:v>
                </c:pt>
              </c:strCache>
            </c:strRef>
          </c:tx>
          <c:dLbls>
            <c:showVal val="1"/>
          </c:dLbls>
          <c:cat>
            <c:strRef>
              <c:f>Sheet1!$A$2:$A$18</c:f>
              <c:strCache>
                <c:ptCount val="17"/>
                <c:pt idx="0">
                  <c:v>Botswana</c:v>
                </c:pt>
                <c:pt idx="1">
                  <c:v>Burkina Faso</c:v>
                </c:pt>
                <c:pt idx="2">
                  <c:v>Burundi</c:v>
                </c:pt>
                <c:pt idx="3">
                  <c:v>Central African Republic</c:v>
                </c:pt>
                <c:pt idx="4">
                  <c:v>Chad</c:v>
                </c:pt>
                <c:pt idx="5">
                  <c:v>Ethiopia</c:v>
                </c:pt>
                <c:pt idx="6">
                  <c:v>Lesotho</c:v>
                </c:pt>
                <c:pt idx="7">
                  <c:v>Malawi</c:v>
                </c:pt>
                <c:pt idx="8">
                  <c:v>Mali</c:v>
                </c:pt>
                <c:pt idx="9">
                  <c:v>Rwanda</c:v>
                </c:pt>
                <c:pt idx="10">
                  <c:v>Swaziland</c:v>
                </c:pt>
                <c:pt idx="11">
                  <c:v>Uganda</c:v>
                </c:pt>
                <c:pt idx="12">
                  <c:v>Zambia</c:v>
                </c:pt>
                <c:pt idx="13">
                  <c:v>Zimbabwe</c:v>
                </c:pt>
                <c:pt idx="14">
                  <c:v>Landlocked countries</c:v>
                </c:pt>
                <c:pt idx="15">
                  <c:v>Least developed countries</c:v>
                </c:pt>
                <c:pt idx="16">
                  <c:v>Developing countries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Transit Costs (% Exports)</c:v>
                </c:pt>
              </c:strCache>
            </c:strRef>
          </c:tx>
          <c:spPr>
            <a:solidFill>
              <a:srgbClr val="C00000"/>
            </a:solidFill>
          </c:spPr>
          <c:dLbls>
            <c:spPr>
              <a:noFill/>
            </c:spPr>
            <c:showVal val="1"/>
          </c:dLbls>
          <c:cat>
            <c:strRef>
              <c:f>Sheet1!$A$2:$A$18</c:f>
              <c:strCache>
                <c:ptCount val="17"/>
                <c:pt idx="0">
                  <c:v>Botswana</c:v>
                </c:pt>
                <c:pt idx="1">
                  <c:v>Burkina Faso</c:v>
                </c:pt>
                <c:pt idx="2">
                  <c:v>Burundi</c:v>
                </c:pt>
                <c:pt idx="3">
                  <c:v>Central African Republic</c:v>
                </c:pt>
                <c:pt idx="4">
                  <c:v>Chad</c:v>
                </c:pt>
                <c:pt idx="5">
                  <c:v>Ethiopia</c:v>
                </c:pt>
                <c:pt idx="6">
                  <c:v>Lesotho</c:v>
                </c:pt>
                <c:pt idx="7">
                  <c:v>Malawi</c:v>
                </c:pt>
                <c:pt idx="8">
                  <c:v>Mali</c:v>
                </c:pt>
                <c:pt idx="9">
                  <c:v>Rwanda</c:v>
                </c:pt>
                <c:pt idx="10">
                  <c:v>Swaziland</c:v>
                </c:pt>
                <c:pt idx="11">
                  <c:v>Uganda</c:v>
                </c:pt>
                <c:pt idx="12">
                  <c:v>Zambia</c:v>
                </c:pt>
                <c:pt idx="13">
                  <c:v>Zimbabwe</c:v>
                </c:pt>
                <c:pt idx="14">
                  <c:v>Landlocked countries</c:v>
                </c:pt>
                <c:pt idx="15">
                  <c:v>Least developed countries</c:v>
                </c:pt>
                <c:pt idx="16">
                  <c:v>Developing countries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8</c:v>
                </c:pt>
                <c:pt idx="1">
                  <c:v>26</c:v>
                </c:pt>
                <c:pt idx="2">
                  <c:v>24</c:v>
                </c:pt>
                <c:pt idx="3">
                  <c:v>33</c:v>
                </c:pt>
                <c:pt idx="4">
                  <c:v>52</c:v>
                </c:pt>
                <c:pt idx="5">
                  <c:v>25</c:v>
                </c:pt>
                <c:pt idx="6">
                  <c:v>15</c:v>
                </c:pt>
                <c:pt idx="7">
                  <c:v>56</c:v>
                </c:pt>
                <c:pt idx="8">
                  <c:v>36</c:v>
                </c:pt>
                <c:pt idx="9">
                  <c:v>48</c:v>
                </c:pt>
                <c:pt idx="10">
                  <c:v>3</c:v>
                </c:pt>
                <c:pt idx="11">
                  <c:v>36</c:v>
                </c:pt>
                <c:pt idx="12">
                  <c:v>17</c:v>
                </c:pt>
                <c:pt idx="13">
                  <c:v>16</c:v>
                </c:pt>
                <c:pt idx="14">
                  <c:v>14</c:v>
                </c:pt>
                <c:pt idx="15">
                  <c:v>17</c:v>
                </c:pt>
                <c:pt idx="16">
                  <c:v>9</c:v>
                </c:pt>
              </c:numCache>
            </c:numRef>
          </c:val>
        </c:ser>
        <c:dLbls>
          <c:showVal val="1"/>
        </c:dLbls>
        <c:gapWidth val="38"/>
        <c:overlap val="92"/>
        <c:axId val="109083264"/>
        <c:axId val="109097344"/>
      </c:barChart>
      <c:catAx>
        <c:axId val="10908326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90" baseline="0"/>
            </a:pPr>
            <a:endParaRPr lang="en-US"/>
          </a:p>
        </c:txPr>
        <c:crossAx val="109097344"/>
        <c:crosses val="autoZero"/>
        <c:auto val="1"/>
        <c:lblAlgn val="ctr"/>
        <c:lblOffset val="100"/>
      </c:catAx>
      <c:valAx>
        <c:axId val="109097344"/>
        <c:scaling>
          <c:orientation val="minMax"/>
        </c:scaling>
        <c:axPos val="b"/>
        <c:numFmt formatCode="General" sourceLinked="1"/>
        <c:majorTickMark val="none"/>
        <c:tickLblPos val="nextTo"/>
        <c:crossAx val="109083264"/>
        <c:crosses val="autoZero"/>
        <c:crossBetween val="between"/>
      </c:valAx>
    </c:plotArea>
    <c:legend>
      <c:legendPos val="b"/>
      <c:legendEntry>
        <c:idx val="1"/>
        <c:delete val="1"/>
      </c:legendEntry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DA9C99-70F3-4D8A-8177-6C46DDC3FC1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4C68B8-C249-4E8D-B173-7B4605BA6CF3}">
      <dgm:prSet custT="1"/>
      <dgm:spPr/>
      <dgm:t>
        <a:bodyPr/>
        <a:lstStyle/>
        <a:p>
          <a:pPr rtl="0"/>
          <a:r>
            <a:rPr lang="en-US" sz="3300" b="1" dirty="0" smtClean="0"/>
            <a:t>Few Definitions</a:t>
          </a:r>
          <a:endParaRPr lang="en-US" sz="3300" dirty="0"/>
        </a:p>
      </dgm:t>
    </dgm:pt>
    <dgm:pt modelId="{AC992CE1-A9B9-45B0-81DD-B48ED97104C7}" type="parTrans" cxnId="{5A8F1430-0BFE-4517-98B2-540E2FA80FBE}">
      <dgm:prSet/>
      <dgm:spPr/>
      <dgm:t>
        <a:bodyPr/>
        <a:lstStyle/>
        <a:p>
          <a:endParaRPr lang="en-US"/>
        </a:p>
      </dgm:t>
    </dgm:pt>
    <dgm:pt modelId="{7BA4DD49-E8AC-4451-84C2-C3D897C3C4BE}" type="sibTrans" cxnId="{5A8F1430-0BFE-4517-98B2-540E2FA80FBE}">
      <dgm:prSet/>
      <dgm:spPr/>
      <dgm:t>
        <a:bodyPr/>
        <a:lstStyle/>
        <a:p>
          <a:endParaRPr lang="en-US"/>
        </a:p>
      </dgm:t>
    </dgm:pt>
    <dgm:pt modelId="{26634593-8297-4A15-A0D7-2DB78A9DE44D}">
      <dgm:prSet custT="1"/>
      <dgm:spPr>
        <a:solidFill>
          <a:srgbClr val="FFC000">
            <a:alpha val="29000"/>
          </a:srgbClr>
        </a:solidFill>
      </dgm:spPr>
      <dgm:t>
        <a:bodyPr/>
        <a:lstStyle/>
        <a:p>
          <a:pPr marL="114300" rtl="0">
            <a:spcBef>
              <a:spcPct val="0"/>
            </a:spcBef>
            <a:spcAft>
              <a:spcPct val="15000"/>
            </a:spcAft>
          </a:pPr>
          <a:r>
            <a:rPr lang="en-US" sz="2600" noProof="0" dirty="0" smtClean="0"/>
            <a:t>Trade Transport Facilitation</a:t>
          </a:r>
          <a:endParaRPr lang="en-US" sz="2600" noProof="0" dirty="0"/>
        </a:p>
      </dgm:t>
    </dgm:pt>
    <dgm:pt modelId="{C35F65C9-3BE4-4248-AFB9-E8EE5006CD8D}" type="parTrans" cxnId="{7E6EB34D-CBC6-421A-8244-43AD5CD6DD83}">
      <dgm:prSet/>
      <dgm:spPr/>
      <dgm:t>
        <a:bodyPr/>
        <a:lstStyle/>
        <a:p>
          <a:endParaRPr lang="en-US"/>
        </a:p>
      </dgm:t>
    </dgm:pt>
    <dgm:pt modelId="{DBBE429B-1C64-412A-8B88-63EB90DD39A3}" type="sibTrans" cxnId="{7E6EB34D-CBC6-421A-8244-43AD5CD6DD83}">
      <dgm:prSet/>
      <dgm:spPr/>
      <dgm:t>
        <a:bodyPr/>
        <a:lstStyle/>
        <a:p>
          <a:endParaRPr lang="en-US"/>
        </a:p>
      </dgm:t>
    </dgm:pt>
    <dgm:pt modelId="{BAA92EC8-C006-41F2-AB35-DA192BB16D0F}">
      <dgm:prSet custT="1"/>
      <dgm:spPr>
        <a:solidFill>
          <a:srgbClr val="FFC000">
            <a:alpha val="29000"/>
          </a:srgbClr>
        </a:solidFill>
      </dgm:spPr>
      <dgm:t>
        <a:bodyPr/>
        <a:lstStyle/>
        <a:p>
          <a:pPr marL="228600" rtl="0">
            <a:spcBef>
              <a:spcPct val="0"/>
            </a:spcBef>
            <a:spcAft>
              <a:spcPct val="15000"/>
            </a:spcAft>
          </a:pPr>
          <a:endParaRPr lang="en-US" sz="2000" b="1" dirty="0">
            <a:latin typeface="Arial Narrow" pitchFamily="34" charset="0"/>
          </a:endParaRPr>
        </a:p>
      </dgm:t>
    </dgm:pt>
    <dgm:pt modelId="{099D1329-1660-45F5-9DB4-B9BFCF523ACB}" type="parTrans" cxnId="{FFD2B814-4595-46C1-9253-0BD82EFB3F60}">
      <dgm:prSet/>
      <dgm:spPr/>
      <dgm:t>
        <a:bodyPr/>
        <a:lstStyle/>
        <a:p>
          <a:endParaRPr lang="en-US"/>
        </a:p>
      </dgm:t>
    </dgm:pt>
    <dgm:pt modelId="{E754D7A7-9D3A-4583-AE44-2799599C5D91}" type="sibTrans" cxnId="{FFD2B814-4595-46C1-9253-0BD82EFB3F60}">
      <dgm:prSet/>
      <dgm:spPr/>
      <dgm:t>
        <a:bodyPr/>
        <a:lstStyle/>
        <a:p>
          <a:endParaRPr lang="en-US"/>
        </a:p>
      </dgm:t>
    </dgm:pt>
    <dgm:pt modelId="{9C0FAC0F-1A4C-47FB-949B-26EBEF81DED4}">
      <dgm:prSet custT="1"/>
      <dgm:spPr>
        <a:solidFill>
          <a:srgbClr val="FFC000">
            <a:alpha val="29000"/>
          </a:srgbClr>
        </a:solidFill>
      </dgm:spPr>
      <dgm:t>
        <a:bodyPr/>
        <a:lstStyle/>
        <a:p>
          <a:r>
            <a:rPr lang="en-US" sz="2600" noProof="0" smtClean="0"/>
            <a:t>Logistics Costs</a:t>
          </a:r>
          <a:endParaRPr lang="en-US" sz="2600" noProof="0"/>
        </a:p>
      </dgm:t>
    </dgm:pt>
    <dgm:pt modelId="{37C185A3-591B-45C8-BEC9-FA7E5919E3E1}" type="parTrans" cxnId="{05D4B25F-88A8-4913-A849-8471B9D3B2A7}">
      <dgm:prSet/>
      <dgm:spPr/>
      <dgm:t>
        <a:bodyPr/>
        <a:lstStyle/>
        <a:p>
          <a:endParaRPr lang="en-US"/>
        </a:p>
      </dgm:t>
    </dgm:pt>
    <dgm:pt modelId="{68C1B6D5-2022-4165-B2C9-8F7A981F59E2}" type="sibTrans" cxnId="{05D4B25F-88A8-4913-A849-8471B9D3B2A7}">
      <dgm:prSet/>
      <dgm:spPr/>
      <dgm:t>
        <a:bodyPr/>
        <a:lstStyle/>
        <a:p>
          <a:endParaRPr lang="en-US"/>
        </a:p>
      </dgm:t>
    </dgm:pt>
    <dgm:pt modelId="{FC7E81BD-1A90-4550-ACF5-D7E093CA42E7}">
      <dgm:prSet custT="1"/>
      <dgm:spPr>
        <a:solidFill>
          <a:srgbClr val="FFC000">
            <a:alpha val="29000"/>
          </a:srgbClr>
        </a:solidFill>
      </dgm:spPr>
      <dgm:t>
        <a:bodyPr/>
        <a:lstStyle/>
        <a:p>
          <a:r>
            <a:rPr lang="en-US" sz="2600" noProof="0" dirty="0" smtClean="0"/>
            <a:t>Transport Costs</a:t>
          </a:r>
          <a:endParaRPr lang="en-US" sz="2600" noProof="0" dirty="0"/>
        </a:p>
      </dgm:t>
    </dgm:pt>
    <dgm:pt modelId="{A70A17A7-32C7-48C7-B13E-88A58D0AD554}" type="parTrans" cxnId="{EC4A42B2-02D2-4894-8496-5DAD82813C86}">
      <dgm:prSet/>
      <dgm:spPr/>
      <dgm:t>
        <a:bodyPr/>
        <a:lstStyle/>
        <a:p>
          <a:endParaRPr lang="en-US"/>
        </a:p>
      </dgm:t>
    </dgm:pt>
    <dgm:pt modelId="{697B2E60-500B-44F7-AD2D-56CCFCED06D7}" type="sibTrans" cxnId="{EC4A42B2-02D2-4894-8496-5DAD82813C86}">
      <dgm:prSet/>
      <dgm:spPr/>
      <dgm:t>
        <a:bodyPr/>
        <a:lstStyle/>
        <a:p>
          <a:endParaRPr lang="en-US"/>
        </a:p>
      </dgm:t>
    </dgm:pt>
    <dgm:pt modelId="{BFEA6645-FA6C-4388-837B-824AEF483CE6}">
      <dgm:prSet custT="1"/>
      <dgm:spPr>
        <a:solidFill>
          <a:srgbClr val="FFC000">
            <a:alpha val="29000"/>
          </a:srgbClr>
        </a:solidFill>
      </dgm:spPr>
      <dgm:t>
        <a:bodyPr/>
        <a:lstStyle/>
        <a:p>
          <a:r>
            <a:rPr lang="en-US" sz="2600" noProof="0" dirty="0" smtClean="0"/>
            <a:t>Transport Prices (Tariffs)</a:t>
          </a:r>
          <a:endParaRPr lang="en-US" sz="2600" noProof="0" dirty="0"/>
        </a:p>
      </dgm:t>
    </dgm:pt>
    <dgm:pt modelId="{1F2BA1B5-E017-4270-A07A-20311EED023E}" type="parTrans" cxnId="{E3AD86D5-B6ED-4D59-9A8F-2A9A24563F13}">
      <dgm:prSet/>
      <dgm:spPr/>
      <dgm:t>
        <a:bodyPr/>
        <a:lstStyle/>
        <a:p>
          <a:endParaRPr lang="en-US"/>
        </a:p>
      </dgm:t>
    </dgm:pt>
    <dgm:pt modelId="{B7678C53-2E10-4E6C-9F21-EEF0330192C1}" type="sibTrans" cxnId="{E3AD86D5-B6ED-4D59-9A8F-2A9A24563F13}">
      <dgm:prSet/>
      <dgm:spPr/>
      <dgm:t>
        <a:bodyPr/>
        <a:lstStyle/>
        <a:p>
          <a:endParaRPr lang="en-US"/>
        </a:p>
      </dgm:t>
    </dgm:pt>
    <dgm:pt modelId="{1312B0F4-DE8C-4769-AEE3-4180D4371EA2}">
      <dgm:prSet custT="1"/>
      <dgm:spPr>
        <a:solidFill>
          <a:srgbClr val="FFC000">
            <a:alpha val="29000"/>
          </a:srgbClr>
        </a:solidFill>
      </dgm:spPr>
      <dgm:t>
        <a:bodyPr/>
        <a:lstStyle/>
        <a:p>
          <a:r>
            <a:rPr lang="en-US" sz="2600" noProof="0" dirty="0" smtClean="0"/>
            <a:t>Transport Corridor</a:t>
          </a:r>
          <a:endParaRPr lang="en-US" sz="2600" noProof="0" dirty="0"/>
        </a:p>
      </dgm:t>
    </dgm:pt>
    <dgm:pt modelId="{72C0917B-1973-4AEA-A11F-60188C2FA10B}" type="parTrans" cxnId="{7A8118C0-AEF8-44C6-90D5-2EF4461496B7}">
      <dgm:prSet/>
      <dgm:spPr/>
      <dgm:t>
        <a:bodyPr/>
        <a:lstStyle/>
        <a:p>
          <a:endParaRPr lang="en-US"/>
        </a:p>
      </dgm:t>
    </dgm:pt>
    <dgm:pt modelId="{C984993F-6841-4422-9B2E-C928AE406283}" type="sibTrans" cxnId="{7A8118C0-AEF8-44C6-90D5-2EF4461496B7}">
      <dgm:prSet/>
      <dgm:spPr/>
      <dgm:t>
        <a:bodyPr/>
        <a:lstStyle/>
        <a:p>
          <a:endParaRPr lang="en-US"/>
        </a:p>
      </dgm:t>
    </dgm:pt>
    <dgm:pt modelId="{05AC60B2-9E6D-4094-9F92-2511E9A20A42}">
      <dgm:prSet custT="1"/>
      <dgm:spPr>
        <a:solidFill>
          <a:srgbClr val="FFC000">
            <a:alpha val="29000"/>
          </a:srgbClr>
        </a:solidFill>
      </dgm:spPr>
      <dgm:t>
        <a:bodyPr/>
        <a:lstStyle/>
        <a:p>
          <a:r>
            <a:rPr lang="en-US" sz="2600" noProof="0" dirty="0" smtClean="0"/>
            <a:t>Types of Corridors</a:t>
          </a:r>
          <a:endParaRPr lang="en-US" sz="2600" noProof="0" dirty="0"/>
        </a:p>
      </dgm:t>
    </dgm:pt>
    <dgm:pt modelId="{B0B4D445-E749-4F78-9AD8-82811E99F6AF}" type="parTrans" cxnId="{6F195431-60F7-4E99-B10C-CFA1E3A465E4}">
      <dgm:prSet/>
      <dgm:spPr/>
      <dgm:t>
        <a:bodyPr/>
        <a:lstStyle/>
        <a:p>
          <a:endParaRPr lang="en-US"/>
        </a:p>
      </dgm:t>
    </dgm:pt>
    <dgm:pt modelId="{354E5884-765D-4702-B786-E1D7A91CB777}" type="sibTrans" cxnId="{6F195431-60F7-4E99-B10C-CFA1E3A465E4}">
      <dgm:prSet/>
      <dgm:spPr/>
      <dgm:t>
        <a:bodyPr/>
        <a:lstStyle/>
        <a:p>
          <a:endParaRPr lang="en-US"/>
        </a:p>
      </dgm:t>
    </dgm:pt>
    <dgm:pt modelId="{E428CAAF-CE09-466A-90E9-4752578AE701}">
      <dgm:prSet custT="1"/>
      <dgm:spPr>
        <a:solidFill>
          <a:srgbClr val="FFC000">
            <a:alpha val="29000"/>
          </a:srgbClr>
        </a:solidFill>
      </dgm:spPr>
      <dgm:t>
        <a:bodyPr/>
        <a:lstStyle/>
        <a:p>
          <a:r>
            <a:rPr lang="en-US" sz="2600" noProof="0" dirty="0" smtClean="0"/>
            <a:t>Transport Multimodal</a:t>
          </a:r>
          <a:endParaRPr lang="en-US" sz="2600" noProof="0" dirty="0"/>
        </a:p>
      </dgm:t>
    </dgm:pt>
    <dgm:pt modelId="{40710FE6-D2F8-4278-9D42-F88175193C81}" type="parTrans" cxnId="{C26B7804-593E-4979-936D-1E4482E5AD96}">
      <dgm:prSet/>
      <dgm:spPr/>
      <dgm:t>
        <a:bodyPr/>
        <a:lstStyle/>
        <a:p>
          <a:endParaRPr lang="en-US"/>
        </a:p>
      </dgm:t>
    </dgm:pt>
    <dgm:pt modelId="{B48C3D1C-E0E8-471B-A8D9-B9ECBD2336AD}" type="sibTrans" cxnId="{C26B7804-593E-4979-936D-1E4482E5AD96}">
      <dgm:prSet/>
      <dgm:spPr/>
      <dgm:t>
        <a:bodyPr/>
        <a:lstStyle/>
        <a:p>
          <a:endParaRPr lang="en-US"/>
        </a:p>
      </dgm:t>
    </dgm:pt>
    <dgm:pt modelId="{8330BA7D-0FE7-424D-9ECC-46F4A99BE35E}">
      <dgm:prSet custT="1"/>
      <dgm:spPr>
        <a:solidFill>
          <a:srgbClr val="FFC000">
            <a:alpha val="29000"/>
          </a:srgbClr>
        </a:solidFill>
      </dgm:spPr>
      <dgm:t>
        <a:bodyPr/>
        <a:lstStyle/>
        <a:p>
          <a:r>
            <a:rPr lang="en-US" sz="2600" noProof="0" dirty="0" smtClean="0"/>
            <a:t>Transport Intermodal </a:t>
          </a:r>
          <a:endParaRPr lang="en-US" sz="2600" noProof="0" dirty="0"/>
        </a:p>
      </dgm:t>
    </dgm:pt>
    <dgm:pt modelId="{AD25BDFF-FA7C-422A-902D-66ADA5A354E0}" type="parTrans" cxnId="{586E6222-C2B6-4842-B9AA-8C77FA5AA6C7}">
      <dgm:prSet/>
      <dgm:spPr/>
      <dgm:t>
        <a:bodyPr/>
        <a:lstStyle/>
        <a:p>
          <a:endParaRPr lang="en-US"/>
        </a:p>
      </dgm:t>
    </dgm:pt>
    <dgm:pt modelId="{CD81C464-9A76-4B9C-9A24-E78DC20F2587}" type="sibTrans" cxnId="{586E6222-C2B6-4842-B9AA-8C77FA5AA6C7}">
      <dgm:prSet/>
      <dgm:spPr/>
      <dgm:t>
        <a:bodyPr/>
        <a:lstStyle/>
        <a:p>
          <a:endParaRPr lang="en-US"/>
        </a:p>
      </dgm:t>
    </dgm:pt>
    <dgm:pt modelId="{A5989E17-9C0C-445F-881D-092988840E6B}">
      <dgm:prSet custT="1"/>
      <dgm:spPr/>
      <dgm:t>
        <a:bodyPr/>
        <a:lstStyle/>
        <a:p>
          <a:r>
            <a:rPr lang="en-US" sz="2600" noProof="0" dirty="0" smtClean="0"/>
            <a:t>Trade liberalization</a:t>
          </a:r>
          <a:endParaRPr lang="en-US" sz="2600" noProof="0" dirty="0"/>
        </a:p>
      </dgm:t>
    </dgm:pt>
    <dgm:pt modelId="{FD84DEA3-0B67-4F48-BB5A-DD26FA11B4F6}" type="parTrans" cxnId="{BABD0D1F-F2A0-4ED4-ABE7-BC9613E4DDFD}">
      <dgm:prSet/>
      <dgm:spPr/>
      <dgm:t>
        <a:bodyPr/>
        <a:lstStyle/>
        <a:p>
          <a:endParaRPr lang="en-US"/>
        </a:p>
      </dgm:t>
    </dgm:pt>
    <dgm:pt modelId="{3C754EA0-A475-4699-A8AC-2D39126C3B56}" type="sibTrans" cxnId="{BABD0D1F-F2A0-4ED4-ABE7-BC9613E4DDFD}">
      <dgm:prSet/>
      <dgm:spPr/>
      <dgm:t>
        <a:bodyPr/>
        <a:lstStyle/>
        <a:p>
          <a:endParaRPr lang="en-US"/>
        </a:p>
      </dgm:t>
    </dgm:pt>
    <dgm:pt modelId="{5F235F9D-ABCA-4992-87BB-9E6DB9C50868}" type="pres">
      <dgm:prSet presAssocID="{97DA9C99-70F3-4D8A-8177-6C46DDC3FC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3B1E57-A845-42C0-8CC9-0C46C1E0D3A5}" type="pres">
      <dgm:prSet presAssocID="{6B4C68B8-C249-4E8D-B173-7B4605BA6CF3}" presName="linNode" presStyleCnt="0"/>
      <dgm:spPr/>
    </dgm:pt>
    <dgm:pt modelId="{71F12F4D-5EC9-4618-9D18-53F23C570E09}" type="pres">
      <dgm:prSet presAssocID="{6B4C68B8-C249-4E8D-B173-7B4605BA6CF3}" presName="parentText" presStyleLbl="node1" presStyleIdx="0" presStyleCnt="1" custScaleX="1094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CB897-9B3D-42C2-9873-2A0B860F7756}" type="pres">
      <dgm:prSet presAssocID="{6B4C68B8-C249-4E8D-B173-7B4605BA6CF3}" presName="descendantText" presStyleLbl="alignAccFollowNode1" presStyleIdx="0" presStyleCnt="1" custScaleX="120522" custScaleY="125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167310-B162-4195-BF82-C4A47030E372}" type="presOf" srcId="{BFEA6645-FA6C-4388-837B-824AEF483CE6}" destId="{21FCB897-9B3D-42C2-9873-2A0B860F7756}" srcOrd="0" destOrd="3" presId="urn:microsoft.com/office/officeart/2005/8/layout/vList5"/>
    <dgm:cxn modelId="{A12A8C7D-086C-4B79-BDBB-10A5B9C3E48A}" type="presOf" srcId="{8330BA7D-0FE7-424D-9ECC-46F4A99BE35E}" destId="{21FCB897-9B3D-42C2-9873-2A0B860F7756}" srcOrd="0" destOrd="7" presId="urn:microsoft.com/office/officeart/2005/8/layout/vList5"/>
    <dgm:cxn modelId="{6F195431-60F7-4E99-B10C-CFA1E3A465E4}" srcId="{6B4C68B8-C249-4E8D-B173-7B4605BA6CF3}" destId="{05AC60B2-9E6D-4094-9F92-2511E9A20A42}" srcOrd="5" destOrd="0" parTransId="{B0B4D445-E749-4F78-9AD8-82811E99F6AF}" sibTransId="{354E5884-765D-4702-B786-E1D7A91CB777}"/>
    <dgm:cxn modelId="{05D4B25F-88A8-4913-A849-8471B9D3B2A7}" srcId="{6B4C68B8-C249-4E8D-B173-7B4605BA6CF3}" destId="{9C0FAC0F-1A4C-47FB-949B-26EBEF81DED4}" srcOrd="1" destOrd="0" parTransId="{37C185A3-591B-45C8-BEC9-FA7E5919E3E1}" sibTransId="{68C1B6D5-2022-4165-B2C9-8F7A981F59E2}"/>
    <dgm:cxn modelId="{7A8118C0-AEF8-44C6-90D5-2EF4461496B7}" srcId="{6B4C68B8-C249-4E8D-B173-7B4605BA6CF3}" destId="{1312B0F4-DE8C-4769-AEE3-4180D4371EA2}" srcOrd="4" destOrd="0" parTransId="{72C0917B-1973-4AEA-A11F-60188C2FA10B}" sibTransId="{C984993F-6841-4422-9B2E-C928AE406283}"/>
    <dgm:cxn modelId="{9C661E7A-3994-4433-9620-52A9A52577F0}" type="presOf" srcId="{E428CAAF-CE09-466A-90E9-4752578AE701}" destId="{21FCB897-9B3D-42C2-9873-2A0B860F7756}" srcOrd="0" destOrd="6" presId="urn:microsoft.com/office/officeart/2005/8/layout/vList5"/>
    <dgm:cxn modelId="{5A8F1430-0BFE-4517-98B2-540E2FA80FBE}" srcId="{97DA9C99-70F3-4D8A-8177-6C46DDC3FC1A}" destId="{6B4C68B8-C249-4E8D-B173-7B4605BA6CF3}" srcOrd="0" destOrd="0" parTransId="{AC992CE1-A9B9-45B0-81DD-B48ED97104C7}" sibTransId="{7BA4DD49-E8AC-4451-84C2-C3D897C3C4BE}"/>
    <dgm:cxn modelId="{FEA3D7C0-6810-41C1-A9D6-DB2B4D7DEBF5}" type="presOf" srcId="{1312B0F4-DE8C-4769-AEE3-4180D4371EA2}" destId="{21FCB897-9B3D-42C2-9873-2A0B860F7756}" srcOrd="0" destOrd="4" presId="urn:microsoft.com/office/officeart/2005/8/layout/vList5"/>
    <dgm:cxn modelId="{EC4A42B2-02D2-4894-8496-5DAD82813C86}" srcId="{6B4C68B8-C249-4E8D-B173-7B4605BA6CF3}" destId="{FC7E81BD-1A90-4550-ACF5-D7E093CA42E7}" srcOrd="2" destOrd="0" parTransId="{A70A17A7-32C7-48C7-B13E-88A58D0AD554}" sibTransId="{697B2E60-500B-44F7-AD2D-56CCFCED06D7}"/>
    <dgm:cxn modelId="{BABD0D1F-F2A0-4ED4-ABE7-BC9613E4DDFD}" srcId="{6B4C68B8-C249-4E8D-B173-7B4605BA6CF3}" destId="{A5989E17-9C0C-445F-881D-092988840E6B}" srcOrd="9" destOrd="0" parTransId="{FD84DEA3-0B67-4F48-BB5A-DD26FA11B4F6}" sibTransId="{3C754EA0-A475-4699-A8AC-2D39126C3B56}"/>
    <dgm:cxn modelId="{FFD2B814-4595-46C1-9253-0BD82EFB3F60}" srcId="{6B4C68B8-C249-4E8D-B173-7B4605BA6CF3}" destId="{BAA92EC8-C006-41F2-AB35-DA192BB16D0F}" srcOrd="0" destOrd="0" parTransId="{099D1329-1660-45F5-9DB4-B9BFCF523ACB}" sibTransId="{E754D7A7-9D3A-4583-AE44-2799599C5D91}"/>
    <dgm:cxn modelId="{C26B7804-593E-4979-936D-1E4482E5AD96}" srcId="{6B4C68B8-C249-4E8D-B173-7B4605BA6CF3}" destId="{E428CAAF-CE09-466A-90E9-4752578AE701}" srcOrd="6" destOrd="0" parTransId="{40710FE6-D2F8-4278-9D42-F88175193C81}" sibTransId="{B48C3D1C-E0E8-471B-A8D9-B9ECBD2336AD}"/>
    <dgm:cxn modelId="{ECD5AC28-5C2C-44D1-8841-1BB870927BC2}" type="presOf" srcId="{BAA92EC8-C006-41F2-AB35-DA192BB16D0F}" destId="{21FCB897-9B3D-42C2-9873-2A0B860F7756}" srcOrd="0" destOrd="0" presId="urn:microsoft.com/office/officeart/2005/8/layout/vList5"/>
    <dgm:cxn modelId="{7FC643D5-7E00-43C8-A0C6-136AF4B1B757}" type="presOf" srcId="{6B4C68B8-C249-4E8D-B173-7B4605BA6CF3}" destId="{71F12F4D-5EC9-4618-9D18-53F23C570E09}" srcOrd="0" destOrd="0" presId="urn:microsoft.com/office/officeart/2005/8/layout/vList5"/>
    <dgm:cxn modelId="{C5E1BA5D-5AD1-4C1E-9222-1F5926A86207}" type="presOf" srcId="{A5989E17-9C0C-445F-881D-092988840E6B}" destId="{21FCB897-9B3D-42C2-9873-2A0B860F7756}" srcOrd="0" destOrd="9" presId="urn:microsoft.com/office/officeart/2005/8/layout/vList5"/>
    <dgm:cxn modelId="{586E6222-C2B6-4842-B9AA-8C77FA5AA6C7}" srcId="{6B4C68B8-C249-4E8D-B173-7B4605BA6CF3}" destId="{8330BA7D-0FE7-424D-9ECC-46F4A99BE35E}" srcOrd="7" destOrd="0" parTransId="{AD25BDFF-FA7C-422A-902D-66ADA5A354E0}" sibTransId="{CD81C464-9A76-4B9C-9A24-E78DC20F2587}"/>
    <dgm:cxn modelId="{0B4D4217-9CD5-4E21-A596-8C94AFE94E1A}" type="presOf" srcId="{05AC60B2-9E6D-4094-9F92-2511E9A20A42}" destId="{21FCB897-9B3D-42C2-9873-2A0B860F7756}" srcOrd="0" destOrd="5" presId="urn:microsoft.com/office/officeart/2005/8/layout/vList5"/>
    <dgm:cxn modelId="{30442A8F-C663-46AA-B09B-8745B67C96AB}" type="presOf" srcId="{26634593-8297-4A15-A0D7-2DB78A9DE44D}" destId="{21FCB897-9B3D-42C2-9873-2A0B860F7756}" srcOrd="0" destOrd="8" presId="urn:microsoft.com/office/officeart/2005/8/layout/vList5"/>
    <dgm:cxn modelId="{7E6EB34D-CBC6-421A-8244-43AD5CD6DD83}" srcId="{6B4C68B8-C249-4E8D-B173-7B4605BA6CF3}" destId="{26634593-8297-4A15-A0D7-2DB78A9DE44D}" srcOrd="8" destOrd="0" parTransId="{C35F65C9-3BE4-4248-AFB9-E8EE5006CD8D}" sibTransId="{DBBE429B-1C64-412A-8B88-63EB90DD39A3}"/>
    <dgm:cxn modelId="{AFA07DA9-919B-42D3-9FBA-2DB8588C9BC9}" type="presOf" srcId="{FC7E81BD-1A90-4550-ACF5-D7E093CA42E7}" destId="{21FCB897-9B3D-42C2-9873-2A0B860F7756}" srcOrd="0" destOrd="2" presId="urn:microsoft.com/office/officeart/2005/8/layout/vList5"/>
    <dgm:cxn modelId="{7B41FC5E-CE42-4087-BC12-2B670343D237}" type="presOf" srcId="{9C0FAC0F-1A4C-47FB-949B-26EBEF81DED4}" destId="{21FCB897-9B3D-42C2-9873-2A0B860F7756}" srcOrd="0" destOrd="1" presId="urn:microsoft.com/office/officeart/2005/8/layout/vList5"/>
    <dgm:cxn modelId="{F522AB82-4975-494A-ACD0-A337ED1AAB8B}" type="presOf" srcId="{97DA9C99-70F3-4D8A-8177-6C46DDC3FC1A}" destId="{5F235F9D-ABCA-4992-87BB-9E6DB9C50868}" srcOrd="0" destOrd="0" presId="urn:microsoft.com/office/officeart/2005/8/layout/vList5"/>
    <dgm:cxn modelId="{E3AD86D5-B6ED-4D59-9A8F-2A9A24563F13}" srcId="{6B4C68B8-C249-4E8D-B173-7B4605BA6CF3}" destId="{BFEA6645-FA6C-4388-837B-824AEF483CE6}" srcOrd="3" destOrd="0" parTransId="{1F2BA1B5-E017-4270-A07A-20311EED023E}" sibTransId="{B7678C53-2E10-4E6C-9F21-EEF0330192C1}"/>
    <dgm:cxn modelId="{207B6C35-DD13-4465-A7F1-98B0570EC0D5}" type="presParOf" srcId="{5F235F9D-ABCA-4992-87BB-9E6DB9C50868}" destId="{873B1E57-A845-42C0-8CC9-0C46C1E0D3A5}" srcOrd="0" destOrd="0" presId="urn:microsoft.com/office/officeart/2005/8/layout/vList5"/>
    <dgm:cxn modelId="{32B8DFAB-46B7-48C5-B94C-EB28C2DC99F3}" type="presParOf" srcId="{873B1E57-A845-42C0-8CC9-0C46C1E0D3A5}" destId="{71F12F4D-5EC9-4618-9D18-53F23C570E09}" srcOrd="0" destOrd="0" presId="urn:microsoft.com/office/officeart/2005/8/layout/vList5"/>
    <dgm:cxn modelId="{8A97695C-7856-456F-ADDB-4906502FCD6A}" type="presParOf" srcId="{873B1E57-A845-42C0-8CC9-0C46C1E0D3A5}" destId="{21FCB897-9B3D-42C2-9873-2A0B860F77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DA9C99-70F3-4D8A-8177-6C46DDC3FC1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4C68B8-C249-4E8D-B173-7B4605BA6CF3}">
      <dgm:prSet custT="1"/>
      <dgm:spPr/>
      <dgm:t>
        <a:bodyPr/>
        <a:lstStyle/>
        <a:p>
          <a:pPr rtl="0"/>
          <a:r>
            <a:rPr lang="en-US" sz="3000" dirty="0" smtClean="0"/>
            <a:t>Trade and Transport Facilitation Constraints</a:t>
          </a:r>
          <a:endParaRPr lang="en-US" sz="3000" dirty="0"/>
        </a:p>
      </dgm:t>
    </dgm:pt>
    <dgm:pt modelId="{AC992CE1-A9B9-45B0-81DD-B48ED97104C7}" type="parTrans" cxnId="{5A8F1430-0BFE-4517-98B2-540E2FA80FBE}">
      <dgm:prSet/>
      <dgm:spPr/>
      <dgm:t>
        <a:bodyPr/>
        <a:lstStyle/>
        <a:p>
          <a:endParaRPr lang="en-US"/>
        </a:p>
      </dgm:t>
    </dgm:pt>
    <dgm:pt modelId="{7BA4DD49-E8AC-4451-84C2-C3D897C3C4BE}" type="sibTrans" cxnId="{5A8F1430-0BFE-4517-98B2-540E2FA80FBE}">
      <dgm:prSet/>
      <dgm:spPr/>
      <dgm:t>
        <a:bodyPr/>
        <a:lstStyle/>
        <a:p>
          <a:endParaRPr lang="en-US"/>
        </a:p>
      </dgm:t>
    </dgm:pt>
    <dgm:pt modelId="{FC9B6F93-5E8E-43BA-B330-342C8D308B64}">
      <dgm:prSet custT="1"/>
      <dgm:spPr/>
      <dgm:t>
        <a:bodyPr/>
        <a:lstStyle/>
        <a:p>
          <a:pPr rtl="0"/>
          <a:endParaRPr lang="en-US" sz="2000" b="1" dirty="0">
            <a:latin typeface="Arial Narrow" pitchFamily="34" charset="0"/>
          </a:endParaRPr>
        </a:p>
      </dgm:t>
    </dgm:pt>
    <dgm:pt modelId="{80D19904-F05A-4057-8892-F21183D2F422}" type="parTrans" cxnId="{38964B67-EDF3-4C20-B7A9-3F38ED43DFA3}">
      <dgm:prSet/>
      <dgm:spPr/>
      <dgm:t>
        <a:bodyPr/>
        <a:lstStyle/>
        <a:p>
          <a:endParaRPr lang="en-US"/>
        </a:p>
      </dgm:t>
    </dgm:pt>
    <dgm:pt modelId="{8FE4A2CF-F813-43EC-B6C8-64B1D7F8ADB9}" type="sibTrans" cxnId="{38964B67-EDF3-4C20-B7A9-3F38ED43DFA3}">
      <dgm:prSet/>
      <dgm:spPr/>
      <dgm:t>
        <a:bodyPr/>
        <a:lstStyle/>
        <a:p>
          <a:endParaRPr lang="en-US"/>
        </a:p>
      </dgm:t>
    </dgm:pt>
    <dgm:pt modelId="{E11DC0AB-668B-43BC-AD16-FF0C059D3183}">
      <dgm:prSet custT="1"/>
      <dgm:spPr/>
      <dgm:t>
        <a:bodyPr/>
        <a:lstStyle/>
        <a:p>
          <a:pPr rtl="0"/>
          <a:r>
            <a:rPr lang="en-US" sz="2500" dirty="0" smtClean="0">
              <a:latin typeface="Arial Narrow" pitchFamily="34" charset="0"/>
            </a:rPr>
            <a:t>Border delays at main crossings</a:t>
          </a:r>
          <a:endParaRPr lang="en-US" sz="2500" dirty="0">
            <a:latin typeface="Arial Narrow" pitchFamily="34" charset="0"/>
          </a:endParaRPr>
        </a:p>
      </dgm:t>
    </dgm:pt>
    <dgm:pt modelId="{231E5EAF-8918-4B38-BB49-8AB17E210289}" type="parTrans" cxnId="{DBD828D1-1892-46A8-9AEF-EECDF5AE4B45}">
      <dgm:prSet/>
      <dgm:spPr/>
      <dgm:t>
        <a:bodyPr/>
        <a:lstStyle/>
        <a:p>
          <a:endParaRPr lang="en-US"/>
        </a:p>
      </dgm:t>
    </dgm:pt>
    <dgm:pt modelId="{DE8A0231-28FE-45E7-8575-25B1AA8E27EE}" type="sibTrans" cxnId="{DBD828D1-1892-46A8-9AEF-EECDF5AE4B45}">
      <dgm:prSet/>
      <dgm:spPr/>
      <dgm:t>
        <a:bodyPr/>
        <a:lstStyle/>
        <a:p>
          <a:endParaRPr lang="en-US"/>
        </a:p>
      </dgm:t>
    </dgm:pt>
    <dgm:pt modelId="{F8BFE602-70BF-4594-89E2-CA1111FCA470}">
      <dgm:prSet custT="1"/>
      <dgm:spPr/>
      <dgm:t>
        <a:bodyPr/>
        <a:lstStyle/>
        <a:p>
          <a:pPr rtl="0"/>
          <a:r>
            <a:rPr lang="en-US" sz="2500" dirty="0" smtClean="0">
              <a:latin typeface="Arial Narrow" pitchFamily="34" charset="0"/>
            </a:rPr>
            <a:t>Infrastructure (intermodal interfaces, roads and rail condition, missing links, etc.);</a:t>
          </a:r>
          <a:endParaRPr lang="en-US" sz="2500" dirty="0">
            <a:latin typeface="Arial Narrow" pitchFamily="34" charset="0"/>
          </a:endParaRPr>
        </a:p>
      </dgm:t>
    </dgm:pt>
    <dgm:pt modelId="{04C19BDD-F72D-439D-A425-CCE70CFE7B13}" type="parTrans" cxnId="{3E3A08AD-B828-45A9-9824-7A7CDE62A71D}">
      <dgm:prSet/>
      <dgm:spPr/>
      <dgm:t>
        <a:bodyPr/>
        <a:lstStyle/>
        <a:p>
          <a:endParaRPr lang="en-US"/>
        </a:p>
      </dgm:t>
    </dgm:pt>
    <dgm:pt modelId="{2CAFF4A1-5020-42C9-A873-25BB71C8F6F5}" type="sibTrans" cxnId="{3E3A08AD-B828-45A9-9824-7A7CDE62A71D}">
      <dgm:prSet/>
      <dgm:spPr/>
      <dgm:t>
        <a:bodyPr/>
        <a:lstStyle/>
        <a:p>
          <a:endParaRPr lang="en-US"/>
        </a:p>
      </dgm:t>
    </dgm:pt>
    <dgm:pt modelId="{CE9DAD5C-27A0-4712-873B-69B3DAB01396}">
      <dgm:prSet custT="1"/>
      <dgm:spPr/>
      <dgm:t>
        <a:bodyPr/>
        <a:lstStyle/>
        <a:p>
          <a:pPr rtl="0"/>
          <a:r>
            <a:rPr lang="en-US" sz="2500" dirty="0" smtClean="0">
              <a:latin typeface="Arial Narrow" pitchFamily="34" charset="0"/>
            </a:rPr>
            <a:t>Lack of enforcement of harmonized regulation </a:t>
          </a:r>
          <a:endParaRPr lang="en-US" sz="2500" dirty="0">
            <a:latin typeface="Arial Narrow" pitchFamily="34" charset="0"/>
          </a:endParaRPr>
        </a:p>
      </dgm:t>
    </dgm:pt>
    <dgm:pt modelId="{5CEFEC5D-ADD8-470C-AADA-0A3D55C40B6E}" type="parTrans" cxnId="{8452B22A-1FAD-4179-AB48-19B67CFECD55}">
      <dgm:prSet/>
      <dgm:spPr/>
      <dgm:t>
        <a:bodyPr/>
        <a:lstStyle/>
        <a:p>
          <a:endParaRPr lang="en-US"/>
        </a:p>
      </dgm:t>
    </dgm:pt>
    <dgm:pt modelId="{DDC79DED-BF91-4BD9-AF6F-DB7F74B91362}" type="sibTrans" cxnId="{8452B22A-1FAD-4179-AB48-19B67CFECD55}">
      <dgm:prSet/>
      <dgm:spPr/>
      <dgm:t>
        <a:bodyPr/>
        <a:lstStyle/>
        <a:p>
          <a:endParaRPr lang="en-US"/>
        </a:p>
      </dgm:t>
    </dgm:pt>
    <dgm:pt modelId="{13F782A1-09B4-4D52-B42B-05F7B2B7DAE5}">
      <dgm:prSet custT="1"/>
      <dgm:spPr/>
      <dgm:t>
        <a:bodyPr/>
        <a:lstStyle/>
        <a:p>
          <a:pPr rtl="0"/>
          <a:r>
            <a:rPr lang="en-GB" sz="2500" dirty="0" smtClean="0">
              <a:latin typeface="Arial Narrow" pitchFamily="34" charset="0"/>
            </a:rPr>
            <a:t>Delays incurred due to lengthy documentation and cargo clearance procedures</a:t>
          </a:r>
          <a:endParaRPr lang="en-US" sz="2500" dirty="0" smtClean="0">
            <a:latin typeface="Arial Narrow" pitchFamily="34" charset="0"/>
          </a:endParaRPr>
        </a:p>
      </dgm:t>
    </dgm:pt>
    <dgm:pt modelId="{9DC7D08B-2B6E-494B-A471-66C7A1C0C46E}" type="parTrans" cxnId="{107D19BE-77FF-42FA-AA1B-F4FE9491AB70}">
      <dgm:prSet/>
      <dgm:spPr/>
      <dgm:t>
        <a:bodyPr/>
        <a:lstStyle/>
        <a:p>
          <a:endParaRPr lang="en-US"/>
        </a:p>
      </dgm:t>
    </dgm:pt>
    <dgm:pt modelId="{CF19C08C-283C-4755-87CD-504CCFBAA6B9}" type="sibTrans" cxnId="{107D19BE-77FF-42FA-AA1B-F4FE9491AB70}">
      <dgm:prSet/>
      <dgm:spPr/>
      <dgm:t>
        <a:bodyPr/>
        <a:lstStyle/>
        <a:p>
          <a:endParaRPr lang="en-US"/>
        </a:p>
      </dgm:t>
    </dgm:pt>
    <dgm:pt modelId="{D8C106A7-8A94-433B-A1D8-B569CE9F278B}">
      <dgm:prSet custT="1"/>
      <dgm:spPr/>
      <dgm:t>
        <a:bodyPr/>
        <a:lstStyle/>
        <a:p>
          <a:pPr rtl="0"/>
          <a:r>
            <a:rPr lang="en-US" sz="2500" dirty="0" smtClean="0">
              <a:latin typeface="Arial Narrow" pitchFamily="34" charset="0"/>
            </a:rPr>
            <a:t>Lack of computerization or deficiencies in IT connections;</a:t>
          </a:r>
          <a:endParaRPr lang="en-US" sz="2500" dirty="0">
            <a:latin typeface="Arial Narrow" pitchFamily="34" charset="0"/>
          </a:endParaRPr>
        </a:p>
      </dgm:t>
    </dgm:pt>
    <dgm:pt modelId="{EBD79F9F-C063-493F-A690-0652E525E1F5}" type="parTrans" cxnId="{71E5A15A-DD7C-47AD-9B7B-5E64E1F7E903}">
      <dgm:prSet/>
      <dgm:spPr/>
      <dgm:t>
        <a:bodyPr/>
        <a:lstStyle/>
        <a:p>
          <a:endParaRPr lang="en-US"/>
        </a:p>
      </dgm:t>
    </dgm:pt>
    <dgm:pt modelId="{FF1288C2-DB10-4A0C-BC4C-E5381B81FADC}" type="sibTrans" cxnId="{71E5A15A-DD7C-47AD-9B7B-5E64E1F7E903}">
      <dgm:prSet/>
      <dgm:spPr/>
      <dgm:t>
        <a:bodyPr/>
        <a:lstStyle/>
        <a:p>
          <a:endParaRPr lang="en-US"/>
        </a:p>
      </dgm:t>
    </dgm:pt>
    <dgm:pt modelId="{B9F427AE-52CF-4892-B03B-6D92BB4E4833}">
      <dgm:prSet custT="1"/>
      <dgm:spPr/>
      <dgm:t>
        <a:bodyPr/>
        <a:lstStyle/>
        <a:p>
          <a:pPr rtl="0"/>
          <a:r>
            <a:rPr lang="en-US" sz="2500" dirty="0" smtClean="0">
              <a:latin typeface="Arial Narrow" pitchFamily="34" charset="0"/>
            </a:rPr>
            <a:t>Transit time in ports</a:t>
          </a:r>
          <a:endParaRPr lang="en-US" sz="2500" dirty="0">
            <a:latin typeface="Arial Narrow" pitchFamily="34" charset="0"/>
          </a:endParaRPr>
        </a:p>
      </dgm:t>
    </dgm:pt>
    <dgm:pt modelId="{00481C72-EFC4-4CEF-B031-F721FA4BE123}" type="sibTrans" cxnId="{C05FB9B1-4F4A-46AF-9992-9F10A996ABBD}">
      <dgm:prSet/>
      <dgm:spPr/>
      <dgm:t>
        <a:bodyPr/>
        <a:lstStyle/>
        <a:p>
          <a:endParaRPr lang="en-US"/>
        </a:p>
      </dgm:t>
    </dgm:pt>
    <dgm:pt modelId="{AE9DA222-3E5A-42B6-83F8-C4B5D61DF409}" type="parTrans" cxnId="{C05FB9B1-4F4A-46AF-9992-9F10A996ABBD}">
      <dgm:prSet/>
      <dgm:spPr/>
      <dgm:t>
        <a:bodyPr/>
        <a:lstStyle/>
        <a:p>
          <a:endParaRPr lang="en-US"/>
        </a:p>
      </dgm:t>
    </dgm:pt>
    <dgm:pt modelId="{D752E499-0A50-4BE5-AA48-B9AE6C08DBC6}">
      <dgm:prSet custT="1"/>
      <dgm:spPr/>
      <dgm:t>
        <a:bodyPr/>
        <a:lstStyle/>
        <a:p>
          <a:pPr rtl="0"/>
          <a:r>
            <a:rPr lang="en-US" sz="2500" dirty="0" smtClean="0">
              <a:latin typeface="Arial Narrow" pitchFamily="34" charset="0"/>
            </a:rPr>
            <a:t>Modal Split and Trade Imbalance</a:t>
          </a:r>
          <a:endParaRPr lang="en-US" sz="2500" dirty="0">
            <a:latin typeface="Arial Narrow" pitchFamily="34" charset="0"/>
          </a:endParaRPr>
        </a:p>
      </dgm:t>
    </dgm:pt>
    <dgm:pt modelId="{F49AC744-E6E7-4169-A7E1-E8C04A37AA1C}" type="parTrans" cxnId="{7DC47A65-D533-4460-8DF2-5A9ED4CAF52A}">
      <dgm:prSet/>
      <dgm:spPr/>
      <dgm:t>
        <a:bodyPr/>
        <a:lstStyle/>
        <a:p>
          <a:endParaRPr lang="en-US"/>
        </a:p>
      </dgm:t>
    </dgm:pt>
    <dgm:pt modelId="{E27AF51F-2C7C-4377-AC4C-C25329B60A84}" type="sibTrans" cxnId="{7DC47A65-D533-4460-8DF2-5A9ED4CAF52A}">
      <dgm:prSet/>
      <dgm:spPr/>
      <dgm:t>
        <a:bodyPr/>
        <a:lstStyle/>
        <a:p>
          <a:endParaRPr lang="en-US"/>
        </a:p>
      </dgm:t>
    </dgm:pt>
    <dgm:pt modelId="{5F235F9D-ABCA-4992-87BB-9E6DB9C50868}" type="pres">
      <dgm:prSet presAssocID="{97DA9C99-70F3-4D8A-8177-6C46DDC3FC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3B1E57-A845-42C0-8CC9-0C46C1E0D3A5}" type="pres">
      <dgm:prSet presAssocID="{6B4C68B8-C249-4E8D-B173-7B4605BA6CF3}" presName="linNode" presStyleCnt="0"/>
      <dgm:spPr/>
    </dgm:pt>
    <dgm:pt modelId="{71F12F4D-5EC9-4618-9D18-53F23C570E09}" type="pres">
      <dgm:prSet presAssocID="{6B4C68B8-C249-4E8D-B173-7B4605BA6CF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CB897-9B3D-42C2-9873-2A0B860F7756}" type="pres">
      <dgm:prSet presAssocID="{6B4C68B8-C249-4E8D-B173-7B4605BA6CF3}" presName="descendantText" presStyleLbl="alignAccFollowNode1" presStyleIdx="0" presStyleCnt="1" custScaleX="120522" custScaleY="125122" custLinFactNeighborX="483" custLinFactNeighborY="2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15AFDD-8B18-44F7-8F72-F31CA0E31C5B}" type="presOf" srcId="{13F782A1-09B4-4D52-B42B-05F7B2B7DAE5}" destId="{21FCB897-9B3D-42C2-9873-2A0B860F7756}" srcOrd="0" destOrd="7" presId="urn:microsoft.com/office/officeart/2005/8/layout/vList5"/>
    <dgm:cxn modelId="{3E3A08AD-B828-45A9-9824-7A7CDE62A71D}" srcId="{FC9B6F93-5E8E-43BA-B330-342C8D308B64}" destId="{F8BFE602-70BF-4594-89E2-CA1111FCA470}" srcOrd="3" destOrd="0" parTransId="{04C19BDD-F72D-439D-A425-CCE70CFE7B13}" sibTransId="{2CAFF4A1-5020-42C9-A873-25BB71C8F6F5}"/>
    <dgm:cxn modelId="{C31A6768-3318-44F4-8BC7-5872B9D22A44}" type="presOf" srcId="{CE9DAD5C-27A0-4712-873B-69B3DAB01396}" destId="{21FCB897-9B3D-42C2-9873-2A0B860F7756}" srcOrd="0" destOrd="6" presId="urn:microsoft.com/office/officeart/2005/8/layout/vList5"/>
    <dgm:cxn modelId="{8452B22A-1FAD-4179-AB48-19B67CFECD55}" srcId="{FC9B6F93-5E8E-43BA-B330-342C8D308B64}" destId="{CE9DAD5C-27A0-4712-873B-69B3DAB01396}" srcOrd="5" destOrd="0" parTransId="{5CEFEC5D-ADD8-470C-AADA-0A3D55C40B6E}" sibTransId="{DDC79DED-BF91-4BD9-AF6F-DB7F74B91362}"/>
    <dgm:cxn modelId="{BD513976-6A4B-4908-9702-92223E399A59}" type="presOf" srcId="{97DA9C99-70F3-4D8A-8177-6C46DDC3FC1A}" destId="{5F235F9D-ABCA-4992-87BB-9E6DB9C50868}" srcOrd="0" destOrd="0" presId="urn:microsoft.com/office/officeart/2005/8/layout/vList5"/>
    <dgm:cxn modelId="{71E5A15A-DD7C-47AD-9B7B-5E64E1F7E903}" srcId="{FC9B6F93-5E8E-43BA-B330-342C8D308B64}" destId="{D8C106A7-8A94-433B-A1D8-B569CE9F278B}" srcOrd="2" destOrd="0" parTransId="{EBD79F9F-C063-493F-A690-0652E525E1F5}" sibTransId="{FF1288C2-DB10-4A0C-BC4C-E5381B81FADC}"/>
    <dgm:cxn modelId="{107D19BE-77FF-42FA-AA1B-F4FE9491AB70}" srcId="{FC9B6F93-5E8E-43BA-B330-342C8D308B64}" destId="{13F782A1-09B4-4D52-B42B-05F7B2B7DAE5}" srcOrd="6" destOrd="0" parTransId="{9DC7D08B-2B6E-494B-A471-66C7A1C0C46E}" sibTransId="{CF19C08C-283C-4755-87CD-504CCFBAA6B9}"/>
    <dgm:cxn modelId="{5C700065-0E57-4EB4-8014-37A6342A6BE8}" type="presOf" srcId="{D752E499-0A50-4BE5-AA48-B9AE6C08DBC6}" destId="{21FCB897-9B3D-42C2-9873-2A0B860F7756}" srcOrd="0" destOrd="5" presId="urn:microsoft.com/office/officeart/2005/8/layout/vList5"/>
    <dgm:cxn modelId="{5A8F1430-0BFE-4517-98B2-540E2FA80FBE}" srcId="{97DA9C99-70F3-4D8A-8177-6C46DDC3FC1A}" destId="{6B4C68B8-C249-4E8D-B173-7B4605BA6CF3}" srcOrd="0" destOrd="0" parTransId="{AC992CE1-A9B9-45B0-81DD-B48ED97104C7}" sibTransId="{7BA4DD49-E8AC-4451-84C2-C3D897C3C4BE}"/>
    <dgm:cxn modelId="{9B7A3BCD-C73F-4319-BDA8-1A8985AD8CEF}" type="presOf" srcId="{6B4C68B8-C249-4E8D-B173-7B4605BA6CF3}" destId="{71F12F4D-5EC9-4618-9D18-53F23C570E09}" srcOrd="0" destOrd="0" presId="urn:microsoft.com/office/officeart/2005/8/layout/vList5"/>
    <dgm:cxn modelId="{C05FB9B1-4F4A-46AF-9992-9F10A996ABBD}" srcId="{FC9B6F93-5E8E-43BA-B330-342C8D308B64}" destId="{B9F427AE-52CF-4892-B03B-6D92BB4E4833}" srcOrd="0" destOrd="0" parTransId="{AE9DA222-3E5A-42B6-83F8-C4B5D61DF409}" sibTransId="{00481C72-EFC4-4CEF-B031-F721FA4BE123}"/>
    <dgm:cxn modelId="{AB4D57D5-5AFC-4BA6-967D-E4AD4C7D9B2D}" type="presOf" srcId="{E11DC0AB-668B-43BC-AD16-FF0C059D3183}" destId="{21FCB897-9B3D-42C2-9873-2A0B860F7756}" srcOrd="0" destOrd="2" presId="urn:microsoft.com/office/officeart/2005/8/layout/vList5"/>
    <dgm:cxn modelId="{E52BBAB0-7D9F-4B6A-B10B-31F7AF417371}" type="presOf" srcId="{B9F427AE-52CF-4892-B03B-6D92BB4E4833}" destId="{21FCB897-9B3D-42C2-9873-2A0B860F7756}" srcOrd="0" destOrd="1" presId="urn:microsoft.com/office/officeart/2005/8/layout/vList5"/>
    <dgm:cxn modelId="{53159D67-9145-4A60-A36C-5E9F88662A88}" type="presOf" srcId="{F8BFE602-70BF-4594-89E2-CA1111FCA470}" destId="{21FCB897-9B3D-42C2-9873-2A0B860F7756}" srcOrd="0" destOrd="4" presId="urn:microsoft.com/office/officeart/2005/8/layout/vList5"/>
    <dgm:cxn modelId="{38964B67-EDF3-4C20-B7A9-3F38ED43DFA3}" srcId="{6B4C68B8-C249-4E8D-B173-7B4605BA6CF3}" destId="{FC9B6F93-5E8E-43BA-B330-342C8D308B64}" srcOrd="0" destOrd="0" parTransId="{80D19904-F05A-4057-8892-F21183D2F422}" sibTransId="{8FE4A2CF-F813-43EC-B6C8-64B1D7F8ADB9}"/>
    <dgm:cxn modelId="{CEEAC39E-F50B-4E59-B144-52FEFE11BFAB}" type="presOf" srcId="{D8C106A7-8A94-433B-A1D8-B569CE9F278B}" destId="{21FCB897-9B3D-42C2-9873-2A0B860F7756}" srcOrd="0" destOrd="3" presId="urn:microsoft.com/office/officeart/2005/8/layout/vList5"/>
    <dgm:cxn modelId="{7DC47A65-D533-4460-8DF2-5A9ED4CAF52A}" srcId="{FC9B6F93-5E8E-43BA-B330-342C8D308B64}" destId="{D752E499-0A50-4BE5-AA48-B9AE6C08DBC6}" srcOrd="4" destOrd="0" parTransId="{F49AC744-E6E7-4169-A7E1-E8C04A37AA1C}" sibTransId="{E27AF51F-2C7C-4377-AC4C-C25329B60A84}"/>
    <dgm:cxn modelId="{DBD828D1-1892-46A8-9AEF-EECDF5AE4B45}" srcId="{FC9B6F93-5E8E-43BA-B330-342C8D308B64}" destId="{E11DC0AB-668B-43BC-AD16-FF0C059D3183}" srcOrd="1" destOrd="0" parTransId="{231E5EAF-8918-4B38-BB49-8AB17E210289}" sibTransId="{DE8A0231-28FE-45E7-8575-25B1AA8E27EE}"/>
    <dgm:cxn modelId="{5A35DDB1-FC8A-4162-B83F-979BFB7C7F7D}" type="presOf" srcId="{FC9B6F93-5E8E-43BA-B330-342C8D308B64}" destId="{21FCB897-9B3D-42C2-9873-2A0B860F7756}" srcOrd="0" destOrd="0" presId="urn:microsoft.com/office/officeart/2005/8/layout/vList5"/>
    <dgm:cxn modelId="{C665C7B5-5805-4295-9D99-D8DC93913CC5}" type="presParOf" srcId="{5F235F9D-ABCA-4992-87BB-9E6DB9C50868}" destId="{873B1E57-A845-42C0-8CC9-0C46C1E0D3A5}" srcOrd="0" destOrd="0" presId="urn:microsoft.com/office/officeart/2005/8/layout/vList5"/>
    <dgm:cxn modelId="{CFB25628-FF9B-4423-A18F-5FCA3A4FB6C4}" type="presParOf" srcId="{873B1E57-A845-42C0-8CC9-0C46C1E0D3A5}" destId="{71F12F4D-5EC9-4618-9D18-53F23C570E09}" srcOrd="0" destOrd="0" presId="urn:microsoft.com/office/officeart/2005/8/layout/vList5"/>
    <dgm:cxn modelId="{4DD54283-AA81-413E-92DF-5F5F762FC298}" type="presParOf" srcId="{873B1E57-A845-42C0-8CC9-0C46C1E0D3A5}" destId="{21FCB897-9B3D-42C2-9873-2A0B860F775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1" tIns="47316" rIns="94631" bIns="473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99" y="0"/>
            <a:ext cx="2946189" cy="49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1" tIns="47316" rIns="94631" bIns="473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643"/>
            <a:ext cx="2946189" cy="49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1" tIns="47316" rIns="94631" bIns="473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99" y="9378643"/>
            <a:ext cx="2946189" cy="49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1" tIns="47316" rIns="94631" bIns="473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6D6FDFB-1758-4F71-BC6F-619CB3B0E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1" tIns="47316" rIns="94631" bIns="473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99" y="0"/>
            <a:ext cx="2946189" cy="49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1" tIns="47316" rIns="94631" bIns="473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901"/>
            <a:ext cx="5438140" cy="444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1" tIns="47316" rIns="94631" bIns="473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643"/>
            <a:ext cx="2946189" cy="49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1" tIns="47316" rIns="94631" bIns="473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99" y="9378643"/>
            <a:ext cx="2946189" cy="49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1" tIns="47316" rIns="94631" bIns="473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E61EC5-A604-4C37-9E82-4CB90D5D7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26EDB-5C0D-475D-98BE-EAF9A233908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E61EC5-A604-4C37-9E82-4CB90D5D7DB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B02F02-7007-439D-8E9A-F3D054C9E2E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E61EC5-A604-4C37-9E82-4CB90D5D7DB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E61EC5-A604-4C37-9E82-4CB90D5D7DB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E61EC5-A604-4C37-9E82-4CB90D5D7DB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Plus d’un pays sur trois est enclave en Afrique,</a:t>
            </a:r>
          </a:p>
          <a:p>
            <a:r>
              <a:rPr lang="fr-FR" smtClean="0"/>
              <a:t>- 26% des terres africaines sont dans les pays enclaves,</a:t>
            </a:r>
          </a:p>
          <a:p>
            <a:pPr>
              <a:buFont typeface="Wingdings 2" pitchFamily="18" charset="2"/>
              <a:buNone/>
            </a:pPr>
            <a:r>
              <a:rPr lang="fr-FR" smtClean="0"/>
              <a:t>- Plus de 200 millions d’habitants en Afrique vivent dans un pays enclave </a:t>
            </a:r>
            <a:r>
              <a:rPr lang="en-US" smtClean="0"/>
              <a:t>(ou 25% de la population en Afrique)</a:t>
            </a:r>
            <a:r>
              <a:rPr lang="fr-FR" smtClean="0"/>
              <a:t>;</a:t>
            </a:r>
          </a:p>
          <a:p>
            <a:pPr>
              <a:buFont typeface="Wingdings 2" pitchFamily="18" charset="2"/>
              <a:buNone/>
            </a:pPr>
            <a:r>
              <a:rPr lang="fr-FR" smtClean="0"/>
              <a:t>- 12 sur 15 pays enclaves en Afrique sont classifies vivant en dessous du seuil de pauvrete.</a:t>
            </a:r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16E39D-2204-48B9-A65A-557BB76485F2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0ECBF8-A5A0-4323-BE43-51BC266ED013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E61EC5-A604-4C37-9E82-4CB90D5D7DB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51487" y="9380223"/>
            <a:ext cx="2946188" cy="49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621" tIns="47310" rIns="94621" bIns="47310" anchor="b"/>
          <a:lstStyle/>
          <a:p>
            <a:pPr algn="r" eaLnBrk="0" hangingPunct="0"/>
            <a:fld id="{FE0229BD-5F3A-4618-8081-5490F9B16B65}" type="slidenum">
              <a:rPr lang="en-US" sz="1200">
                <a:latin typeface="Times New Roman" pitchFamily="18" charset="0"/>
              </a:rPr>
              <a:pPr algn="r" eaLnBrk="0" hangingPunct="0"/>
              <a:t>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887" y="4690901"/>
            <a:ext cx="4983903" cy="4443097"/>
          </a:xfrm>
          <a:noFill/>
          <a:ln/>
        </p:spPr>
        <p:txBody>
          <a:bodyPr lIns="94621" tIns="47310" rIns="94621" bIns="4731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30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30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0"/>
            <a:ext cx="8686800" cy="613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SDN Week Cost of Being Landlocked Feb.08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401B4-C92C-4750-8D6C-43D9B48AA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0" y="6400800"/>
            <a:ext cx="2057400" cy="457200"/>
            <a:chOff x="3780" y="1785"/>
            <a:chExt cx="4440" cy="1032"/>
          </a:xfrm>
        </p:grpSpPr>
        <p:pic>
          <p:nvPicPr>
            <p:cNvPr id="2060" name="Picture 14" descr="EuropeFlag (SSATP new blue) copy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780" y="1800"/>
              <a:ext cx="1541" cy="1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15" descr="wblogo (SSATP new blue)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490" y="1785"/>
              <a:ext cx="1022" cy="10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16" descr="UNlogo (SSATP blue_new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690" y="1785"/>
              <a:ext cx="1530" cy="10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4" name="Picture 17" descr="SSATP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819400" y="6335713"/>
            <a:ext cx="5334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"/>
          <p:cNvPicPr>
            <a:picLocks noChangeAspect="1" noChangeArrowheads="1"/>
          </p:cNvPicPr>
          <p:nvPr userDrawn="1"/>
        </p:nvPicPr>
        <p:blipFill>
          <a:blip r:embed="rId19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-1905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13"/>
          <p:cNvGrpSpPr>
            <a:grpSpLocks/>
          </p:cNvGrpSpPr>
          <p:nvPr userDrawn="1"/>
        </p:nvGrpSpPr>
        <p:grpSpPr bwMode="auto">
          <a:xfrm>
            <a:off x="533400" y="6096000"/>
            <a:ext cx="2057400" cy="457200"/>
            <a:chOff x="3780" y="1785"/>
            <a:chExt cx="4440" cy="1032"/>
          </a:xfrm>
        </p:grpSpPr>
        <p:pic>
          <p:nvPicPr>
            <p:cNvPr id="2057" name="Picture 14" descr="EuropeFlag (SSATP new blue) copy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780" y="1800"/>
              <a:ext cx="1541" cy="1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15" descr="wblogo (SSATP new blue)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5490" y="1785"/>
              <a:ext cx="1022" cy="10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6" descr="UNlogo (SSATP blue_new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690" y="1785"/>
              <a:ext cx="1530" cy="10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1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satp.org/" TargetMode="External"/><Relationship Id="rId4" Type="http://schemas.openxmlformats.org/officeDocument/2006/relationships/hyperlink" Target="http://www.worldbank.org/afr/ssat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381000"/>
            <a:ext cx="7772400" cy="5486400"/>
          </a:xfrm>
        </p:spPr>
        <p:txBody>
          <a:bodyPr anchor="b"/>
          <a:lstStyle/>
          <a:p>
            <a:pPr algn="ctr"/>
            <a:r>
              <a:rPr lang="fr-BE" sz="7200" dirty="0" smtClean="0">
                <a:latin typeface="Bernard MT Condensed" pitchFamily="18" charset="0"/>
              </a:rPr>
              <a:t>Corridor </a:t>
            </a:r>
            <a:r>
              <a:rPr lang="fr-BE" sz="7200" dirty="0" err="1" smtClean="0">
                <a:latin typeface="Bernard MT Condensed" pitchFamily="18" charset="0"/>
              </a:rPr>
              <a:t>Logistics</a:t>
            </a:r>
            <a:r>
              <a:rPr lang="fr-BE" sz="7200" smtClean="0">
                <a:latin typeface="Bernard MT Condensed" pitchFamily="18" charset="0"/>
              </a:rPr>
              <a:t> </a:t>
            </a:r>
            <a:r>
              <a:rPr lang="fr-BE" sz="7200" smtClean="0">
                <a:latin typeface="Bernard MT Condensed" pitchFamily="18" charset="0"/>
              </a:rPr>
              <a:t>Initiatives</a:t>
            </a:r>
            <a:r>
              <a:rPr lang="fr-BE" sz="4400" dirty="0" smtClean="0">
                <a:latin typeface="Bernard MT Condensed" pitchFamily="18" charset="0"/>
              </a:rPr>
              <a:t/>
            </a:r>
            <a:br>
              <a:rPr lang="fr-BE" sz="4400" dirty="0" smtClean="0">
                <a:latin typeface="Bernard MT Condensed" pitchFamily="18" charset="0"/>
              </a:rPr>
            </a:br>
            <a:r>
              <a:rPr lang="fr-BE" sz="4400" dirty="0" smtClean="0">
                <a:latin typeface="Bernard MT Condensed" pitchFamily="18" charset="0"/>
              </a:rPr>
              <a:t/>
            </a:r>
            <a:br>
              <a:rPr lang="fr-BE" sz="4400" dirty="0" smtClean="0">
                <a:latin typeface="Bernard MT Condensed" pitchFamily="18" charset="0"/>
              </a:rPr>
            </a:br>
            <a:r>
              <a:rPr lang="fr-BE" sz="2800" dirty="0" smtClean="0">
                <a:latin typeface="Bernard MT Condensed" pitchFamily="18" charset="0"/>
              </a:rPr>
              <a:t>Jean </a:t>
            </a:r>
            <a:r>
              <a:rPr lang="fr-BE" sz="2800" dirty="0" err="1" smtClean="0">
                <a:latin typeface="Bernard MT Condensed" pitchFamily="18" charset="0"/>
              </a:rPr>
              <a:t>Kizito</a:t>
            </a:r>
            <a:r>
              <a:rPr lang="fr-BE" sz="2800" dirty="0" smtClean="0">
                <a:latin typeface="Bernard MT Condensed" pitchFamily="18" charset="0"/>
              </a:rPr>
              <a:t> </a:t>
            </a:r>
            <a:r>
              <a:rPr lang="fr-BE" sz="2800" dirty="0" err="1" smtClean="0">
                <a:latin typeface="Bernard MT Condensed" pitchFamily="18" charset="0"/>
              </a:rPr>
              <a:t>Kabanguka</a:t>
            </a:r>
            <a:r>
              <a:rPr lang="fr-BE" sz="4400" dirty="0" smtClean="0">
                <a:latin typeface="Bernard MT Condensed" pitchFamily="18" charset="0"/>
              </a:rPr>
              <a:t/>
            </a:r>
            <a:br>
              <a:rPr lang="fr-BE" sz="4400" dirty="0" smtClean="0">
                <a:latin typeface="Bernard MT Condensed" pitchFamily="18" charset="0"/>
              </a:rPr>
            </a:br>
            <a:r>
              <a:rPr lang="fr-BE" sz="4400" dirty="0" smtClean="0"/>
              <a:t/>
            </a:r>
            <a:br>
              <a:rPr lang="fr-BE" sz="4400" dirty="0" smtClean="0"/>
            </a:br>
            <a:endParaRPr lang="fr-BE" sz="2400" b="1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838200" y="1066800"/>
          <a:ext cx="7467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Logistics Cost and Delays</a:t>
            </a:r>
            <a:endParaRPr lang="en-US" sz="3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293"/>
          <p:cNvGraphicFramePr>
            <a:graphicFrameLocks/>
          </p:cNvGraphicFramePr>
          <p:nvPr/>
        </p:nvGraphicFramePr>
        <p:xfrm>
          <a:off x="228600" y="1905000"/>
          <a:ext cx="8686800" cy="3843339"/>
        </p:xfrm>
        <a:graphic>
          <a:graphicData uri="http://schemas.openxmlformats.org/drawingml/2006/table">
            <a:tbl>
              <a:tblPr/>
              <a:tblGrid>
                <a:gridCol w="1127125"/>
                <a:gridCol w="820738"/>
                <a:gridCol w="920750"/>
                <a:gridCol w="1093787"/>
                <a:gridCol w="1143000"/>
                <a:gridCol w="1143000"/>
                <a:gridCol w="1295400"/>
                <a:gridCol w="1143000"/>
              </a:tblGrid>
              <a:tr h="876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</a:t>
                      </a:r>
                      <a:endParaRPr kumimoji="0" lang="en-US" sz="16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</a:t>
                      </a:r>
                      <a:endParaRPr kumimoji="0" lang="en-US" sz="16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 sec</a:t>
                      </a:r>
                      <a:endParaRPr kumimoji="0" lang="en-US" sz="16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Frontiere</a:t>
                      </a:r>
                      <a:endParaRPr kumimoji="0" lang="en-US" sz="16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Transport</a:t>
                      </a:r>
                      <a:endParaRPr kumimoji="0" lang="en-US" sz="16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Destin. Fin.</a:t>
                      </a:r>
                      <a:endParaRPr kumimoji="0" lang="en-US" sz="16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Douala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Ndjamena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Mombasa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Kampala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989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Dar ES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Kampala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19503" name="Rectangle 5"/>
          <p:cNvSpPr>
            <a:spLocks noChangeArrowheads="1"/>
          </p:cNvSpPr>
          <p:nvPr/>
        </p:nvSpPr>
        <p:spPr bwMode="auto">
          <a:xfrm>
            <a:off x="1371600" y="1295400"/>
            <a:ext cx="647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spcAft>
                <a:spcPts val="13"/>
              </a:spcAft>
            </a:pPr>
            <a:r>
              <a:rPr lang="en-US" sz="2800" b="1" dirty="0">
                <a:latin typeface="Arial Narrow" pitchFamily="34" charset="0"/>
              </a:rPr>
              <a:t>   Delays along Selected Corridors (days)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Logistics Cost and Delays</a:t>
            </a:r>
            <a:endParaRPr lang="en-US" sz="3800" dirty="0"/>
          </a:p>
        </p:txBody>
      </p:sp>
      <p:sp>
        <p:nvSpPr>
          <p:cNvPr id="8" name="Oval 7"/>
          <p:cNvSpPr/>
          <p:nvPr/>
        </p:nvSpPr>
        <p:spPr>
          <a:xfrm>
            <a:off x="1295400" y="2286000"/>
            <a:ext cx="990600" cy="3657600"/>
          </a:xfrm>
          <a:prstGeom prst="ellipse">
            <a:avLst/>
          </a:prstGeom>
          <a:solidFill>
            <a:srgbClr val="FFC00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"/>
          <p:cNvGrpSpPr>
            <a:grpSpLocks noChangeAspect="1"/>
          </p:cNvGrpSpPr>
          <p:nvPr/>
        </p:nvGrpSpPr>
        <p:grpSpPr bwMode="auto">
          <a:xfrm>
            <a:off x="150813" y="2590800"/>
            <a:ext cx="800100" cy="457200"/>
            <a:chOff x="4328" y="3515"/>
            <a:chExt cx="7200" cy="4320"/>
          </a:xfrm>
        </p:grpSpPr>
        <p:sp>
          <p:nvSpPr>
            <p:cNvPr id="16440" name="AutoShape 4"/>
            <p:cNvSpPr>
              <a:spLocks noChangeAspect="1" noChangeArrowheads="1" noTextEdit="1"/>
            </p:cNvSpPr>
            <p:nvPr/>
          </p:nvSpPr>
          <p:spPr bwMode="auto">
            <a:xfrm>
              <a:off x="4328" y="3515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7" name="Rectangle 40"/>
          <p:cNvSpPr>
            <a:spLocks noChangeArrowheads="1"/>
          </p:cNvSpPr>
          <p:nvPr/>
        </p:nvSpPr>
        <p:spPr bwMode="auto">
          <a:xfrm>
            <a:off x="150813" y="2590800"/>
            <a:ext cx="1046162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88" name="Rectangle 41"/>
          <p:cNvSpPr>
            <a:spLocks noChangeArrowheads="1"/>
          </p:cNvSpPr>
          <p:nvPr/>
        </p:nvSpPr>
        <p:spPr bwMode="auto">
          <a:xfrm>
            <a:off x="150813" y="2590800"/>
            <a:ext cx="1046162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>
                <a:latin typeface="Times New Roman" pitchFamily="18" charset="0"/>
                <a:cs typeface="Times New Roman" pitchFamily="18" charset="0"/>
              </a:rPr>
            </a:b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/>
          </a:p>
        </p:txBody>
      </p:sp>
      <p:sp>
        <p:nvSpPr>
          <p:cNvPr id="16389" name="Rectangle 42"/>
          <p:cNvSpPr>
            <a:spLocks noChangeArrowheads="1"/>
          </p:cNvSpPr>
          <p:nvPr/>
        </p:nvSpPr>
        <p:spPr bwMode="auto">
          <a:xfrm>
            <a:off x="150813" y="2590800"/>
            <a:ext cx="1046162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90" name="Rectangle 43"/>
          <p:cNvSpPr>
            <a:spLocks noChangeArrowheads="1"/>
          </p:cNvSpPr>
          <p:nvPr/>
        </p:nvSpPr>
        <p:spPr bwMode="auto">
          <a:xfrm>
            <a:off x="150813" y="2590800"/>
            <a:ext cx="1046162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91" name="Rectangle 44"/>
          <p:cNvSpPr>
            <a:spLocks noChangeArrowheads="1"/>
          </p:cNvSpPr>
          <p:nvPr/>
        </p:nvSpPr>
        <p:spPr bwMode="auto">
          <a:xfrm>
            <a:off x="150813" y="2590800"/>
            <a:ext cx="1046162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92" name="Rectangle 45"/>
          <p:cNvSpPr>
            <a:spLocks noChangeArrowheads="1"/>
          </p:cNvSpPr>
          <p:nvPr/>
        </p:nvSpPr>
        <p:spPr bwMode="auto">
          <a:xfrm>
            <a:off x="150813" y="2590800"/>
            <a:ext cx="1046162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93" name="Rectangle 46"/>
          <p:cNvSpPr>
            <a:spLocks noChangeArrowheads="1"/>
          </p:cNvSpPr>
          <p:nvPr/>
        </p:nvSpPr>
        <p:spPr bwMode="auto">
          <a:xfrm>
            <a:off x="150813" y="2590800"/>
            <a:ext cx="1046162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16394" name="Rectangle 47"/>
          <p:cNvSpPr>
            <a:spLocks noChangeArrowheads="1"/>
          </p:cNvSpPr>
          <p:nvPr/>
        </p:nvSpPr>
        <p:spPr bwMode="auto">
          <a:xfrm>
            <a:off x="150813" y="2590800"/>
            <a:ext cx="1046162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95" name="Rectangle 48"/>
          <p:cNvSpPr>
            <a:spLocks noChangeArrowheads="1"/>
          </p:cNvSpPr>
          <p:nvPr/>
        </p:nvSpPr>
        <p:spPr bwMode="auto">
          <a:xfrm>
            <a:off x="150813" y="2590800"/>
            <a:ext cx="1046162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396" name="Rectangle 49"/>
          <p:cNvSpPr>
            <a:spLocks noChangeArrowheads="1"/>
          </p:cNvSpPr>
          <p:nvPr/>
        </p:nvSpPr>
        <p:spPr bwMode="auto">
          <a:xfrm>
            <a:off x="533400" y="2286000"/>
            <a:ext cx="7696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>
              <a:latin typeface="Tahoma" pitchFamily="34" charset="0"/>
            </a:endParaRPr>
          </a:p>
        </p:txBody>
      </p:sp>
      <p:sp>
        <p:nvSpPr>
          <p:cNvPr id="16397" name="Text Box 51"/>
          <p:cNvSpPr txBox="1">
            <a:spLocks noChangeArrowheads="1"/>
          </p:cNvSpPr>
          <p:nvPr/>
        </p:nvSpPr>
        <p:spPr bwMode="auto">
          <a:xfrm>
            <a:off x="838200" y="5249863"/>
            <a:ext cx="70866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i="1">
              <a:latin typeface="Tahoma" pitchFamily="34" charset="0"/>
            </a:endParaRP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76400"/>
            <a:ext cx="843972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Logistics Cost and Delays</a:t>
            </a:r>
            <a:endParaRPr lang="en-US" sz="3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Chart 13"/>
          <p:cNvGraphicFramePr>
            <a:graphicFrameLocks/>
          </p:cNvGraphicFramePr>
          <p:nvPr/>
        </p:nvGraphicFramePr>
        <p:xfrm>
          <a:off x="457200" y="1219200"/>
          <a:ext cx="8382000" cy="5486400"/>
        </p:xfrm>
        <a:graphic>
          <a:graphicData uri="http://schemas.openxmlformats.org/presentationml/2006/ole">
            <p:oleObj spid="_x0000_s1026" r:id="rId4" imgW="8382727" imgH="5486876" progId="Excel.Sheet.8">
              <p:embed/>
            </p:oleObj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Logistics Cost and Delays</a:t>
            </a:r>
            <a:endParaRPr lang="en-US" sz="3800" dirty="0"/>
          </a:p>
        </p:txBody>
      </p:sp>
      <p:sp>
        <p:nvSpPr>
          <p:cNvPr id="7" name="Notched Right Arrow 6"/>
          <p:cNvSpPr/>
          <p:nvPr/>
        </p:nvSpPr>
        <p:spPr>
          <a:xfrm rot="13354496">
            <a:off x="5599206" y="4899727"/>
            <a:ext cx="1295400" cy="838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otched Right Arrow 7"/>
          <p:cNvSpPr/>
          <p:nvPr/>
        </p:nvSpPr>
        <p:spPr>
          <a:xfrm rot="13354496">
            <a:off x="3465605" y="5890327"/>
            <a:ext cx="1295400" cy="838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7924800" cy="6096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sz="2400" b="1" dirty="0" smtClean="0"/>
              <a:t>Uncertainties ( Ports – Mombasa)</a:t>
            </a: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533400" y="990600"/>
          <a:ext cx="7856538" cy="5867400"/>
        </p:xfrm>
        <a:graphic>
          <a:graphicData uri="http://schemas.openxmlformats.org/presentationml/2006/ole">
            <p:oleObj spid="_x0000_s49154" name="Worksheet" r:id="rId4" imgW="7858176" imgH="4172085" progId="Excel.Sheet.8">
              <p:embed/>
            </p:oleObj>
          </a:graphicData>
        </a:graphic>
      </p:graphicFrame>
      <p:sp>
        <p:nvSpPr>
          <p:cNvPr id="1029" name="Slide Number Placeholder 4"/>
          <p:cNvSpPr txBox="1">
            <a:spLocks/>
          </p:cNvSpPr>
          <p:nvPr/>
        </p:nvSpPr>
        <p:spPr bwMode="auto">
          <a:xfrm>
            <a:off x="8077200" y="65087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C3DBDCD-3C26-4FB9-9029-D5AE8BC2FB02}" type="slidenum">
              <a:rPr lang="en-US" sz="1600" b="1"/>
              <a:pPr/>
              <a:t>14</a:t>
            </a:fld>
            <a:endParaRPr lang="en-US" sz="1600" b="1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Logistics Cost and Delays</a:t>
            </a:r>
            <a:endParaRPr lang="en-US" sz="3800" dirty="0"/>
          </a:p>
        </p:txBody>
      </p:sp>
      <p:sp>
        <p:nvSpPr>
          <p:cNvPr id="9" name="Oval 8"/>
          <p:cNvSpPr/>
          <p:nvPr/>
        </p:nvSpPr>
        <p:spPr>
          <a:xfrm>
            <a:off x="2057400" y="2438400"/>
            <a:ext cx="1676400" cy="1219200"/>
          </a:xfrm>
          <a:prstGeom prst="ellipse">
            <a:avLst/>
          </a:prstGeom>
          <a:solidFill>
            <a:srgbClr val="FFC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609600" y="1219200"/>
            <a:ext cx="7696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SSATP DP 2 and Observatories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Past Experiences</a:t>
            </a:r>
          </a:p>
          <a:p>
            <a:pPr marL="685800" lvl="1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Northern Corridor</a:t>
            </a:r>
          </a:p>
          <a:p>
            <a:pPr marL="685800" lvl="1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UEMOA Corridors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Current Status</a:t>
            </a:r>
          </a:p>
          <a:p>
            <a:pPr marL="685800" lvl="1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CICOS Corridor</a:t>
            </a:r>
          </a:p>
          <a:p>
            <a:pPr marL="685800" lvl="1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Central and Dar Corridor</a:t>
            </a:r>
          </a:p>
          <a:p>
            <a:pPr marL="685800" lvl="1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Northern Corridor</a:t>
            </a:r>
          </a:p>
          <a:p>
            <a:pPr marL="685800" lvl="1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West Africa Corridors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Partnership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 smtClean="0">
                <a:latin typeface="Arial Narrow" pitchFamily="34" charset="0"/>
              </a:rPr>
              <a:t>Framework</a:t>
            </a:r>
            <a:endParaRPr lang="en-US" sz="2000" b="1" dirty="0">
              <a:latin typeface="Arial Narrow" pitchFamily="34" charset="0"/>
            </a:endParaRPr>
          </a:p>
          <a:p>
            <a:pPr marL="685800" lvl="1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dirty="0">
                <a:latin typeface="Arial Narrow" pitchFamily="34" charset="0"/>
              </a:rPr>
              <a:t>Which indicators?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 dirty="0">
                <a:latin typeface="Arial Narrow" pitchFamily="34" charset="0"/>
              </a:rPr>
              <a:t>Data sources</a:t>
            </a:r>
          </a:p>
          <a:p>
            <a:pPr marL="685800" lvl="1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dirty="0">
                <a:latin typeface="Arial Narrow" pitchFamily="34" charset="0"/>
              </a:rPr>
              <a:t>Existing computerized information</a:t>
            </a:r>
          </a:p>
          <a:p>
            <a:pPr marL="685800" lvl="1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dirty="0">
                <a:latin typeface="Arial Narrow" pitchFamily="34" charset="0"/>
              </a:rPr>
              <a:t>Dedicated surveys where information is inadequate or missing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Transport Observatories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83820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Transport Observatories</a:t>
            </a:r>
            <a:endParaRPr lang="en-US" sz="3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533400" y="1447800"/>
            <a:ext cx="81534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>
                <a:latin typeface="Arial Narrow" pitchFamily="34" charset="0"/>
              </a:rPr>
              <a:t>Observatories can supply many of the data requested,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endParaRPr lang="en-US" sz="2000" b="1">
              <a:latin typeface="Arial Narrow" pitchFamily="34" charset="0"/>
            </a:endParaRP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>
                <a:latin typeface="Arial Narrow" pitchFamily="34" charset="0"/>
              </a:rPr>
              <a:t>Extend/compare facilitation measures across the continent to benchmark and look at best/good practices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endParaRPr lang="en-US" sz="2000" b="1">
              <a:latin typeface="Arial Narrow" pitchFamily="34" charset="0"/>
            </a:endParaRP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>
                <a:latin typeface="Arial Narrow" pitchFamily="34" charset="0"/>
              </a:rPr>
              <a:t>The Corridor Performance Monitoring cannot be useful tools without </a:t>
            </a:r>
          </a:p>
          <a:p>
            <a:pPr marL="685800" lvl="2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>
                <a:latin typeface="Arial Narrow" pitchFamily="34" charset="0"/>
              </a:rPr>
              <a:t>Effective and Integrity Data Collection</a:t>
            </a:r>
          </a:p>
          <a:p>
            <a:pPr marL="685800" lvl="2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>
                <a:latin typeface="Arial Narrow" pitchFamily="34" charset="0"/>
              </a:rPr>
              <a:t>Critical analysis </a:t>
            </a:r>
          </a:p>
          <a:p>
            <a:pPr marL="685800" lvl="2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>
                <a:latin typeface="Arial Narrow" pitchFamily="34" charset="0"/>
              </a:rPr>
              <a:t>Wide distribution of the report generated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endParaRPr lang="en-US" sz="2000" b="1">
              <a:latin typeface="Arial Narrow" pitchFamily="34" charset="0"/>
            </a:endParaRP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000" b="1">
                <a:latin typeface="Arial Narrow" pitchFamily="34" charset="0"/>
              </a:rPr>
              <a:t>On regular basis, need to update the benchmark in order to cope with the Corridor Performance situation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Transport Observatories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381000" y="909221"/>
            <a:ext cx="8610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eaLnBrk="0" hangingPunct="0">
              <a:spcAft>
                <a:spcPts val="13"/>
              </a:spcAft>
              <a:buFont typeface="Arial" charset="0"/>
              <a:buChar char="•"/>
            </a:pPr>
            <a:r>
              <a:rPr lang="en-US" sz="2800" dirty="0">
                <a:latin typeface="Arial Narrow" pitchFamily="34" charset="0"/>
              </a:rPr>
              <a:t>Transit Transport Constraints it is not just the poor quality of physical infrastructure, </a:t>
            </a:r>
            <a:endParaRPr lang="en-US" sz="2800" dirty="0" smtClean="0">
              <a:latin typeface="Arial Narrow" pitchFamily="34" charset="0"/>
            </a:endParaRPr>
          </a:p>
          <a:p>
            <a:pPr marL="228600" indent="-228600" eaLnBrk="0" hangingPunct="0">
              <a:spcAft>
                <a:spcPts val="13"/>
              </a:spcAft>
              <a:buFont typeface="Arial" charset="0"/>
              <a:buChar char="•"/>
            </a:pPr>
            <a:r>
              <a:rPr lang="en-US" sz="2800" dirty="0" smtClean="0">
                <a:latin typeface="Arial Narrow" pitchFamily="34" charset="0"/>
              </a:rPr>
              <a:t>Non </a:t>
            </a:r>
            <a:r>
              <a:rPr lang="en-US" sz="2800" dirty="0">
                <a:latin typeface="Arial Narrow" pitchFamily="34" charset="0"/>
              </a:rPr>
              <a:t>implementation of regional trade facilitation instrument is an issue</a:t>
            </a:r>
          </a:p>
          <a:p>
            <a:pPr marL="228600" indent="-228600" eaLnBrk="0" hangingPunct="0">
              <a:spcAft>
                <a:spcPts val="13"/>
              </a:spcAft>
              <a:buFont typeface="Arial" charset="0"/>
              <a:buChar char="•"/>
            </a:pPr>
            <a:r>
              <a:rPr lang="en-US" sz="2800" dirty="0">
                <a:latin typeface="Arial Narrow" pitchFamily="34" charset="0"/>
              </a:rPr>
              <a:t>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More regulatory reform and harmonization is required to drive down the cost of trade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800" dirty="0" smtClean="0">
                <a:latin typeface="Arial Narrow" pitchFamily="34" charset="0"/>
              </a:rPr>
              <a:t>As </a:t>
            </a:r>
            <a:r>
              <a:rPr lang="en-US" sz="2800" dirty="0">
                <a:latin typeface="Arial Narrow" pitchFamily="34" charset="0"/>
              </a:rPr>
              <a:t>regions become more integrated, regulation should pass on to regional regulatory bodies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800" dirty="0">
                <a:latin typeface="Arial Narrow" pitchFamily="34" charset="0"/>
              </a:rPr>
              <a:t>Appropriate mechanisms for stakeholder involvement Effective transit agreements</a:t>
            </a:r>
          </a:p>
          <a:p>
            <a:pPr marL="228600" indent="-228600">
              <a:spcAft>
                <a:spcPts val="13"/>
              </a:spcAft>
              <a:buFont typeface="Arial" charset="0"/>
              <a:buChar char="•"/>
            </a:pPr>
            <a:r>
              <a:rPr lang="en-US" sz="2800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Increasing regional integration and trade is vital to </a:t>
            </a:r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the competitiveness of Africa in the global market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Conclusion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:\VM WA KAYANDA\PROPOSED SITE BERTH NO.19.JPG"/>
          <p:cNvPicPr>
            <a:picLocks noChangeAspect="1" noChangeArrowheads="1"/>
          </p:cNvPicPr>
          <p:nvPr/>
        </p:nvPicPr>
        <p:blipFill>
          <a:blip r:embed="rId3" cstate="print">
            <a:lum bright="16000" contrast="26000"/>
          </a:blip>
          <a:srcRect/>
          <a:stretch>
            <a:fillRect/>
          </a:stretch>
        </p:blipFill>
        <p:spPr bwMode="auto">
          <a:xfrm>
            <a:off x="237506" y="0"/>
            <a:ext cx="8906494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295400" y="1219200"/>
            <a:ext cx="7239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 smtClean="0">
                <a:latin typeface="Bernard MT Condensed" pitchFamily="18" charset="0"/>
              </a:rPr>
              <a:t>Thank </a:t>
            </a:r>
            <a:r>
              <a:rPr lang="en-US" sz="8000" dirty="0" smtClean="0">
                <a:ln cmpd="sng">
                  <a:solidFill>
                    <a:schemeClr val="tx1"/>
                  </a:solidFill>
                </a:ln>
                <a:effectLst>
                  <a:outerShdw dist="939800" dir="19800000" sx="200000" sy="200000" algn="tl" rotWithShape="0">
                    <a:prstClr val="black">
                      <a:alpha val="29000"/>
                    </a:prstClr>
                  </a:outerShdw>
                </a:effectLst>
                <a:latin typeface="Bernard MT Condensed" pitchFamily="18" charset="0"/>
              </a:rPr>
              <a:t>You</a:t>
            </a:r>
            <a:endParaRPr lang="en-US" sz="8000" dirty="0">
              <a:ln cmpd="sng">
                <a:solidFill>
                  <a:schemeClr val="tx1"/>
                </a:solidFill>
              </a:ln>
              <a:effectLst>
                <a:outerShdw dist="939800" dir="19800000" sx="200000" sy="200000" algn="tl" rotWithShape="0">
                  <a:prstClr val="black">
                    <a:alpha val="29000"/>
                  </a:prst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4837093"/>
            <a:ext cx="594360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hlinkClick r:id="rId4"/>
              </a:rPr>
              <a:t>www.worldbank.org/afr/ssatp</a:t>
            </a:r>
            <a:endParaRPr lang="en-US" sz="28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marL="320040" indent="-32004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 Narrow" pitchFamily="34" charset="0"/>
                <a:hlinkClick r:id="rId5"/>
              </a:rPr>
              <a:t>www.ssatp.org</a:t>
            </a:r>
            <a:endParaRPr lang="en-US" sz="2800" dirty="0" smtClean="0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086600" cy="43434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Char char="³"/>
            </a:pPr>
            <a:r>
              <a:rPr lang="en-US" sz="3000" b="1" dirty="0" smtClean="0">
                <a:latin typeface="Arial Narrow" pitchFamily="34" charset="0"/>
              </a:rPr>
              <a:t>Introduction</a:t>
            </a:r>
          </a:p>
          <a:p>
            <a:pPr eaLnBrk="1" hangingPunct="1">
              <a:buFont typeface="Wingdings" pitchFamily="2" charset="2"/>
              <a:buChar char="³"/>
            </a:pPr>
            <a:r>
              <a:rPr lang="en-US" sz="3000" b="1" dirty="0" smtClean="0">
                <a:latin typeface="Arial Narrow" pitchFamily="34" charset="0"/>
              </a:rPr>
              <a:t>Logistics Costs </a:t>
            </a:r>
            <a:r>
              <a:rPr lang="en-US" sz="3000" b="1" dirty="0" err="1" smtClean="0">
                <a:latin typeface="Arial Narrow" pitchFamily="34" charset="0"/>
              </a:rPr>
              <a:t>vs</a:t>
            </a:r>
            <a:r>
              <a:rPr lang="en-US" sz="3000" b="1" dirty="0" smtClean="0">
                <a:latin typeface="Arial Narrow" pitchFamily="34" charset="0"/>
              </a:rPr>
              <a:t> Trade Competitiveness…</a:t>
            </a:r>
          </a:p>
          <a:p>
            <a:pPr eaLnBrk="1" hangingPunct="1">
              <a:buFont typeface="Wingdings" pitchFamily="2" charset="2"/>
              <a:buChar char="³"/>
            </a:pPr>
            <a:r>
              <a:rPr lang="en-US" sz="3000" b="1" dirty="0" smtClean="0">
                <a:latin typeface="Arial Narrow" pitchFamily="34" charset="0"/>
              </a:rPr>
              <a:t>Landlocked Countries Vs Transit Corridors</a:t>
            </a:r>
          </a:p>
          <a:p>
            <a:pPr eaLnBrk="1" hangingPunct="1">
              <a:buFont typeface="Wingdings" pitchFamily="2" charset="2"/>
              <a:buChar char="³"/>
            </a:pPr>
            <a:r>
              <a:rPr lang="en-US" sz="3000" b="1" dirty="0" smtClean="0">
                <a:latin typeface="Arial Narrow" pitchFamily="34" charset="0"/>
              </a:rPr>
              <a:t>Logistics Cost and Delays</a:t>
            </a:r>
          </a:p>
          <a:p>
            <a:pPr eaLnBrk="1" hangingPunct="1">
              <a:buFont typeface="Wingdings" pitchFamily="2" charset="2"/>
              <a:buChar char="³"/>
            </a:pPr>
            <a:r>
              <a:rPr lang="en-US" sz="3000" b="1" dirty="0" smtClean="0">
                <a:latin typeface="Arial Narrow" pitchFamily="34" charset="0"/>
              </a:rPr>
              <a:t>Transport Observatories</a:t>
            </a:r>
          </a:p>
          <a:p>
            <a:pPr eaLnBrk="1" hangingPunct="1">
              <a:buFont typeface="Wingdings" pitchFamily="2" charset="2"/>
              <a:buChar char="³"/>
            </a:pPr>
            <a:r>
              <a:rPr lang="en-US" sz="3000" b="1" dirty="0" smtClean="0">
                <a:latin typeface="Arial Narrow" pitchFamily="34" charset="0"/>
              </a:rPr>
              <a:t>Conclusions - Recommendations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5562600" cy="1143000"/>
          </a:xfrm>
        </p:spPr>
        <p:txBody>
          <a:bodyPr/>
          <a:lstStyle/>
          <a:p>
            <a:r>
              <a:rPr lang="en-US" dirty="0" smtClean="0">
                <a:latin typeface="Bernard MT Condensed" pitchFamily="18" charset="0"/>
              </a:rPr>
              <a:t>In this presentation….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781050" y="1325562"/>
          <a:ext cx="8058150" cy="4724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5562600" cy="1143000"/>
          </a:xfrm>
        </p:spPr>
        <p:txBody>
          <a:bodyPr/>
          <a:lstStyle/>
          <a:p>
            <a:r>
              <a:rPr lang="en-US" dirty="0" smtClean="0">
                <a:latin typeface="Bernard MT Condensed" pitchFamily="18" charset="0"/>
              </a:rPr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rridors-34618-xsm-comp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992723"/>
            <a:ext cx="5335588" cy="5484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990600" y="335518"/>
            <a:ext cx="6553200" cy="5788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00B0F0"/>
                </a:solidFill>
              </a:rPr>
              <a:t>Transport Corridors in Africa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81000"/>
            <a:ext cx="8229600" cy="685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kern="1200" dirty="0" smtClean="0">
                <a:latin typeface="Bernard MT Condensed" pitchFamily="18" charset="0"/>
              </a:rPr>
              <a:t>Logistics Costs Vs Trade Competitiveness</a:t>
            </a:r>
            <a:endParaRPr lang="en-US" kern="1200" dirty="0">
              <a:latin typeface="Bernard MT Condensed" pitchFamily="18" charset="0"/>
            </a:endParaRPr>
          </a:p>
        </p:txBody>
      </p:sp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381000" y="1213277"/>
            <a:ext cx="8458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228600" marR="0" lvl="0" indent="-228600" defTabSz="914400" eaLnBrk="1" latinLnBrk="0" hangingPunct="1">
              <a:spcAft>
                <a:spcPts val="18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="1" dirty="0" smtClean="0">
                <a:latin typeface="Arial Narrow" pitchFamily="34" charset="0"/>
              </a:rPr>
              <a:t>Globalization changes the environment within which manufacturing companies compete. </a:t>
            </a:r>
          </a:p>
          <a:p>
            <a:pPr marL="228600" marR="0" lvl="0" indent="-228600" defTabSz="914400" eaLnBrk="0" latinLnBrk="0" hangingPunct="0">
              <a:spcAft>
                <a:spcPts val="18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="1" dirty="0" smtClean="0">
                <a:latin typeface="Arial Narrow" pitchFamily="34" charset="0"/>
              </a:rPr>
              <a:t>Ability to bring products continuously and effectively to the market: Management of logistics processes. </a:t>
            </a:r>
          </a:p>
          <a:p>
            <a:pPr marL="228600" marR="0" lvl="0" indent="-228600" defTabSz="914400" eaLnBrk="0" latinLnBrk="0" hangingPunct="0">
              <a:spcAft>
                <a:spcPts val="18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="1" dirty="0" smtClean="0">
                <a:latin typeface="Arial Narrow" pitchFamily="34" charset="0"/>
              </a:rPr>
              <a:t>Logistics processes : Management of movement and storage of goods among the different members of the supply chain and across international borders.</a:t>
            </a:r>
          </a:p>
          <a:p>
            <a:pPr marL="228600" indent="-228600" eaLnBrk="0" hangingPunct="0">
              <a:spcAft>
                <a:spcPts val="18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 Narrow" pitchFamily="34" charset="0"/>
              </a:rPr>
              <a:t>Corridor Logistics costs: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Sequence of transit operations with the following components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ChangeArrowheads="1"/>
          </p:cNvSpPr>
          <p:nvPr/>
        </p:nvSpPr>
        <p:spPr bwMode="auto">
          <a:xfrm>
            <a:off x="228600" y="457200"/>
            <a:ext cx="876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GB" sz="3800" dirty="0">
                <a:solidFill>
                  <a:schemeClr val="tx2"/>
                </a:solidFill>
                <a:latin typeface="Bernard MT Condensed" pitchFamily="18" charset="0"/>
              </a:rPr>
              <a:t>Landlocked Countries Vs Transport Corridors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1295400"/>
            <a:ext cx="82296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18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 Narrow" pitchFamily="34" charset="0"/>
              </a:rPr>
              <a:t>Landlocked </a:t>
            </a:r>
            <a:r>
              <a:rPr lang="en-US" sz="2800" b="1" dirty="0">
                <a:latin typeface="Arial Narrow" pitchFamily="34" charset="0"/>
              </a:rPr>
              <a:t>is based on the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idea of dependence </a:t>
            </a:r>
            <a:r>
              <a:rPr lang="en-US" sz="2800" b="1" dirty="0">
                <a:latin typeface="Arial Narrow" pitchFamily="34" charset="0"/>
              </a:rPr>
              <a:t>over the transit state, </a:t>
            </a:r>
            <a:endParaRPr lang="en-US" sz="2800" b="1" dirty="0" smtClean="0">
              <a:latin typeface="Arial Narrow" pitchFamily="34" charset="0"/>
            </a:endParaRPr>
          </a:p>
          <a:p>
            <a:pPr marL="228600" indent="-228600">
              <a:spcAft>
                <a:spcPts val="18"/>
              </a:spcAft>
              <a:buFont typeface="Arial" pitchFamily="34" charset="0"/>
              <a:buChar char="•"/>
              <a:defRPr/>
            </a:pPr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Tyranny of distance </a:t>
            </a:r>
            <a:r>
              <a:rPr lang="en-US" sz="2800" b="1" dirty="0" smtClean="0">
                <a:latin typeface="Arial Narrow" pitchFamily="34" charset="0"/>
              </a:rPr>
              <a:t>: </a:t>
            </a:r>
            <a:r>
              <a:rPr lang="en-US" sz="2800" dirty="0" smtClean="0">
                <a:latin typeface="Arial Narrow" pitchFamily="34" charset="0"/>
              </a:rPr>
              <a:t>which </a:t>
            </a:r>
            <a:r>
              <a:rPr lang="en-US" sz="2800" dirty="0">
                <a:latin typeface="Arial Narrow" pitchFamily="34" charset="0"/>
              </a:rPr>
              <a:t>implies high transaction costs</a:t>
            </a:r>
            <a:endParaRPr lang="en-US" sz="2800" b="1" dirty="0">
              <a:latin typeface="Arial Narrow" pitchFamily="34" charset="0"/>
            </a:endParaRPr>
          </a:p>
          <a:p>
            <a:pPr marL="228600" indent="-228600">
              <a:spcAft>
                <a:spcPts val="18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latin typeface="Arial Narrow" pitchFamily="34" charset="0"/>
              </a:rPr>
              <a:t>Mitigating </a:t>
            </a:r>
            <a:r>
              <a:rPr lang="en-US" sz="2800" b="1" dirty="0">
                <a:latin typeface="Arial Narrow" pitchFamily="34" charset="0"/>
              </a:rPr>
              <a:t>measures for landlocked countries result of two set of actions</a:t>
            </a:r>
            <a:r>
              <a:rPr lang="en-US" sz="2800" dirty="0">
                <a:latin typeface="Arial Narrow" pitchFamily="34" charset="0"/>
              </a:rPr>
              <a:t>: </a:t>
            </a:r>
          </a:p>
          <a:p>
            <a:pPr marL="685800" lvl="2" indent="-228600">
              <a:spcAft>
                <a:spcPts val="18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Arial Narrow" pitchFamily="34" charset="0"/>
              </a:rPr>
              <a:t>Developing a legal framework in treaties and regional </a:t>
            </a:r>
            <a:r>
              <a:rPr lang="en-US" sz="2400" dirty="0" smtClean="0">
                <a:latin typeface="Arial Narrow" pitchFamily="34" charset="0"/>
              </a:rPr>
              <a:t>agreements</a:t>
            </a:r>
            <a:endParaRPr lang="en-US" sz="2400" dirty="0">
              <a:latin typeface="Arial Narrow" pitchFamily="34" charset="0"/>
            </a:endParaRPr>
          </a:p>
          <a:p>
            <a:pPr marL="685800" lvl="2" indent="-228600">
              <a:spcAft>
                <a:spcPts val="18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Arial Narrow" pitchFamily="34" charset="0"/>
              </a:rPr>
              <a:t>Developing regional transport infrastructure. 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990600" y="4775200"/>
            <a:ext cx="7162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>
              <a:spcAft>
                <a:spcPts val="13"/>
              </a:spcAft>
              <a:buBlip>
                <a:blip r:embed="rId3"/>
              </a:buBlip>
            </a:pPr>
            <a:r>
              <a:rPr lang="en-US" sz="2000" b="1" dirty="0">
                <a:latin typeface="Arial Narrow" pitchFamily="34" charset="0"/>
              </a:rPr>
              <a:t>Transport prices in Africa remain the highest in the world</a:t>
            </a:r>
          </a:p>
          <a:p>
            <a:pPr marL="228600" indent="-228600">
              <a:spcAft>
                <a:spcPts val="13"/>
              </a:spcAft>
              <a:buBlip>
                <a:blip r:embed="rId3"/>
              </a:buBlip>
            </a:pPr>
            <a:r>
              <a:rPr lang="en-US" sz="2000" b="1" dirty="0">
                <a:latin typeface="Arial Narrow" pitchFamily="34" charset="0"/>
              </a:rPr>
              <a:t>Transaction costs in general remain very heavy</a:t>
            </a:r>
          </a:p>
          <a:p>
            <a:pPr marL="228600" indent="-228600">
              <a:spcAft>
                <a:spcPts val="13"/>
              </a:spcAft>
              <a:buBlip>
                <a:blip r:embed="rId3"/>
              </a:buBlip>
            </a:pPr>
            <a:r>
              <a:rPr lang="en-US" sz="2000" b="1" dirty="0">
                <a:latin typeface="Arial Narrow" pitchFamily="34" charset="0"/>
              </a:rPr>
              <a:t>Most regional transit agreements </a:t>
            </a:r>
            <a:r>
              <a:rPr lang="en-US" sz="2000" b="1" dirty="0" smtClean="0">
                <a:latin typeface="Arial Narrow" pitchFamily="34" charset="0"/>
              </a:rPr>
              <a:t>not Implemented</a:t>
            </a:r>
            <a:endParaRPr lang="en-US" sz="2000" b="1" dirty="0">
              <a:latin typeface="Arial Narrow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14400" y="4648200"/>
            <a:ext cx="7239000" cy="1371600"/>
          </a:xfrm>
          <a:prstGeom prst="round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781050" y="1238250"/>
          <a:ext cx="7863840" cy="485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457200"/>
            <a:ext cx="876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GB" sz="3800" dirty="0">
                <a:solidFill>
                  <a:schemeClr val="tx2"/>
                </a:solidFill>
                <a:latin typeface="Bernard MT Condensed" pitchFamily="18" charset="0"/>
              </a:rPr>
              <a:t>Landlocked Countries Vs Transport Corridors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 cstate="print"/>
          <a:srcRect t="6221"/>
          <a:stretch>
            <a:fillRect/>
          </a:stretch>
        </p:blipFill>
        <p:spPr bwMode="auto">
          <a:xfrm>
            <a:off x="914400" y="838200"/>
            <a:ext cx="7467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Logistics Cost and Delays</a:t>
            </a:r>
            <a:endParaRPr lang="en-US" sz="3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319088" indent="-319088" eaLnBrk="1" hangingPunct="1">
              <a:lnSpc>
                <a:spcPct val="90000"/>
              </a:lnSpc>
            </a:pPr>
            <a:r>
              <a:rPr lang="fr-FR" sz="2400" b="1" smtClean="0">
                <a:latin typeface="Arial Narrow" pitchFamily="34" charset="0"/>
              </a:rPr>
              <a:t>High Transport Cost</a:t>
            </a:r>
          </a:p>
          <a:p>
            <a:pPr marL="639763" lvl="1" indent="-273050" eaLnBrk="1" hangingPunct="1">
              <a:lnSpc>
                <a:spcPct val="90000"/>
              </a:lnSpc>
            </a:pPr>
            <a:r>
              <a:rPr lang="en-US" sz="2000" smtClean="0">
                <a:latin typeface="Arial Narrow" pitchFamily="34" charset="0"/>
              </a:rPr>
              <a:t>Freight tariff USD per Ton/km</a:t>
            </a:r>
            <a:endParaRPr lang="fr-FR" sz="2000" b="1" smtClean="0">
              <a:latin typeface="Arial Narrow" pitchFamily="34" charset="0"/>
            </a:endParaRP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USA 0.02 USD par T/Km, </a:t>
            </a: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Kenya 0.04 per T/Km, </a:t>
            </a: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Uganda  0.085 per T/Km,</a:t>
            </a: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Rwanda 0.090</a:t>
            </a:r>
            <a:r>
              <a:rPr lang="fr-FR" sz="1800" smtClean="0">
                <a:latin typeface="Arial Narrow" pitchFamily="34" charset="0"/>
              </a:rPr>
              <a:t>  </a:t>
            </a:r>
            <a:r>
              <a:rPr lang="fr-FR" sz="1800" b="1" smtClean="0">
                <a:latin typeface="Arial Narrow" pitchFamily="34" charset="0"/>
              </a:rPr>
              <a:t>per T/Km</a:t>
            </a: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Niger 0.13 per T/Km</a:t>
            </a: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Congo DRC 0.12 per T/Km</a:t>
            </a:r>
            <a:endParaRPr lang="fr-FR" sz="1800" smtClean="0">
              <a:latin typeface="Arial Narrow" pitchFamily="34" charset="0"/>
            </a:endParaRP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Burundi 0.11 per T/Km</a:t>
            </a:r>
            <a:r>
              <a:rPr lang="fr-FR" sz="1800" smtClean="0">
                <a:latin typeface="Arial Narrow" pitchFamily="34" charset="0"/>
              </a:rPr>
              <a:t> </a:t>
            </a:r>
            <a:r>
              <a:rPr lang="fr-FR" sz="2000" smtClean="0">
                <a:latin typeface="Arial Narrow" pitchFamily="34" charset="0"/>
              </a:rPr>
              <a:t> </a:t>
            </a: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Burkina Faso 0.09 per T/Km</a:t>
            </a:r>
          </a:p>
          <a:p>
            <a:pPr marL="639763" lvl="1" indent="-273050" eaLnBrk="1" hangingPunct="1">
              <a:lnSpc>
                <a:spcPct val="90000"/>
              </a:lnSpc>
            </a:pPr>
            <a:r>
              <a:rPr lang="fr-FR" sz="2000" smtClean="0">
                <a:latin typeface="Arial Narrow" pitchFamily="34" charset="0"/>
              </a:rPr>
              <a:t>Transaction Costs (</a:t>
            </a:r>
            <a:r>
              <a:rPr lang="en-US" sz="2000" smtClean="0">
                <a:latin typeface="Arial Narrow" pitchFamily="34" charset="0"/>
              </a:rPr>
              <a:t>Freight as % of value of imports)</a:t>
            </a:r>
            <a:endParaRPr lang="fr-FR" sz="2000" smtClean="0">
              <a:latin typeface="Arial Narrow" pitchFamily="34" charset="0"/>
            </a:endParaRP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8% en Europe, </a:t>
            </a: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11% en Afrique, </a:t>
            </a: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30% Afrique de l’Est,</a:t>
            </a:r>
          </a:p>
          <a:p>
            <a:pPr marL="914400" lvl="2" eaLnBrk="1" hangingPunct="1">
              <a:lnSpc>
                <a:spcPct val="90000"/>
              </a:lnSpc>
            </a:pPr>
            <a:r>
              <a:rPr lang="fr-FR" sz="1800" b="1" smtClean="0">
                <a:latin typeface="Arial Narrow" pitchFamily="34" charset="0"/>
              </a:rPr>
              <a:t>35 % - 40% Rwanda, Burundi, Est de la RDC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09600" y="381000"/>
            <a:ext cx="8001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800" dirty="0" smtClean="0">
                <a:latin typeface="Bernard MT Condensed" pitchFamily="18" charset="0"/>
              </a:rPr>
              <a:t>Logistics Cost and Delays</a:t>
            </a:r>
            <a:endParaRPr lang="en-US" sz="3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6685</TotalTime>
  <Words>695</Words>
  <Application>Microsoft Office PowerPoint</Application>
  <PresentationFormat>On-screen Show (4:3)</PresentationFormat>
  <Paragraphs>153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Watermark</vt:lpstr>
      <vt:lpstr>Microsoft Office Excel 97-2003 Worksheet</vt:lpstr>
      <vt:lpstr>Worksheet</vt:lpstr>
      <vt:lpstr>Corridor Logistics Initiatives  Jean Kizito Kabanguka  </vt:lpstr>
      <vt:lpstr>In this presentation….</vt:lpstr>
      <vt:lpstr>Introduction</vt:lpstr>
      <vt:lpstr>Slide 4</vt:lpstr>
      <vt:lpstr>Logistics Costs Vs Trade Competitiveness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Ports and Corridor Performance</dc:title>
  <dc:creator>wb260482</dc:creator>
  <cp:lastModifiedBy>Monique Desthuis-Francis</cp:lastModifiedBy>
  <cp:revision>483</cp:revision>
  <dcterms:created xsi:type="dcterms:W3CDTF">2008-09-22T07:51:31Z</dcterms:created>
  <dcterms:modified xsi:type="dcterms:W3CDTF">2011-02-01T21:00:49Z</dcterms:modified>
</cp:coreProperties>
</file>