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6" r:id="rId11"/>
    <p:sldId id="270" r:id="rId12"/>
    <p:sldId id="265" r:id="rId13"/>
    <p:sldId id="274" r:id="rId14"/>
    <p:sldId id="275" r:id="rId15"/>
    <p:sldId id="276" r:id="rId16"/>
    <p:sldId id="269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80A77-4980-417F-9552-A4452BA5D430}" type="datetimeFigureOut">
              <a:rPr lang="en-US" smtClean="0"/>
              <a:t>12/17/2010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CCB6C-2182-4098-9317-0B854A75C7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CCB6C-2182-4098-9317-0B854A75C7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58F720F6-448D-49E0-914B-4070173B9E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3DCD6-2FF1-4C66-B0F4-44C439CA8F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8D063-2EBA-4803-BC1F-814551CC20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57143-840C-4D90-8C00-8B859A8D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12D28-00BD-4F97-B166-258D0915F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0236CE1-31D3-4C80-8EAE-0C34EFDF3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AFB03CC-AB7D-4E5A-BE22-A81B42C41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CC7EE03-4E14-4BB3-83EC-C68831658D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CC3C6-C2F7-4BBD-97AE-042C11E905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96CC1-FEAF-4A81-80FF-216FC357B9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1C127-CB0A-4351-ACB9-664FD7843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3BD83-6BD3-4CD1-8490-CA2D4818BD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D4F26370-9226-4944-B608-917C4B848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B78D2-479C-4153-8E54-120AB6AB9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A2C67-E0F1-4634-BAD7-EC1AD59317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FEBBF21-9A30-4C75-AA36-F6DEC0483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AEC6EDAC-BE11-4CCF-8628-24D96266C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B834CA1-19B0-4EAB-A5A6-E38BEFEC4D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  <p:sldLayoutId id="2147483786" r:id="rId18"/>
    <p:sldLayoutId id="2147483787" r:id="rId19"/>
    <p:sldLayoutId id="2147483788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sz="2800"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400"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9"/>
          <p:cNvSpPr txBox="1">
            <a:spLocks noChangeArrowheads="1"/>
          </p:cNvSpPr>
          <p:nvPr/>
        </p:nvSpPr>
        <p:spPr bwMode="auto">
          <a:xfrm>
            <a:off x="152400" y="228600"/>
            <a:ext cx="44196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624388"/>
            <a:ext cx="8534400" cy="933450"/>
          </a:xfrm>
        </p:spPr>
        <p:txBody>
          <a:bodyPr/>
          <a:lstStyle/>
          <a:p>
            <a:pPr eaLnBrk="1" hangingPunct="1"/>
            <a:r>
              <a:rPr lang="en-US" sz="2500" smtClean="0"/>
              <a:t>Innovative Use of ICT in Transport Data Management and the Management of Transit Corridors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562600"/>
            <a:ext cx="8534400" cy="7493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smtClean="0">
                <a:solidFill>
                  <a:srgbClr val="898989"/>
                </a:solidFill>
              </a:rPr>
              <a:t>ICT Activities Supported by TradeMark East Africa</a:t>
            </a:r>
            <a:r>
              <a:rPr lang="en-US" sz="2800" smtClean="0">
                <a:solidFill>
                  <a:srgbClr val="898989"/>
                </a:solidFill>
              </a:rPr>
              <a:t/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1600" smtClean="0">
                <a:solidFill>
                  <a:srgbClr val="898989"/>
                </a:solidFill>
              </a:rPr>
              <a:t>SSATP Annual General Meeting 2010 – Kampala, Uganda.</a:t>
            </a:r>
            <a:br>
              <a:rPr lang="en-US" sz="1600" smtClean="0">
                <a:solidFill>
                  <a:srgbClr val="898989"/>
                </a:solidFill>
              </a:rPr>
            </a:br>
            <a:r>
              <a:rPr lang="en-US" sz="1600" smtClean="0">
                <a:solidFill>
                  <a:srgbClr val="898989"/>
                </a:solidFill>
              </a:rPr>
              <a:t>18th – 21st October 2010 </a:t>
            </a:r>
          </a:p>
        </p:txBody>
      </p:sp>
      <p:pic>
        <p:nvPicPr>
          <p:cNvPr id="22533" name="Picture 3" descr="tmea_logo_new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39004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4"/>
          <p:cNvSpPr txBox="1">
            <a:spLocks noChangeArrowheads="1"/>
          </p:cNvSpPr>
          <p:nvPr/>
        </p:nvSpPr>
        <p:spPr bwMode="auto">
          <a:xfrm>
            <a:off x="4724400" y="8382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Rockwell" charset="0"/>
              </a:rPr>
              <a:t>Transport Observatories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4724400" y="2935288"/>
            <a:ext cx="18288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Rockwell" charset="0"/>
              </a:rPr>
              <a:t>Integrated Border Management</a:t>
            </a:r>
          </a:p>
        </p:txBody>
      </p:sp>
      <p:sp>
        <p:nvSpPr>
          <p:cNvPr id="22536" name="TextBox 7"/>
          <p:cNvSpPr txBox="1">
            <a:spLocks noChangeArrowheads="1"/>
          </p:cNvSpPr>
          <p:nvPr/>
        </p:nvSpPr>
        <p:spPr bwMode="auto">
          <a:xfrm>
            <a:off x="6934200" y="877888"/>
            <a:ext cx="1828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Rockwell" charset="0"/>
              </a:rPr>
              <a:t>Single    Window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533400" y="28956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>
                <a:solidFill>
                  <a:schemeClr val="bg1"/>
                </a:solidFill>
                <a:latin typeface="Rockwell" charset="0"/>
              </a:rPr>
              <a:t>Supporting East African Integration</a:t>
            </a:r>
          </a:p>
        </p:txBody>
      </p:sp>
      <p:sp>
        <p:nvSpPr>
          <p:cNvPr id="22538" name="TextBox 6"/>
          <p:cNvSpPr txBox="1">
            <a:spLocks noChangeArrowheads="1"/>
          </p:cNvSpPr>
          <p:nvPr/>
        </p:nvSpPr>
        <p:spPr bwMode="auto">
          <a:xfrm>
            <a:off x="6934200" y="2962275"/>
            <a:ext cx="1828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Rockwell" charset="0"/>
              </a:rPr>
              <a:t>Transit Management</a:t>
            </a:r>
          </a:p>
          <a:p>
            <a:pPr algn="ctr"/>
            <a:r>
              <a:rPr lang="en-US" sz="1800">
                <a:solidFill>
                  <a:schemeClr val="bg1"/>
                </a:solidFill>
                <a:latin typeface="Rockwell" charset="0"/>
              </a:rPr>
              <a:t>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Transit Management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95400"/>
            <a:ext cx="7959725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TMEA is working with some revenue authorities and banks to develop a proof of concept on handling of duties and the issue of transit bonds: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Duties + taxes collected at the port of entry (for imports) or at the point of start of journey (for exports).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On non-compliance enroute, revenue authority of that country is able to access the funds as penalties and fines.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On completion of transit successfully, amount is accessed by the relevant revenue authority as duties and taxes paid.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Needs a real-time tracking system to monitor movement of goods.</a:t>
            </a:r>
          </a:p>
          <a:p>
            <a:pPr lvl="1" eaLnBrk="1" hangingPunct="1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Features: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No bonds, but same security afforded to revenue authorities. Can work next to national or regional bonds if needed.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Less administration on the part of trader/revenue authority.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Less money held in bond (by some estimates an excess of $1Bn is held as bonds in force on any given day in COMESA).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No incentive for Trader to “dump”, duties + taxes are already paid.</a:t>
            </a:r>
          </a:p>
          <a:p>
            <a:pPr marL="457200" lvl="2" eaLnBrk="1" hangingPunct="1">
              <a:lnSpc>
                <a:spcPct val="80000"/>
              </a:lnSpc>
              <a:spcBef>
                <a:spcPts val="2000"/>
              </a:spcBef>
              <a:buFont typeface="Wingdings" charset="2"/>
              <a:buNone/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Transit Management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188325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Technology to make this work already exists: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Banks have e-banking systems capable of handling money transactions.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Existing banking legislation will adequately cover the operation.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No major re-configuration of Customs systems needed… no major rework of transit operations needed (all that is needed is a new “bond” category in the transit module).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Cargo tracking systems are in place. E.g. Data from RADDEx could support this in the interim for provision of entry/exit/discharge &amp; release data.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Progress so far with regards to pilot: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TMEA has developed prototype of MIS system needed at the bank.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Major bank has just signed on to pilot.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Revenue Authorities on both Northern and Central Corridor approached and are keen to pilot.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Private sector (KSC and FEAFFA) keen to participate as well.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Preparations for a study to detail the Ecomonic Impact of the introduction of such a scheme is being finalized to start off in November 2010.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Pilot-run ready to start Nov/Dec 2010, Central Corridor first. </a:t>
            </a:r>
          </a:p>
          <a:p>
            <a:pPr lvl="1" eaLnBrk="1" hangingPunct="1">
              <a:lnSpc>
                <a:spcPct val="80000"/>
              </a:lnSpc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Transport Observatories  </a:t>
            </a:r>
          </a:p>
        </p:txBody>
      </p:sp>
      <p:sp>
        <p:nvSpPr>
          <p:cNvPr id="33796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416925" cy="4906963"/>
          </a:xfrm>
        </p:spPr>
        <p:txBody>
          <a:bodyPr/>
          <a:lstStyle/>
          <a:p>
            <a:pPr eaLnBrk="1" hangingPunct="1"/>
            <a:r>
              <a:rPr lang="en-US" smtClean="0"/>
              <a:t>What?</a:t>
            </a:r>
          </a:p>
          <a:p>
            <a:pPr lvl="1" eaLnBrk="1" hangingPunct="1"/>
            <a:r>
              <a:rPr lang="en-US" sz="1800" smtClean="0"/>
              <a:t>Centralized, corridor-based database to monitor corridor performance</a:t>
            </a:r>
          </a:p>
          <a:p>
            <a:pPr lvl="1" eaLnBrk="1" hangingPunct="1"/>
            <a:r>
              <a:rPr lang="en-US" sz="1800" smtClean="0"/>
              <a:t>Uses automated data and road surveys as primary data sources for analysis</a:t>
            </a:r>
          </a:p>
          <a:p>
            <a:pPr lvl="1" eaLnBrk="1" hangingPunct="1"/>
            <a:r>
              <a:rPr lang="en-US" sz="1800" smtClean="0"/>
              <a:t>Quantifies causes of delays and where they happen on the corridor</a:t>
            </a:r>
          </a:p>
          <a:p>
            <a:pPr eaLnBrk="1" hangingPunct="1"/>
            <a:r>
              <a:rPr lang="en-US" smtClean="0"/>
              <a:t>Why?</a:t>
            </a:r>
          </a:p>
          <a:p>
            <a:pPr lvl="1" eaLnBrk="1" hangingPunct="1"/>
            <a:r>
              <a:rPr lang="en-GB" sz="1800" smtClean="0"/>
              <a:t>Identification of areas for improvement in relation to targets (or benchmarks); </a:t>
            </a:r>
            <a:endParaRPr lang="en-US" sz="2200" smtClean="0"/>
          </a:p>
          <a:p>
            <a:pPr lvl="1" eaLnBrk="1" hangingPunct="1"/>
            <a:r>
              <a:rPr lang="en-GB" sz="1800" smtClean="0"/>
              <a:t>Provide a set of tools for diagnosing Corridor problems/bottlenecks</a:t>
            </a:r>
            <a:endParaRPr lang="en-US" sz="2200" smtClean="0"/>
          </a:p>
          <a:p>
            <a:pPr lvl="1" eaLnBrk="1" hangingPunct="1"/>
            <a:r>
              <a:rPr lang="en-GB" sz="1800" smtClean="0"/>
              <a:t>Measure effectiveness of programs designed to address Corridor problems</a:t>
            </a:r>
            <a:endParaRPr lang="en-US" sz="2200" smtClean="0"/>
          </a:p>
          <a:p>
            <a:pPr lvl="1" eaLnBrk="1" hangingPunct="1"/>
            <a:r>
              <a:rPr lang="en-GB" sz="1800" smtClean="0"/>
              <a:t>Providing key reliable information to policy makers in the region to facilitate formulation of policies for better transit and trade</a:t>
            </a:r>
            <a:endParaRPr lang="en-US" sz="22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Transport Observatories  </a:t>
            </a:r>
          </a:p>
        </p:txBody>
      </p:sp>
      <p:sp>
        <p:nvSpPr>
          <p:cNvPr id="33796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416925" cy="4906963"/>
          </a:xfrm>
        </p:spPr>
        <p:txBody>
          <a:bodyPr/>
          <a:lstStyle/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sz="2000" smtClean="0"/>
              <a:t>Northern Corridor (NCTTCA): </a:t>
            </a:r>
          </a:p>
          <a:p>
            <a:pPr marL="228600" lvl="1" eaLnBrk="1" hangingPunct="1"/>
            <a:r>
              <a:rPr lang="en-US" sz="1800" smtClean="0"/>
              <a:t>Baseline Survey (2003)</a:t>
            </a:r>
          </a:p>
          <a:p>
            <a:pPr marL="228600" lvl="1" eaLnBrk="1" hangingPunct="1"/>
            <a:r>
              <a:rPr lang="en-US" sz="1800" smtClean="0"/>
              <a:t>Design of Observatory and Testing (2005-2006)</a:t>
            </a:r>
          </a:p>
          <a:p>
            <a:pPr marL="228600" lvl="1" eaLnBrk="1" hangingPunct="1"/>
            <a:r>
              <a:rPr lang="en-US" sz="1800" smtClean="0"/>
              <a:t>Pilot and Enhancement (2007-2008)</a:t>
            </a:r>
          </a:p>
          <a:p>
            <a:pPr marL="228600" lvl="1" eaLnBrk="1" hangingPunct="1"/>
            <a:r>
              <a:rPr lang="en-US" sz="1800" smtClean="0"/>
              <a:t>Web-based Database Prototype and Testing (2008-2009)</a:t>
            </a:r>
          </a:p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sz="2000" smtClean="0"/>
              <a:t>Central Corridor (TTFA):</a:t>
            </a:r>
          </a:p>
          <a:p>
            <a:pPr marL="228600" lvl="1" eaLnBrk="1" hangingPunct="1"/>
            <a:r>
              <a:rPr lang="en-US" sz="1800" smtClean="0"/>
              <a:t>Baseline Survey (2010)</a:t>
            </a:r>
          </a:p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sz="2000" smtClean="0"/>
              <a:t>All the above funded by SSATP except for 2008-2009 run on Northern Corridor which was funded internally by the NCTTCA</a:t>
            </a:r>
          </a:p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sz="2000" smtClean="0"/>
              <a:t>Current partnership with SSATP, TradeMark East Africa, TTCANC (on Northern Corridor) and eventually with TTFA (on Central Corridor)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Transport Observatories  </a:t>
            </a:r>
          </a:p>
        </p:txBody>
      </p:sp>
      <p:pic>
        <p:nvPicPr>
          <p:cNvPr id="35844" name="Content Placeholder 6" descr="Transport.Observatory_Automated_Data_v2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1295400"/>
            <a:ext cx="8431213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Transport Observatories  </a:t>
            </a:r>
          </a:p>
        </p:txBody>
      </p:sp>
      <p:pic>
        <p:nvPicPr>
          <p:cNvPr id="36868" name="Content Placeholder 4" descr="Transport.Observatory_Road_Survey_Data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04800" y="1238250"/>
            <a:ext cx="8610600" cy="5238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Transport Observatories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95400"/>
            <a:ext cx="8416925" cy="4830763"/>
          </a:xfrm>
        </p:spPr>
        <p:txBody>
          <a:bodyPr>
            <a:normAutofit/>
          </a:bodyPr>
          <a:lstStyle/>
          <a:p>
            <a:pPr marL="228600" lvl="1" eaLnBrk="1" hangingPunct="1">
              <a:lnSpc>
                <a:spcPct val="6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New Innovative ICT approaches: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Develop full-fledged web-based platform with ad-hoc reporting platform.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Develop methodology and use to perform Road Surveys Sustainably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Develop and implement automated data collection methods sustainably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Develop dissemination methods (handbooks, reports, e-newsletter)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Pilot GPS-based method to collect road-based data in collaboration with the Kenya Transporters Association</a:t>
            </a:r>
          </a:p>
          <a:p>
            <a:pPr marL="457200" lvl="2" eaLnBrk="1" hangingPunct="1">
              <a:lnSpc>
                <a:spcPct val="60000"/>
              </a:lnSpc>
              <a:spcBef>
                <a:spcPts val="2000"/>
              </a:spcBef>
            </a:pPr>
            <a:r>
              <a:rPr lang="en-US" sz="1700" smtClean="0"/>
              <a:t>Undertake border audits (process and delay monitoring) </a:t>
            </a:r>
          </a:p>
          <a:p>
            <a:pPr marL="228600" lvl="1" eaLnBrk="1" hangingPunct="1">
              <a:lnSpc>
                <a:spcPct val="7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Partner with SSATP and NCTTCA to implement above on the Northern Corridor.</a:t>
            </a:r>
          </a:p>
          <a:p>
            <a:pPr marL="228600" lvl="1" eaLnBrk="1" hangingPunct="1">
              <a:lnSpc>
                <a:spcPct val="7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Work closely with SSATP to create a similar partnership with TTFA on observatory activities on the central corridor and to develop a model for observatories that can be replicated.</a:t>
            </a:r>
          </a:p>
          <a:p>
            <a:pPr marL="228600" lvl="1" eaLnBrk="1" hangingPunct="1">
              <a:lnSpc>
                <a:spcPct val="70000"/>
              </a:lnSpc>
              <a:spcBef>
                <a:spcPts val="2000"/>
              </a:spcBef>
              <a:buClr>
                <a:schemeClr val="accent1"/>
              </a:buClr>
            </a:pP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In Conclusion  </a:t>
            </a:r>
          </a:p>
        </p:txBody>
      </p:sp>
      <p:sp>
        <p:nvSpPr>
          <p:cNvPr id="38916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7426325" cy="4906963"/>
          </a:xfrm>
        </p:spPr>
        <p:txBody>
          <a:bodyPr/>
          <a:lstStyle/>
          <a:p>
            <a:pPr eaLnBrk="1" hangingPunct="1"/>
            <a:r>
              <a:rPr lang="en-US" smtClean="0"/>
              <a:t>Technology advances have created opportunities for the elimination of some non-tariff barriers.</a:t>
            </a:r>
          </a:p>
          <a:p>
            <a:pPr eaLnBrk="1" hangingPunct="1"/>
            <a:r>
              <a:rPr lang="en-US" smtClean="0"/>
              <a:t>Focus on ICT support should also be directed to the smaller agencies who have so far not benefited from previous support.</a:t>
            </a:r>
          </a:p>
          <a:p>
            <a:pPr eaLnBrk="1" hangingPunct="1"/>
            <a:r>
              <a:rPr lang="en-US" smtClean="0"/>
              <a:t>TMEA is focusing its support towards adding value to already ongoing ICT activities in the region and encourages the adoption and efficient use of current technology to facilitate trade.</a:t>
            </a:r>
          </a:p>
          <a:p>
            <a:pPr eaLnBrk="1" hangingPunct="1"/>
            <a:r>
              <a:rPr lang="en-US" smtClean="0"/>
              <a:t>It can be done… ICT is no longer “rocket science”.  So let’s do it </a:t>
            </a:r>
            <a:r>
              <a:rPr lang="en-US" smtClean="0">
                <a:sym typeface="Wingdings" charset="2"/>
              </a:rPr>
              <a:t></a:t>
            </a:r>
            <a:r>
              <a:rPr lang="en-US" smtClean="0"/>
              <a:t> 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In this Presentation</a:t>
            </a:r>
          </a:p>
        </p:txBody>
      </p:sp>
      <p:sp>
        <p:nvSpPr>
          <p:cNvPr id="23556" name="Content Placeholder 3"/>
          <p:cNvSpPr>
            <a:spLocks noGrp="1"/>
          </p:cNvSpPr>
          <p:nvPr>
            <p:ph idx="1"/>
          </p:nvPr>
        </p:nvSpPr>
        <p:spPr>
          <a:xfrm>
            <a:off x="498475" y="1371600"/>
            <a:ext cx="7556500" cy="4953000"/>
          </a:xfrm>
        </p:spPr>
        <p:txBody>
          <a:bodyPr/>
          <a:lstStyle/>
          <a:p>
            <a:pPr eaLnBrk="1" hangingPunct="1"/>
            <a:r>
              <a:rPr lang="en-US" smtClean="0"/>
              <a:t>About TMEA</a:t>
            </a:r>
          </a:p>
          <a:p>
            <a:pPr eaLnBrk="1" hangingPunct="1"/>
            <a:r>
              <a:rPr lang="en-US" smtClean="0"/>
              <a:t>Importance of ICT </a:t>
            </a:r>
          </a:p>
          <a:p>
            <a:pPr eaLnBrk="1" hangingPunct="1"/>
            <a:r>
              <a:rPr lang="en-US" smtClean="0"/>
              <a:t>Advances in ICT in the EAC Region</a:t>
            </a:r>
          </a:p>
          <a:p>
            <a:pPr eaLnBrk="1" hangingPunct="1"/>
            <a:r>
              <a:rPr lang="en-US" smtClean="0"/>
              <a:t>ICT Activities Supported by TMEA</a:t>
            </a:r>
          </a:p>
          <a:p>
            <a:pPr eaLnBrk="1" hangingPunct="1"/>
            <a:r>
              <a:rPr lang="en-US" smtClean="0"/>
              <a:t>Single Window / Integrated Border Management</a:t>
            </a:r>
          </a:p>
          <a:p>
            <a:pPr eaLnBrk="1" hangingPunct="1"/>
            <a:r>
              <a:rPr lang="en-US" smtClean="0"/>
              <a:t>Transit Management</a:t>
            </a:r>
          </a:p>
          <a:p>
            <a:pPr eaLnBrk="1" hangingPunct="1"/>
            <a:r>
              <a:rPr lang="en-US" smtClean="0"/>
              <a:t>Transport Observatory Projects</a:t>
            </a:r>
          </a:p>
          <a:p>
            <a:pPr eaLnBrk="1" hangingPunct="1"/>
            <a:r>
              <a:rPr lang="en-US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First… About TMEA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416925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Multi-Donor-Funded, Not-for-Profit (donors include the governments of the UK, Belgium, Netherlands, Denmark, Sweden and Canada).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HQ in Nairobi with offices in all EAC Member states and a presence at the EAC Secretariat. Sister organization to TMSA, Support to the EAC-COMESA-SADC Tripartite.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Aims to promote regional trade and economic integration in East Africa through five key pillars: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smtClean="0"/>
              <a:t>Support to the EAC Secretariat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smtClean="0"/>
              <a:t>Support to the Ministries of the EAC in the member states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smtClean="0"/>
              <a:t>Support to Private Sector organizations towards integration activities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smtClean="0"/>
              <a:t>Support to the creation of an EAC Monitoring and Evaluation framework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smtClean="0"/>
              <a:t>Support in Trade and Transport Facilitation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Provides support through both regional programmes and national programmes.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Why is ICT Important?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95400"/>
            <a:ext cx="8264525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“Advance Information”, “Faster Processing”, “Information Sharing”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In some EAC landlocked countries, up to 45% of the cost of goods is attributable to transport costs.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One component of the transportation costs is attributable to NTBs, the costs of which are eventually passed to the consumer of the goods.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There are physical NTBs (e.g. a police road-block) and “non-physical” NTBs e.g. delays in documentation, processing times for customs release, waiting for lab results etc.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solidFill>
                  <a:srgbClr val="FF0000"/>
                </a:solidFill>
              </a:rPr>
              <a:t>Reduction in the NTBs has a direct impact on the reduction of the transport costs. Reduction on transport costs should have a direct impact on the cost of goods/cost of doing business.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ICT is an enabler in this regard. ICT systems, as has been proven in many instances, can be used to reduce NTBs.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ICT Advances in the EAC </a:t>
            </a:r>
            <a:br>
              <a:rPr lang="en-US" smtClean="0"/>
            </a:br>
            <a:r>
              <a:rPr lang="en-US" smtClean="0"/>
              <a:t>   Region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981200"/>
            <a:ext cx="5597525" cy="4144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Broadband internet at our doorsteps at unbelievable prices connecting us to the rest of the World.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GSM Mobile network coverage throughout the EAC region.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Major software companies based in our cities as regional hubs (Microsoft, Google, HP).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Remote borders with major traffic connected/networked.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solidFill>
                  <a:srgbClr val="FF0000"/>
                </a:solidFill>
              </a:rPr>
              <a:t>ICT is no longer a line-item on the Miscellaneous Budget 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  <p:pic>
        <p:nvPicPr>
          <p:cNvPr id="26629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600200"/>
            <a:ext cx="289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038600"/>
            <a:ext cx="289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As a Result…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416925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Modernization at the Ports: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KWATOS – Manifests, Terminal Operations, Billing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PCBS / National Single Window Initiatives</a:t>
            </a:r>
          </a:p>
          <a:p>
            <a:pPr lvl="1" eaLnBrk="1" hangingPunct="1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Modernization at Revenue Authorities: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ASYCUDA++ / Simba 2005, Risk Management (red, green, yellow lanes)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Networking of remote border stations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Information sharing with other agencies / Single Windows / IBM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RADDEx, EAC Customs Interconnectivity Project</a:t>
            </a:r>
          </a:p>
          <a:p>
            <a:pPr lvl="1" eaLnBrk="1" hangingPunct="1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Modernization for Transit Traffic Management: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Electronic Cargo Tracking Systems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Regional Transit Guarantee Schemes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Weigh-in-Motion at weighbridges</a:t>
            </a:r>
            <a:endParaRPr lang="en-US" sz="1900" smtClean="0"/>
          </a:p>
          <a:p>
            <a:pPr lvl="1" eaLnBrk="1" hangingPunct="1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1900" smtClean="0"/>
              <a:t>Modernization of Monitoring and Evaluation: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Transport Observatories by the SSATP and partners </a:t>
            </a:r>
          </a:p>
          <a:p>
            <a:pPr lvl="1" eaLnBrk="1" hangingPunct="1">
              <a:lnSpc>
                <a:spcPct val="80000"/>
              </a:lnSpc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TMEA Interventions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98475" y="1295400"/>
            <a:ext cx="7556500" cy="4830763"/>
          </a:xfrm>
        </p:spPr>
        <p:txBody>
          <a:bodyPr/>
          <a:lstStyle/>
          <a:p>
            <a:pPr eaLnBrk="1" hangingPunct="1"/>
            <a:r>
              <a:rPr lang="en-US" smtClean="0"/>
              <a:t>Many further opportunities and much better and faster ways of doing what has already been achieved:</a:t>
            </a:r>
          </a:p>
          <a:p>
            <a:pPr lvl="1" eaLnBrk="1" hangingPunct="1"/>
            <a:r>
              <a:rPr lang="en-US" sz="1800" smtClean="0"/>
              <a:t>Better use of technology.</a:t>
            </a:r>
          </a:p>
          <a:p>
            <a:pPr lvl="1" eaLnBrk="1" hangingPunct="1"/>
            <a:r>
              <a:rPr lang="en-US" sz="1800" smtClean="0"/>
              <a:t>Take advantage of cheaper technology.</a:t>
            </a:r>
          </a:p>
          <a:p>
            <a:pPr lvl="1" eaLnBrk="1" hangingPunct="1"/>
            <a:r>
              <a:rPr lang="en-US" sz="1800" b="1" smtClean="0">
                <a:solidFill>
                  <a:srgbClr val="FF0000"/>
                </a:solidFill>
              </a:rPr>
              <a:t>Innovative new approaches to solve the “old” problems much more efficiently.</a:t>
            </a:r>
          </a:p>
          <a:p>
            <a:pPr eaLnBrk="1" hangingPunct="1"/>
            <a:r>
              <a:rPr lang="en-US" smtClean="0"/>
              <a:t>TMEA focusing its support to partner in </a:t>
            </a:r>
            <a:r>
              <a:rPr lang="en-US" b="1" smtClean="0"/>
              <a:t>ICT Activities </a:t>
            </a:r>
            <a:r>
              <a:rPr lang="en-US" smtClean="0"/>
              <a:t>(under the TMEA Transport Facilitation objective) on:</a:t>
            </a:r>
          </a:p>
          <a:p>
            <a:pPr lvl="1" eaLnBrk="1" hangingPunct="1"/>
            <a:r>
              <a:rPr lang="en-US" sz="1800" smtClean="0"/>
              <a:t>Single Window</a:t>
            </a:r>
          </a:p>
          <a:p>
            <a:pPr lvl="1" eaLnBrk="1" hangingPunct="1"/>
            <a:r>
              <a:rPr lang="en-US" sz="1800" smtClean="0"/>
              <a:t>Integrated Border Management</a:t>
            </a:r>
          </a:p>
          <a:p>
            <a:pPr lvl="1" eaLnBrk="1" hangingPunct="1"/>
            <a:r>
              <a:rPr lang="en-US" sz="1800" smtClean="0"/>
              <a:t>Transport Observatories</a:t>
            </a:r>
          </a:p>
          <a:p>
            <a:pPr lvl="1" eaLnBrk="1" hangingPunct="1"/>
            <a:r>
              <a:rPr lang="en-US" sz="1800" smtClean="0"/>
              <a:t>Transit Management</a:t>
            </a:r>
          </a:p>
          <a:p>
            <a:pPr lvl="1" eaLnBrk="1" hangingPunct="1"/>
            <a:r>
              <a:rPr lang="en-US" sz="1800" b="1" smtClean="0">
                <a:solidFill>
                  <a:srgbClr val="FF0000"/>
                </a:solidFill>
              </a:rPr>
              <a:t>Focus on adding value to what has already been achieved.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Single Window / IBM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5749925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sz="2600" smtClean="0"/>
              <a:t>What?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SW: Single point to submit trading documents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IBM: Coordination of agencies at border stations</a:t>
            </a:r>
          </a:p>
          <a:p>
            <a:pPr lvl="1" eaLnBrk="1" hangingPunct="1">
              <a:lnSpc>
                <a:spcPct val="7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2600" smtClean="0"/>
              <a:t>Expanded View on SW: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Single point of information dissemination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Single point for applications/issuance of documents by agency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Single point for submission of trading documents by trader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Single point of feedback on submissions</a:t>
            </a:r>
          </a:p>
          <a:p>
            <a:pPr lvl="1" eaLnBrk="1" hangingPunct="1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en-US" sz="2600" smtClean="0"/>
              <a:t>Expanded View on IBM: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Coordination via information sharing of agencies: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Agency HQ to border offices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Agency to agency nationally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800" smtClean="0"/>
              <a:t>Agency to counterpart agency regionally 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1900" smtClean="0"/>
          </a:p>
        </p:txBody>
      </p:sp>
      <p:pic>
        <p:nvPicPr>
          <p:cNvPr id="29701" name="Picture 4" descr="Swift_Layout0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438400"/>
            <a:ext cx="3352800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Single Window / IBM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5" y="1219200"/>
            <a:ext cx="8493125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Guiding Principles for TMEA: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smtClean="0">
                <a:solidFill>
                  <a:srgbClr val="FF0000"/>
                </a:solidFill>
              </a:rPr>
              <a:t>No duplicating areas covered under the various National Single Window activities, but to identify support gaps and participate there as value addition.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b="1" smtClean="0">
                <a:solidFill>
                  <a:srgbClr val="FF0000"/>
                </a:solidFill>
              </a:rPr>
              <a:t>Provide support to agencies not adequately covered under the current National Single Window initiatives.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Innovative ICT Solutions in this area?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KSC, e-regulations portal, handbooks, seminar on int’l trade, database of service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FEAFFA, e-regulations portal, handbooks, e-learning platform, database of service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KTA, e-regulations portal, transporters and trucks database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Phyto Agencies in EAC: e-certification, advance cargo information, analysis and results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Bureau of Standards in EAC: e-certification, advance cargo information, analysis and results system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538</TotalTime>
  <Words>1562</Words>
  <Application>Microsoft Office PowerPoint</Application>
  <PresentationFormat>On-screen Show (4:3)</PresentationFormat>
  <Paragraphs>169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Innovative Use of ICT in Transport Data Management and the Management of Transit Corridors  </vt:lpstr>
      <vt:lpstr>   In this Presentation</vt:lpstr>
      <vt:lpstr>   First… About TMEA</vt:lpstr>
      <vt:lpstr>   Why is ICT Important?</vt:lpstr>
      <vt:lpstr>   ICT Advances in the EAC     Region</vt:lpstr>
      <vt:lpstr>   As a Result…</vt:lpstr>
      <vt:lpstr>   TMEA Interventions</vt:lpstr>
      <vt:lpstr> Single Window / IBM</vt:lpstr>
      <vt:lpstr> Single Window / IBM</vt:lpstr>
      <vt:lpstr> Transit Management  </vt:lpstr>
      <vt:lpstr> Transit Management  </vt:lpstr>
      <vt:lpstr> Transport Observatories  </vt:lpstr>
      <vt:lpstr> Transport Observatories  </vt:lpstr>
      <vt:lpstr> Transport Observatories  </vt:lpstr>
      <vt:lpstr> Transport Observatories  </vt:lpstr>
      <vt:lpstr> Transport Observatories</vt:lpstr>
      <vt:lpstr> In Conclusion  </vt:lpstr>
    </vt:vector>
  </TitlesOfParts>
  <Company>Symbus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Mukarram</dc:creator>
  <cp:lastModifiedBy>Monique Desthuis-Francis</cp:lastModifiedBy>
  <cp:revision>88</cp:revision>
  <dcterms:created xsi:type="dcterms:W3CDTF">2010-10-13T13:01:22Z</dcterms:created>
  <dcterms:modified xsi:type="dcterms:W3CDTF">2010-12-17T21:24:23Z</dcterms:modified>
</cp:coreProperties>
</file>