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6" r:id="rId2"/>
    <p:sldId id="294" r:id="rId3"/>
    <p:sldId id="297" r:id="rId4"/>
    <p:sldId id="295" r:id="rId5"/>
    <p:sldId id="298" r:id="rId6"/>
    <p:sldId id="296" r:id="rId7"/>
    <p:sldId id="302" r:id="rId8"/>
    <p:sldId id="303" r:id="rId9"/>
    <p:sldId id="304" r:id="rId10"/>
    <p:sldId id="305" r:id="rId11"/>
    <p:sldId id="308" r:id="rId12"/>
    <p:sldId id="309" r:id="rId13"/>
    <p:sldId id="306" r:id="rId14"/>
    <p:sldId id="307" r:id="rId15"/>
    <p:sldId id="313" r:id="rId16"/>
    <p:sldId id="311" r:id="rId17"/>
    <p:sldId id="314" r:id="rId18"/>
    <p:sldId id="312" r:id="rId19"/>
    <p:sldId id="310" r:id="rId20"/>
    <p:sldId id="300" r:id="rId2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5462" autoAdjust="0"/>
  </p:normalViewPr>
  <p:slideViewPr>
    <p:cSldViewPr>
      <p:cViewPr varScale="1">
        <p:scale>
          <a:sx n="111" d="100"/>
          <a:sy n="111" d="100"/>
        </p:scale>
        <p:origin x="16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>
        <p:scale>
          <a:sx n="33" d="100"/>
          <a:sy n="33" d="100"/>
        </p:scale>
        <p:origin x="-3336" y="-66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07873-86B5-454B-B1EB-6B70C21CE130}" type="datetimeFigureOut">
              <a:rPr lang="en-US" smtClean="0"/>
              <a:pPr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5446D-43B9-4550-8862-744438A6D6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0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82753870-D49F-4532-87F9-36B8C3925CB4}" type="datetimeFigureOut">
              <a:rPr lang="en-GB" smtClean="0"/>
              <a:pPr/>
              <a:t>01/07/2015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1C0D4FC2-2B41-4CAA-9578-90FF1DE563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3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4064" indent="-286179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4715" indent="-228943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2600" indent="-228943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60486" indent="-228943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8372" indent="-228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6258" indent="-228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34144" indent="-228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92029" indent="-228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67BD77-AC37-41CF-B774-0EB7C1E9F29A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8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5895-6D49-4760-818D-576B29C193D8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38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1BC0-F560-4CD9-BB4C-24B2CC70B976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8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4618-FC31-46D7-948D-6004354A614B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69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F3DC-09E9-4039-A5AF-8D555824B9CE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093296"/>
            <a:ext cx="9382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66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76CD-4C7B-4AA4-94F4-F40481A683B5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9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33C8-2988-47F3-82D5-643B4ADD49EE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3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7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CA95-774E-4732-85A4-05F3213E32C8}" type="datetime1">
              <a:rPr lang="en-GB" smtClean="0"/>
              <a:t>01/07/2015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1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78A8D-E69D-4846-97AA-9A367E862BE6}" type="datetime1">
              <a:rPr lang="en-GB" smtClean="0"/>
              <a:t>01/07/2015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05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5F8EC-64A7-4EEC-AF35-B9A2155A92A6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37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64A-1F5A-4D3C-846B-95ADE55F010F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43A8A-0A07-4A41-893A-C8D4754EA016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0664-FD23-4B87-95AB-34B7DBDBB9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1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35000" y="3668713"/>
            <a:ext cx="7696200" cy="117951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17600" b="1" dirty="0">
              <a:solidFill>
                <a:srgbClr val="FFC000"/>
              </a:solidFill>
              <a:latin typeface="+mn-lt"/>
              <a:cs typeface="+mn-cs"/>
            </a:endParaRPr>
          </a:p>
        </p:txBody>
      </p:sp>
      <p:pic>
        <p:nvPicPr>
          <p:cNvPr id="5125" name="Content Placeholder 3" descr="SSATP-Logo_onBlac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501008"/>
            <a:ext cx="8640960" cy="3096344"/>
          </a:xfrm>
        </p:spPr>
        <p:txBody>
          <a:bodyPr>
            <a:normAutofit fontScale="25000" lnSpcReduction="20000"/>
          </a:bodyPr>
          <a:lstStyle/>
          <a:p>
            <a:r>
              <a:rPr lang="en-US" sz="26400" b="1" dirty="0" smtClean="0">
                <a:solidFill>
                  <a:schemeClr val="tx1"/>
                </a:solidFill>
              </a:rPr>
              <a:t>Road Safety Management </a:t>
            </a:r>
          </a:p>
          <a:p>
            <a:endParaRPr lang="en-US" sz="8000" b="1" dirty="0" smtClean="0">
              <a:solidFill>
                <a:schemeClr val="tx1"/>
              </a:solidFill>
            </a:endParaRPr>
          </a:p>
          <a:p>
            <a:r>
              <a:rPr lang="en-US" sz="11200" b="1" dirty="0" smtClean="0">
                <a:solidFill>
                  <a:schemeClr val="tx1"/>
                </a:solidFill>
              </a:rPr>
              <a:t>Dakar Workshop  </a:t>
            </a:r>
          </a:p>
          <a:p>
            <a:pPr algn="r"/>
            <a:r>
              <a:rPr lang="en-US" sz="8000" b="1" dirty="0" smtClean="0">
                <a:solidFill>
                  <a:schemeClr val="tx1"/>
                </a:solidFill>
              </a:rPr>
              <a:t>Dec. 5, 2013  </a:t>
            </a:r>
          </a:p>
          <a:p>
            <a:pPr algn="r"/>
            <a:r>
              <a:rPr lang="en-US" sz="8000" b="1" dirty="0" smtClean="0">
                <a:solidFill>
                  <a:schemeClr val="tx1"/>
                </a:solidFill>
              </a:rPr>
              <a:t>Justin </a:t>
            </a:r>
            <a:r>
              <a:rPr lang="en-US" sz="8000" b="1" dirty="0" err="1" smtClean="0">
                <a:solidFill>
                  <a:schemeClr val="tx1"/>
                </a:solidFill>
              </a:rPr>
              <a:t>Runji</a:t>
            </a:r>
            <a:r>
              <a:rPr lang="en-US" sz="8000" b="1" dirty="0" smtClean="0">
                <a:solidFill>
                  <a:schemeClr val="tx1"/>
                </a:solidFill>
              </a:rPr>
              <a:t> 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Africa Decade Plan of Action (</a:t>
            </a:r>
            <a:r>
              <a:rPr lang="en-US" b="1" dirty="0" err="1" smtClean="0"/>
              <a:t>ADPOA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Developed through a series of consultations with member States, </a:t>
            </a:r>
            <a:r>
              <a:rPr lang="en-US" sz="2800" dirty="0" err="1"/>
              <a:t>RECs</a:t>
            </a:r>
            <a:r>
              <a:rPr lang="en-US" sz="2800" dirty="0"/>
              <a:t>, other key RS stakeholders during </a:t>
            </a:r>
            <a:r>
              <a:rPr lang="en-US" sz="2800" dirty="0">
                <a:solidFill>
                  <a:srgbClr val="FF0000"/>
                </a:solidFill>
              </a:rPr>
              <a:t>Accra Conference (2007), Dar </a:t>
            </a:r>
            <a:r>
              <a:rPr lang="en-US" sz="2800" dirty="0" err="1">
                <a:solidFill>
                  <a:srgbClr val="FF0000"/>
                </a:solidFill>
              </a:rPr>
              <a:t>es</a:t>
            </a:r>
            <a:r>
              <a:rPr lang="en-US" sz="2800" dirty="0">
                <a:solidFill>
                  <a:srgbClr val="FF0000"/>
                </a:solidFill>
              </a:rPr>
              <a:t> Salaam Meeting ( 2009) &amp; Addis Ababa Conference (2011) </a:t>
            </a:r>
            <a:r>
              <a:rPr lang="en-US" sz="2800" dirty="0" smtClean="0">
                <a:solidFill>
                  <a:srgbClr val="FF0000"/>
                </a:solidFill>
              </a:rPr>
              <a:t>–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Adopted by the </a:t>
            </a:r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CAMT </a:t>
            </a:r>
            <a:r>
              <a:rPr lang="en-US" sz="2800" dirty="0" smtClean="0"/>
              <a:t>in Nov. </a:t>
            </a:r>
            <a:r>
              <a:rPr lang="en-US" sz="2800" dirty="0"/>
              <a:t>2011 in </a:t>
            </a:r>
            <a:r>
              <a:rPr lang="en-US" sz="2800" dirty="0" smtClean="0"/>
              <a:t>Luanda</a:t>
            </a:r>
          </a:p>
          <a:p>
            <a:endParaRPr lang="en-US" sz="2800" dirty="0"/>
          </a:p>
          <a:p>
            <a:r>
              <a:rPr lang="en-US" sz="2800" dirty="0" smtClean="0"/>
              <a:t>Endorsed by the 18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African Union Summit </a:t>
            </a:r>
            <a:r>
              <a:rPr lang="en-US" sz="2800" dirty="0" smtClean="0"/>
              <a:t>(Heads of Sates) in Jan</a:t>
            </a:r>
            <a:r>
              <a:rPr lang="en-US" sz="2800" dirty="0"/>
              <a:t>. 2012 in Addis </a:t>
            </a:r>
            <a:r>
              <a:rPr lang="en-US" sz="2800" dirty="0" smtClean="0"/>
              <a:t>Ababa</a:t>
            </a:r>
          </a:p>
          <a:p>
            <a:endParaRPr lang="en-US" sz="2800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0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/>
              <a:t>Why </a:t>
            </a:r>
            <a:r>
              <a:rPr lang="en-US" b="1" dirty="0" err="1" smtClean="0"/>
              <a:t>ADPOA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>
            <a:normAutofit/>
          </a:bodyPr>
          <a:lstStyle/>
          <a:p>
            <a:r>
              <a:rPr lang="en-US" dirty="0" smtClean="0"/>
              <a:t>Adaptation to Africa circumstances and situation</a:t>
            </a:r>
            <a:endParaRPr lang="en-US" dirty="0"/>
          </a:p>
          <a:p>
            <a:r>
              <a:rPr lang="en-US" dirty="0" smtClean="0"/>
              <a:t>Has a framework </a:t>
            </a:r>
            <a:r>
              <a:rPr lang="en-US" dirty="0"/>
              <a:t>that links efforts at all </a:t>
            </a:r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Country; Regional; Continental </a:t>
            </a:r>
            <a:endParaRPr lang="en-US" dirty="0"/>
          </a:p>
          <a:p>
            <a:r>
              <a:rPr lang="en-US" dirty="0" smtClean="0"/>
              <a:t>Aims to harmonized actions </a:t>
            </a:r>
            <a:r>
              <a:rPr lang="en-US" dirty="0"/>
              <a:t>plan at continental </a:t>
            </a:r>
            <a:r>
              <a:rPr lang="en-US" dirty="0" smtClean="0"/>
              <a:t>level</a:t>
            </a:r>
            <a:endParaRPr lang="en-US" dirty="0"/>
          </a:p>
          <a:p>
            <a:r>
              <a:rPr lang="en-US" dirty="0" smtClean="0"/>
              <a:t>Has a tool </a:t>
            </a:r>
            <a:r>
              <a:rPr lang="en-US" dirty="0"/>
              <a:t>for assessing the status of </a:t>
            </a:r>
            <a:r>
              <a:rPr lang="en-US" dirty="0" smtClean="0"/>
              <a:t>implementation  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Key elements of the </a:t>
            </a:r>
            <a:r>
              <a:rPr lang="en-US" b="1" dirty="0" err="1" smtClean="0"/>
              <a:t>ADPOA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objective: </a:t>
            </a:r>
            <a:r>
              <a:rPr lang="en-US" u="sng" dirty="0" smtClean="0"/>
              <a:t>Stabilize</a:t>
            </a:r>
            <a:r>
              <a:rPr lang="en-US" dirty="0" smtClean="0"/>
              <a:t> and then </a:t>
            </a:r>
            <a:r>
              <a:rPr lang="en-US" u="sng" dirty="0" smtClean="0"/>
              <a:t>half</a:t>
            </a:r>
            <a:r>
              <a:rPr lang="en-US" dirty="0" smtClean="0"/>
              <a:t> road crashes by </a:t>
            </a:r>
            <a:r>
              <a:rPr lang="en-US" dirty="0"/>
              <a:t>2020</a:t>
            </a:r>
          </a:p>
          <a:p>
            <a:r>
              <a:rPr lang="en-US" dirty="0"/>
              <a:t>5 Pillars – specific for the continent </a:t>
            </a:r>
          </a:p>
          <a:p>
            <a:r>
              <a:rPr lang="en-US" dirty="0" smtClean="0"/>
              <a:t>Defines expected accomplishments </a:t>
            </a:r>
            <a:endParaRPr lang="en-US" dirty="0"/>
          </a:p>
          <a:p>
            <a:r>
              <a:rPr lang="en-US" dirty="0" smtClean="0"/>
              <a:t>Monitoring indicators</a:t>
            </a:r>
            <a:endParaRPr lang="en-US" dirty="0"/>
          </a:p>
          <a:p>
            <a:r>
              <a:rPr lang="en-US" dirty="0"/>
              <a:t>Responsible </a:t>
            </a:r>
            <a:r>
              <a:rPr lang="en-US" dirty="0" smtClean="0"/>
              <a:t>actors </a:t>
            </a:r>
            <a:endParaRPr lang="en-US" dirty="0"/>
          </a:p>
          <a:p>
            <a:r>
              <a:rPr lang="en-US" dirty="0" smtClean="0"/>
              <a:t>Delivery timelines -  </a:t>
            </a:r>
            <a:r>
              <a:rPr lang="en-US" dirty="0" err="1" smtClean="0"/>
              <a:t>ST;MT;LT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7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Status and next key  step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EX.CL</a:t>
            </a:r>
            <a:r>
              <a:rPr lang="en-US" dirty="0"/>
              <a:t> DEC 682 (XX) of the African Union Executive Council Decision</a:t>
            </a:r>
          </a:p>
          <a:p>
            <a:r>
              <a:rPr lang="en-US" dirty="0"/>
              <a:t>Adopted by </a:t>
            </a:r>
            <a:r>
              <a:rPr lang="en-US" dirty="0" smtClean="0"/>
              <a:t>Committee of Africa Ministers </a:t>
            </a:r>
            <a:r>
              <a:rPr lang="en-US" dirty="0"/>
              <a:t>of </a:t>
            </a:r>
            <a:r>
              <a:rPr lang="en-US" dirty="0" smtClean="0"/>
              <a:t>Transport</a:t>
            </a:r>
            <a:endParaRPr lang="en-US" dirty="0"/>
          </a:p>
          <a:p>
            <a:r>
              <a:rPr lang="en-US" dirty="0"/>
              <a:t>Ratified by Africa </a:t>
            </a:r>
            <a:r>
              <a:rPr lang="en-US" dirty="0" smtClean="0"/>
              <a:t>Heads of States </a:t>
            </a:r>
          </a:p>
          <a:p>
            <a:r>
              <a:rPr lang="en-US" b="1" dirty="0" smtClean="0"/>
              <a:t>Next: </a:t>
            </a:r>
            <a:r>
              <a:rPr lang="en-US" dirty="0" smtClean="0"/>
              <a:t>Preparation and adoption of a road safety charter for Africa – first stage completed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ADPOA</a:t>
            </a:r>
            <a:r>
              <a:rPr lang="en-US" b="1" dirty="0" smtClean="0"/>
              <a:t> goals for each Pillar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PILLAR 1 </a:t>
            </a:r>
            <a:r>
              <a:rPr lang="en-US" dirty="0" smtClean="0"/>
              <a:t>Road Safety Management</a:t>
            </a:r>
          </a:p>
          <a:p>
            <a:endParaRPr lang="en-US" dirty="0" smtClean="0"/>
          </a:p>
          <a:p>
            <a:pPr lvl="1"/>
            <a:r>
              <a:rPr lang="en-US" u="sng" dirty="0" smtClean="0"/>
              <a:t>Established/strengthened </a:t>
            </a:r>
            <a:r>
              <a:rPr lang="en-US" u="sng" dirty="0"/>
              <a:t>Lead Agencies </a:t>
            </a:r>
            <a:endParaRPr lang="en-US" u="sng" dirty="0" smtClean="0"/>
          </a:p>
          <a:p>
            <a:pPr lvl="1"/>
            <a:endParaRPr lang="en-US" dirty="0"/>
          </a:p>
          <a:p>
            <a:pPr lvl="2"/>
            <a:r>
              <a:rPr lang="en-US" dirty="0"/>
              <a:t> Establish/strengthen national road safety lead agency with legal, financial and human </a:t>
            </a:r>
            <a:r>
              <a:rPr lang="en-US" dirty="0" smtClean="0"/>
              <a:t>backing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Prepare &amp; approve a Road Safety Policy/Strategy.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9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Monitoring Indicators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Legislation creating Road Safety Agency established </a:t>
            </a:r>
          </a:p>
          <a:p>
            <a:r>
              <a:rPr lang="en-US" dirty="0"/>
              <a:t>Number of countries with approved RS Policy or Strategy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Road Safety Agency operational and functional (Core professional staff recruited; Funding source clearly identified)  </a:t>
            </a:r>
          </a:p>
          <a:p>
            <a:r>
              <a:rPr lang="en-US" dirty="0" smtClean="0"/>
              <a:t>Number </a:t>
            </a:r>
            <a:r>
              <a:rPr lang="en-US" dirty="0"/>
              <a:t>of countries with decentralized road safety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7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Basic road safety management models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Civil service direct responsibility</a:t>
            </a:r>
          </a:p>
          <a:p>
            <a:pPr lvl="1"/>
            <a:r>
              <a:rPr lang="en-US" dirty="0" smtClean="0"/>
              <a:t>A Ministerial Department/Section/Unit with limited responsibility  </a:t>
            </a:r>
          </a:p>
          <a:p>
            <a:r>
              <a:rPr lang="en-US" b="1" dirty="0" smtClean="0"/>
              <a:t>Advisory Council of Road safety stakeholders </a:t>
            </a:r>
          </a:p>
          <a:p>
            <a:pPr lvl="1"/>
            <a:r>
              <a:rPr lang="en-US" dirty="0" smtClean="0"/>
              <a:t>Stakeholders’ advisory body with direct linkage to Ministry responsible for transport – no implementation function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Basic road safety management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Agency (quasi government) </a:t>
            </a:r>
          </a:p>
          <a:p>
            <a:pPr lvl="1"/>
            <a:r>
              <a:rPr lang="en-US" dirty="0"/>
              <a:t>Reports to transport sector ministry</a:t>
            </a:r>
          </a:p>
          <a:p>
            <a:pPr lvl="1"/>
            <a:r>
              <a:rPr lang="en-US" dirty="0"/>
              <a:t>Performs delegated functions (</a:t>
            </a:r>
            <a:r>
              <a:rPr lang="en-US" dirty="0" err="1"/>
              <a:t>e.g</a:t>
            </a:r>
            <a:r>
              <a:rPr lang="en-US" dirty="0"/>
              <a:t> licensing   </a:t>
            </a:r>
          </a:p>
          <a:p>
            <a:r>
              <a:rPr lang="en-US" b="1" dirty="0"/>
              <a:t>Authority </a:t>
            </a:r>
          </a:p>
          <a:p>
            <a:pPr lvl="1"/>
            <a:r>
              <a:rPr lang="en-US" dirty="0"/>
              <a:t>Full mandate </a:t>
            </a:r>
          </a:p>
          <a:p>
            <a:pPr lvl="1"/>
            <a:r>
              <a:rPr lang="en-US" dirty="0"/>
              <a:t>Reports to a above </a:t>
            </a:r>
            <a:r>
              <a:rPr lang="en-US" dirty="0" err="1"/>
              <a:t>sectoral</a:t>
            </a:r>
            <a:r>
              <a:rPr lang="en-US" dirty="0"/>
              <a:t> Ministries </a:t>
            </a:r>
            <a:r>
              <a:rPr lang="en-US" dirty="0" err="1"/>
              <a:t>e.g</a:t>
            </a:r>
            <a:r>
              <a:rPr lang="en-US" dirty="0"/>
              <a:t> PM’s or President’s office </a:t>
            </a:r>
          </a:p>
          <a:p>
            <a:pPr lvl="1"/>
            <a:r>
              <a:rPr lang="en-US" dirty="0"/>
              <a:t>Full convening powers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Civil service challenges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Motivation is low </a:t>
            </a:r>
          </a:p>
          <a:p>
            <a:r>
              <a:rPr lang="en-US" dirty="0" smtClean="0"/>
              <a:t>Self supervision </a:t>
            </a:r>
          </a:p>
          <a:p>
            <a:r>
              <a:rPr lang="en-US" dirty="0" smtClean="0"/>
              <a:t>Performance monitoring weak</a:t>
            </a:r>
          </a:p>
          <a:p>
            <a:r>
              <a:rPr lang="en-US" dirty="0" smtClean="0"/>
              <a:t>Funding diffused, more recurrent than developmental </a:t>
            </a:r>
          </a:p>
          <a:p>
            <a:r>
              <a:rPr lang="en-US" dirty="0" smtClean="0"/>
              <a:t>Skills sustainability not assured </a:t>
            </a:r>
          </a:p>
          <a:p>
            <a:r>
              <a:rPr lang="en-US" dirty="0" smtClean="0"/>
              <a:t>Limited room for innovation </a:t>
            </a:r>
          </a:p>
          <a:p>
            <a:r>
              <a:rPr lang="en-US" dirty="0" smtClean="0"/>
              <a:t>Complex decision making process </a:t>
            </a:r>
          </a:p>
          <a:p>
            <a:r>
              <a:rPr lang="en-US" dirty="0" smtClean="0"/>
              <a:t>More prone to political economy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 decade of action pillars point to road management as the central pillar </a:t>
            </a:r>
          </a:p>
          <a:p>
            <a:r>
              <a:rPr lang="en-US" dirty="0" smtClean="0"/>
              <a:t>Africa Action Plan (based on the UN Decade of Actions) also promotes Pillar 1. </a:t>
            </a:r>
          </a:p>
          <a:p>
            <a:r>
              <a:rPr lang="en-US" dirty="0" smtClean="0"/>
              <a:t>Africa Action Plan expects legislated lead agencies as a minimum</a:t>
            </a:r>
          </a:p>
          <a:p>
            <a:r>
              <a:rPr lang="en-US" dirty="0" smtClean="0"/>
              <a:t>Creation of Lead Agency equates to creation of the potential for success.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 Decade of Action Pillars </a:t>
            </a:r>
          </a:p>
          <a:p>
            <a:r>
              <a:rPr lang="en-US" dirty="0" smtClean="0"/>
              <a:t>Africa Road Safety Plan of Action </a:t>
            </a:r>
          </a:p>
          <a:p>
            <a:r>
              <a:rPr lang="en-US" dirty="0" smtClean="0"/>
              <a:t>Basic Road Safety Management Models  </a:t>
            </a:r>
          </a:p>
          <a:p>
            <a:r>
              <a:rPr lang="en-US" dirty="0" smtClean="0"/>
              <a:t>Public Service Challenges  </a:t>
            </a:r>
          </a:p>
          <a:p>
            <a:r>
              <a:rPr lang="en-US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9D91-CDEB-4A58-A0A5-AB32729A77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Thank you!</a:t>
            </a:r>
            <a:endParaRPr lang="en-US" sz="6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4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 to UN Declaration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Road traffic injuries can be </a:t>
            </a:r>
            <a:r>
              <a:rPr lang="en-US" dirty="0" smtClean="0"/>
              <a:t>prevented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/>
              <a:t>Lead Agency</a:t>
            </a:r>
          </a:p>
          <a:p>
            <a:pPr marL="457200" lvl="1" indent="0">
              <a:buNone/>
            </a:pPr>
            <a:r>
              <a:rPr lang="en-US" b="1" dirty="0" smtClean="0"/>
              <a:t>+ Strategy </a:t>
            </a:r>
          </a:p>
          <a:p>
            <a:pPr marL="457200" lvl="1" indent="0">
              <a:buNone/>
            </a:pPr>
            <a:r>
              <a:rPr lang="en-US" b="1" u="sng" dirty="0" smtClean="0"/>
              <a:t>+ Targets</a:t>
            </a:r>
          </a:p>
          <a:p>
            <a:pPr marL="400050" lvl="1" indent="0">
              <a:buNone/>
            </a:pPr>
            <a:r>
              <a:rPr lang="en-US" b="1" u="sng" dirty="0" smtClean="0"/>
              <a:t>=  Sustainable response</a:t>
            </a:r>
          </a:p>
          <a:p>
            <a:pPr marL="400050" lvl="1" indent="0">
              <a:buNone/>
            </a:pPr>
            <a:endParaRPr lang="en-US" b="1" u="sng" dirty="0" smtClean="0"/>
          </a:p>
          <a:p>
            <a:r>
              <a:rPr lang="en-US" dirty="0" smtClean="0"/>
              <a:t>Initiatives </a:t>
            </a:r>
            <a:r>
              <a:rPr lang="en-US" dirty="0"/>
              <a:t>and </a:t>
            </a:r>
            <a:r>
              <a:rPr lang="en-US" dirty="0" smtClean="0"/>
              <a:t>investments must be sufficient to </a:t>
            </a:r>
            <a:r>
              <a:rPr lang="en-US" dirty="0"/>
              <a:t>halt </a:t>
            </a:r>
            <a:r>
              <a:rPr lang="en-US" dirty="0" smtClean="0"/>
              <a:t>or reverse road </a:t>
            </a:r>
            <a:r>
              <a:rPr lang="en-US" dirty="0"/>
              <a:t>traffic deaths.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UN Resolution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Assembly resolution 64/2551 of March 2010 proclaimed 2011–2020 </a:t>
            </a:r>
            <a:r>
              <a:rPr lang="en-US" dirty="0" smtClean="0"/>
              <a:t>the Decade of Action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The overall goal of the </a:t>
            </a:r>
            <a:r>
              <a:rPr lang="en-US" b="1" dirty="0" smtClean="0"/>
              <a:t>Decade: </a:t>
            </a:r>
            <a:r>
              <a:rPr lang="en-US" dirty="0" smtClean="0"/>
              <a:t>to </a:t>
            </a:r>
            <a:r>
              <a:rPr lang="en-US" dirty="0"/>
              <a:t>stabilize and then reduce </a:t>
            </a:r>
            <a:r>
              <a:rPr lang="en-US" dirty="0" smtClean="0"/>
              <a:t>the forecast </a:t>
            </a:r>
            <a:r>
              <a:rPr lang="en-US" dirty="0"/>
              <a:t>level of road traffic fatalities around the world by </a:t>
            </a:r>
            <a:r>
              <a:rPr lang="en-US" dirty="0" smtClean="0"/>
              <a:t>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9D91-CDEB-4A58-A0A5-AB32729A77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five pillars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5700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above pillars are to be considered in formulating country road safety strategy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1340769"/>
            <a:ext cx="850582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6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Call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221088"/>
            <a:ext cx="8229600" cy="23762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sz="3800" dirty="0" smtClean="0"/>
              <a:t>I </a:t>
            </a:r>
            <a:r>
              <a:rPr lang="en-US" sz="3800" dirty="0"/>
              <a:t>call on Member States</a:t>
            </a:r>
            <a:r>
              <a:rPr lang="en-US" sz="3800" dirty="0" smtClean="0"/>
              <a:t>, </a:t>
            </a:r>
            <a:r>
              <a:rPr lang="en-US" sz="3800" dirty="0"/>
              <a:t>international agencies, civil society organizations</a:t>
            </a:r>
            <a:r>
              <a:rPr lang="en-US" sz="3800" dirty="0" smtClean="0"/>
              <a:t>, businesses </a:t>
            </a:r>
            <a:r>
              <a:rPr lang="en-US" sz="3800" dirty="0"/>
              <a:t>and community leaders to ensure that the Decade leads to </a:t>
            </a:r>
            <a:r>
              <a:rPr lang="en-US" sz="3800" dirty="0" smtClean="0"/>
              <a:t>real improvements</a:t>
            </a:r>
            <a:r>
              <a:rPr lang="en-US" sz="3800" dirty="0"/>
              <a:t>. As a step in this direction, governments should release </a:t>
            </a:r>
            <a:r>
              <a:rPr lang="en-US" sz="3800" dirty="0" smtClean="0"/>
              <a:t>their national </a:t>
            </a:r>
            <a:r>
              <a:rPr lang="en-US" sz="3800" dirty="0"/>
              <a:t>plans for the Decade when it is launched globally on 11 May 2011</a:t>
            </a:r>
            <a:r>
              <a:rPr lang="en-US" sz="3800" dirty="0" smtClean="0"/>
              <a:t>.”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err="1"/>
              <a:t>Mr</a:t>
            </a:r>
            <a:r>
              <a:rPr lang="en-US" dirty="0"/>
              <a:t> Ban Ki-moon, UN Secretary-General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79D91-CDEB-4A58-A0A5-AB32729A77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752" y="1412775"/>
            <a:ext cx="4314286" cy="287619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6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Pillar 1 Activities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Activity 1: </a:t>
            </a:r>
            <a:r>
              <a:rPr lang="en-US" dirty="0" smtClean="0"/>
              <a:t>Adhere to and/or fully implement the major United Nations road safety related agreements and conventions (international traffic safety, road signs, traffic signals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Activity 2: </a:t>
            </a:r>
            <a:r>
              <a:rPr lang="en-US" dirty="0" smtClean="0">
                <a:solidFill>
                  <a:srgbClr val="FF0000"/>
                </a:solidFill>
              </a:rPr>
              <a:t>Establish a lead agency (and associated coordination mechanisms) on road safety involving partners from a range of sectors </a:t>
            </a:r>
          </a:p>
          <a:p>
            <a:r>
              <a:rPr lang="en-US" u="sng" dirty="0" smtClean="0"/>
              <a:t>Activity 3: </a:t>
            </a:r>
            <a:r>
              <a:rPr lang="en-US" dirty="0" smtClean="0"/>
              <a:t>Develop a national strategy (at a cabinet or ministerial level) coordinated by the lead agency  </a:t>
            </a:r>
          </a:p>
          <a:p>
            <a:r>
              <a:rPr lang="en-US" u="sng" dirty="0" smtClean="0"/>
              <a:t>Activity 4: </a:t>
            </a:r>
            <a:r>
              <a:rPr lang="en-US" dirty="0" smtClean="0"/>
              <a:t>Set realistic and long-term targets for national activities based on the analysis of national traffic crash data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70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Pillar 1 Activities </a:t>
            </a:r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u="sng" dirty="0"/>
              <a:t>Activity 5: </a:t>
            </a:r>
            <a:r>
              <a:rPr lang="en-US" dirty="0"/>
              <a:t>Work to ensure that funding is sufficient for activities to be implemented</a:t>
            </a:r>
          </a:p>
          <a:p>
            <a:pPr lvl="1"/>
            <a:r>
              <a:rPr lang="en-US" dirty="0"/>
              <a:t> </a:t>
            </a:r>
            <a:r>
              <a:rPr lang="en-US" dirty="0" err="1" smtClean="0"/>
              <a:t>e.g</a:t>
            </a:r>
            <a:r>
              <a:rPr lang="en-US" dirty="0" smtClean="0"/>
              <a:t> utilizing </a:t>
            </a:r>
            <a:r>
              <a:rPr lang="en-US" dirty="0"/>
              <a:t>10% of infrastructure investments for road safety; </a:t>
            </a:r>
            <a:r>
              <a:rPr lang="en-US" dirty="0" smtClean="0"/>
              <a:t>and</a:t>
            </a:r>
          </a:p>
          <a:p>
            <a:r>
              <a:rPr lang="en-US" u="sng" dirty="0" smtClean="0"/>
              <a:t>Activity </a:t>
            </a:r>
            <a:r>
              <a:rPr lang="en-US" u="sng" dirty="0"/>
              <a:t>6: </a:t>
            </a:r>
            <a:r>
              <a:rPr lang="en-US" dirty="0"/>
              <a:t>Establish and support data systems for on-going monitoring and </a:t>
            </a:r>
            <a:r>
              <a:rPr lang="en-US" dirty="0" smtClean="0"/>
              <a:t>evaluation to </a:t>
            </a:r>
            <a:r>
              <a:rPr lang="en-US" dirty="0"/>
              <a:t>include a number of process and outcome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Activity 2 underpins the other 5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/>
              <a:t>Activity 1: </a:t>
            </a:r>
            <a:r>
              <a:rPr lang="en-US" b="1" dirty="0" smtClean="0"/>
              <a:t>United </a:t>
            </a:r>
            <a:r>
              <a:rPr lang="en-US" b="1" dirty="0"/>
              <a:t>Nations road </a:t>
            </a:r>
            <a:r>
              <a:rPr lang="en-US" b="1" dirty="0" smtClean="0"/>
              <a:t>safety agreements </a:t>
            </a:r>
            <a:r>
              <a:rPr lang="en-US" b="1" dirty="0"/>
              <a:t>and conventions </a:t>
            </a:r>
            <a:r>
              <a:rPr lang="en-US" dirty="0" smtClean="0"/>
              <a:t>– Important, slightly remote (international traffic volumes; manufacturing </a:t>
            </a:r>
            <a:r>
              <a:rPr lang="en-US" dirty="0" err="1" smtClean="0"/>
              <a:t>etc</a:t>
            </a:r>
            <a:r>
              <a:rPr lang="en-US" dirty="0" smtClean="0"/>
              <a:t>)  </a:t>
            </a:r>
            <a:endParaRPr lang="en-US" dirty="0"/>
          </a:p>
          <a:p>
            <a:r>
              <a:rPr lang="en-US" b="1" u="sng" dirty="0">
                <a:solidFill>
                  <a:srgbClr val="FF0000"/>
                </a:solidFill>
              </a:rPr>
              <a:t>Activity 2: </a:t>
            </a:r>
            <a:r>
              <a:rPr lang="en-US" b="1" dirty="0">
                <a:solidFill>
                  <a:srgbClr val="FF0000"/>
                </a:solidFill>
              </a:rPr>
              <a:t>Establish a lead agency </a:t>
            </a:r>
            <a:r>
              <a:rPr lang="en-US" dirty="0" smtClean="0">
                <a:solidFill>
                  <a:srgbClr val="FF0000"/>
                </a:solidFill>
              </a:rPr>
              <a:t>– This is critical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u="sng" dirty="0"/>
              <a:t>Activity 3: </a:t>
            </a:r>
            <a:r>
              <a:rPr lang="en-US" b="1" dirty="0"/>
              <a:t>Develop a national </a:t>
            </a:r>
            <a:r>
              <a:rPr lang="en-US" b="1" dirty="0" smtClean="0"/>
              <a:t>strategy </a:t>
            </a:r>
            <a:r>
              <a:rPr lang="en-US" dirty="0" smtClean="0"/>
              <a:t>– Better strategy after Activity 2</a:t>
            </a:r>
          </a:p>
          <a:p>
            <a:r>
              <a:rPr lang="en-US" b="1" u="sng" dirty="0" smtClean="0"/>
              <a:t>Activity </a:t>
            </a:r>
            <a:r>
              <a:rPr lang="en-US" b="1" u="sng" dirty="0"/>
              <a:t>4: </a:t>
            </a:r>
            <a:r>
              <a:rPr lang="en-US" b="1" dirty="0"/>
              <a:t>Set realistic and long-term </a:t>
            </a:r>
            <a:r>
              <a:rPr lang="en-US" b="1" dirty="0" smtClean="0"/>
              <a:t>targets </a:t>
            </a:r>
            <a:r>
              <a:rPr lang="en-US" dirty="0" smtClean="0"/>
              <a:t>– Realism with Activity 2</a:t>
            </a:r>
          </a:p>
          <a:p>
            <a:r>
              <a:rPr lang="en-US" b="1" u="sng" dirty="0" smtClean="0"/>
              <a:t>Activity </a:t>
            </a:r>
            <a:r>
              <a:rPr lang="en-US" b="1" u="sng" dirty="0"/>
              <a:t>5: </a:t>
            </a:r>
            <a:r>
              <a:rPr lang="en-US" b="1" dirty="0" smtClean="0"/>
              <a:t>Ensure funding is sufficient </a:t>
            </a:r>
            <a:r>
              <a:rPr lang="en-US" dirty="0" smtClean="0"/>
              <a:t>– Better funding traction with Activity 2</a:t>
            </a:r>
          </a:p>
          <a:p>
            <a:r>
              <a:rPr lang="en-US" b="1" u="sng" dirty="0" smtClean="0"/>
              <a:t>Activity </a:t>
            </a:r>
            <a:r>
              <a:rPr lang="en-US" b="1" u="sng" dirty="0"/>
              <a:t>6: </a:t>
            </a:r>
            <a:r>
              <a:rPr lang="en-US" b="1" dirty="0"/>
              <a:t>Establish and support data systems </a:t>
            </a:r>
            <a:r>
              <a:rPr lang="en-US" dirty="0" smtClean="0"/>
              <a:t>– Better capacity and consistency with Action 2.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A0664-FD23-4B87-95AB-34B7DBDBB98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03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3469</TotalTime>
  <Words>857</Words>
  <Application>Microsoft Office PowerPoint</Application>
  <PresentationFormat>On-screen Show (4:3)</PresentationFormat>
  <Paragraphs>135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 </vt:lpstr>
      <vt:lpstr>Content</vt:lpstr>
      <vt:lpstr>Background to UN Declaration </vt:lpstr>
      <vt:lpstr>The UN Resolution</vt:lpstr>
      <vt:lpstr>The five pillars</vt:lpstr>
      <vt:lpstr>The Call</vt:lpstr>
      <vt:lpstr>Pillar 1 Activities </vt:lpstr>
      <vt:lpstr>Pillar 1 Activities …</vt:lpstr>
      <vt:lpstr>Activity 2 underpins the other 5 </vt:lpstr>
      <vt:lpstr>Africa Decade Plan of Action (ADPOA)</vt:lpstr>
      <vt:lpstr> Why ADPOA?</vt:lpstr>
      <vt:lpstr>Key elements of the ADPOA </vt:lpstr>
      <vt:lpstr>Status and next key  step </vt:lpstr>
      <vt:lpstr>ADPOA goals for each Pillar  </vt:lpstr>
      <vt:lpstr>Monitoring Indicators </vt:lpstr>
      <vt:lpstr>Basic road safety management models </vt:lpstr>
      <vt:lpstr>Basic road safety management models </vt:lpstr>
      <vt:lpstr>Civil service challenges   </vt:lpstr>
      <vt:lpstr>Conclusions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Governance Indicators for Sub-Saharan Africa</dc:title>
  <dc:creator>Don Smith</dc:creator>
  <cp:lastModifiedBy>Melanie Marie Alienor Maheu</cp:lastModifiedBy>
  <cp:revision>209</cp:revision>
  <cp:lastPrinted>2013-09-13T14:26:46Z</cp:lastPrinted>
  <dcterms:created xsi:type="dcterms:W3CDTF">2012-02-15T08:17:16Z</dcterms:created>
  <dcterms:modified xsi:type="dcterms:W3CDTF">2015-07-01T16:01:58Z</dcterms:modified>
</cp:coreProperties>
</file>