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1" r:id="rId2"/>
    <p:sldId id="450" r:id="rId3"/>
    <p:sldId id="451" r:id="rId4"/>
    <p:sldId id="452" r:id="rId5"/>
    <p:sldId id="453" r:id="rId6"/>
    <p:sldId id="455" r:id="rId7"/>
    <p:sldId id="458" r:id="rId8"/>
    <p:sldId id="459" r:id="rId9"/>
    <p:sldId id="456" r:id="rId10"/>
    <p:sldId id="457" r:id="rId11"/>
    <p:sldId id="415" r:id="rId12"/>
    <p:sldId id="443" r:id="rId13"/>
    <p:sldId id="430" r:id="rId14"/>
    <p:sldId id="437" r:id="rId15"/>
    <p:sldId id="448" r:id="rId16"/>
    <p:sldId id="449" r:id="rId17"/>
    <p:sldId id="447" r:id="rId18"/>
    <p:sldId id="438" r:id="rId19"/>
    <p:sldId id="432" r:id="rId20"/>
    <p:sldId id="433" r:id="rId21"/>
    <p:sldId id="435" r:id="rId22"/>
    <p:sldId id="436" r:id="rId23"/>
    <p:sldId id="291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5" autoAdjust="0"/>
    <p:restoredTop sz="96803" autoAdjust="0"/>
  </p:normalViewPr>
  <p:slideViewPr>
    <p:cSldViewPr>
      <p:cViewPr varScale="1">
        <p:scale>
          <a:sx n="112" d="100"/>
          <a:sy n="112" d="100"/>
        </p:scale>
        <p:origin x="12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artinsmall:Documents:SSATP:WHO%20data%20&amp;%20projection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GBD Estimate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Sheet1!$A$14:$A$22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Sheet1!$B$14:$B$22</c:f>
              <c:numCache>
                <c:formatCode>General</c:formatCode>
                <c:ptCount val="9"/>
                <c:pt idx="0">
                  <c:v>126000</c:v>
                </c:pt>
                <c:pt idx="4">
                  <c:v>231000</c:v>
                </c:pt>
              </c:numCache>
            </c:numRef>
          </c:val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WHO Projection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Sheet1!$A$14:$A$22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</c:numCache>
            </c:numRef>
          </c:cat>
          <c:val>
            <c:numRef>
              <c:f>Sheet1!$C$14:$C$22</c:f>
              <c:numCache>
                <c:formatCode>General</c:formatCode>
                <c:ptCount val="9"/>
                <c:pt idx="5">
                  <c:v>242730</c:v>
                </c:pt>
                <c:pt idx="8">
                  <c:v>514021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5306040"/>
        <c:axId val="435306432"/>
      </c:barChart>
      <c:catAx>
        <c:axId val="43530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u="none" baseline="0"/>
            </a:pPr>
            <a:endParaRPr lang="en-US"/>
          </a:p>
        </c:txPr>
        <c:crossAx val="435306432"/>
        <c:crosses val="autoZero"/>
        <c:auto val="1"/>
        <c:lblAlgn val="ctr"/>
        <c:lblOffset val="100"/>
        <c:noMultiLvlLbl val="0"/>
      </c:catAx>
      <c:valAx>
        <c:axId val="43530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/>
            </a:pPr>
            <a:endParaRPr lang="en-US"/>
          </a:p>
        </c:txPr>
        <c:crossAx val="435306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36023622047195"/>
          <c:y val="0.78375140607424099"/>
          <c:w val="0.28164395315970098"/>
          <c:h val="0.21624859392575899"/>
        </c:manualLayout>
      </c:layout>
      <c:overlay val="0"/>
      <c:txPr>
        <a:bodyPr/>
        <a:lstStyle/>
        <a:p>
          <a:pPr>
            <a:defRPr sz="1600" b="1" i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5348880-6CFF-4166-B836-FA4496033A04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r>
              <a:rPr lang="en-US" smtClean="0"/>
              <a:t>Africa Road Safety Framwoek, World Bank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BB93BA0-F2D4-4DF8-B449-D82177E2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412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B533ED5-F558-4BFA-9EF7-B692FEBF575A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r>
              <a:rPr lang="en-US" smtClean="0"/>
              <a:t>Africa Road Safety Framwoek, World Bank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ADE805E-354A-4E92-954D-B3805D4C4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64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3DC5B-AF8B-4876-AF86-411F8310809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Africa Road Safety Framwoek, World Bank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least motorized of the six world regions, suffers the highest rates of road traffic fatalities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regional average is 24.1 deaths per 100 000 population,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Africa has highest road traffic death rates per 100 000 population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10989F-D6BD-44CF-AA38-DEE9EE3959FB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65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37 of 44 surveyed countries having death rates well above the global average of 18.0 deaths per 100 000 population </a:t>
            </a:r>
          </a:p>
          <a:p>
            <a:pPr algn="l"/>
            <a:r>
              <a:rPr lang="en-US" dirty="0"/>
              <a:t>19 countries in the middle-income category, covering 44% of the Region’s population, the rate is 27.8 deaths per 100 000 population. By comparison, the global average for middle-income countries is 20.1 deaths per 100 000 population. </a:t>
            </a:r>
            <a:endParaRPr lang="fr-FR" dirty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AF25D-3FF0-41F6-AB46-AD0182B6E69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0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53C0-55FF-4792-BF4C-CAB97696B25B}" type="datetime1">
              <a:rPr lang="en-US" smtClean="0"/>
              <a:t>7/1/2015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D73-D1A5-48A3-A496-581C0DB342DA}" type="datetime1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F5B2-EABB-4155-843E-2F5D59C95493}" type="datetime1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57AA-DC44-471A-95C0-1037E15024A6}" type="datetime1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6BB-C229-4B59-AFD5-5FD619176B22}" type="datetime1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5CD-AAAF-49AB-95D7-E0E66B9A9A43}" type="datetime1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B1F-0EB6-458E-9350-4A85F72562BB}" type="datetime1">
              <a:rPr lang="en-US" smtClean="0"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BB7-2DDE-4F7E-AFF3-ABC932E5E80F}" type="datetime1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F541-0CC2-4B6C-A9CA-F8F749DAC5D0}" type="datetime1">
              <a:rPr lang="en-US" smtClean="0"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B3E5-C6DA-4FE1-B09A-5B265C114872}" type="datetime1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1C3-0B8C-4A54-B979-9CFDD1915930}" type="datetime1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2C51E9-6D1F-4BB6-B100-2206CDCBC2F6}" type="datetime1">
              <a:rPr lang="en-US" smtClean="0"/>
              <a:t>7/1/2015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ohartmann@worldbank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5726" y="3668130"/>
            <a:ext cx="7696200" cy="604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7600" b="1" dirty="0" smtClean="0">
                <a:solidFill>
                  <a:srgbClr val="FFC000"/>
                </a:solidFill>
              </a:rPr>
              <a:t>Road Safety Management</a:t>
            </a:r>
            <a:endParaRPr lang="en-US" sz="176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3" descr="SSATP-Logo_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320040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38200" y="5486400"/>
            <a:ext cx="7772400" cy="1371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/>
            <a:r>
              <a:rPr lang="en-US" sz="2400" dirty="0" smtClean="0">
                <a:solidFill>
                  <a:schemeClr val="bg1"/>
                </a:solidFill>
                <a:latin typeface="Constantia" charset="0"/>
              </a:rPr>
              <a:t>Martin Small</a:t>
            </a:r>
          </a:p>
          <a:p>
            <a:pPr marR="0"/>
            <a:r>
              <a:rPr lang="en-US" sz="2400" dirty="0" smtClean="0">
                <a:solidFill>
                  <a:schemeClr val="bg1"/>
                </a:solidFill>
                <a:latin typeface="Constantia" charset="0"/>
              </a:rPr>
              <a:t>Road Safety Workshop</a:t>
            </a:r>
          </a:p>
          <a:p>
            <a:pPr marR="0"/>
            <a:r>
              <a:rPr lang="en-US" sz="2400" dirty="0" smtClean="0">
                <a:solidFill>
                  <a:schemeClr val="bg1"/>
                </a:solidFill>
                <a:latin typeface="Constantia" charset="0"/>
              </a:rPr>
              <a:t>Dakar, 5 December 2013</a:t>
            </a:r>
            <a:endParaRPr lang="en-US" sz="2400" dirty="0">
              <a:solidFill>
                <a:schemeClr val="bg1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2" b="3791"/>
          <a:stretch/>
        </p:blipFill>
        <p:spPr bwMode="auto">
          <a:xfrm>
            <a:off x="0" y="1981200"/>
            <a:ext cx="9067800" cy="42855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121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</a:t>
            </a:r>
            <a:r>
              <a:rPr lang="en-US" sz="4000" dirty="0"/>
              <a:t>Status Report on Road Safety 2013 (Senegal)</a:t>
            </a:r>
          </a:p>
        </p:txBody>
      </p:sp>
      <p:pic>
        <p:nvPicPr>
          <p:cNvPr id="5" name="Content Placeholder 3" descr="SSATP-Logo_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2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7772400" cy="1362456"/>
          </a:xfrm>
        </p:spPr>
        <p:txBody>
          <a:bodyPr/>
          <a:lstStyle/>
          <a:p>
            <a:r>
              <a:rPr lang="en-US" dirty="0"/>
              <a:t>Moving </a:t>
            </a:r>
            <a:r>
              <a:rPr lang="en-US" dirty="0" smtClean="0"/>
              <a:t>road </a:t>
            </a:r>
            <a:r>
              <a:rPr lang="en-US" dirty="0"/>
              <a:t>safety </a:t>
            </a:r>
            <a:r>
              <a:rPr lang="en-US" dirty="0" smtClean="0"/>
              <a:t>management forward in Senegal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7220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 </a:t>
            </a:r>
            <a:r>
              <a:rPr lang="en-US" dirty="0"/>
              <a:t>f</a:t>
            </a:r>
            <a:r>
              <a:rPr lang="en-US" dirty="0" smtClean="0"/>
              <a:t>oundation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5"/>
            <a:ext cx="2895600" cy="3743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91000" y="1905000"/>
            <a:ext cx="4495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 recommendations include:</a:t>
            </a:r>
          </a:p>
          <a:p>
            <a:endParaRPr lang="en-US" sz="2400" dirty="0"/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sz="2400" dirty="0" smtClean="0"/>
              <a:t>Establish Lead Agency to drive road safety results and coordinate multi-</a:t>
            </a:r>
            <a:r>
              <a:rPr lang="en-US" sz="2400" dirty="0" err="1" smtClean="0"/>
              <a:t>sectoral</a:t>
            </a:r>
            <a:r>
              <a:rPr lang="en-US" sz="2400" dirty="0" smtClean="0"/>
              <a:t> response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sz="2400" dirty="0" smtClean="0">
                <a:latin typeface="Constantia" charset="0"/>
                <a:ea typeface="MS PGothic" charset="0"/>
              </a:rPr>
              <a:t>Pilot substantial evidence based projects to demonstrate good practice and promote further investment</a:t>
            </a:r>
            <a:endParaRPr lang="en-US" sz="2400" dirty="0">
              <a:latin typeface="Constantia" charset="0"/>
              <a:ea typeface="MS PGothic" charset="0"/>
            </a:endParaRPr>
          </a:p>
        </p:txBody>
      </p:sp>
      <p:pic>
        <p:nvPicPr>
          <p:cNvPr id="7" name="Content Placeholder 3" descr="SSATP-Logo_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3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Calibri" charset="0"/>
                <a:ea typeface="MS PGothic" charset="0"/>
              </a:rPr>
              <a:t>The road safety management system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D9025D9-EA90-604C-BFB7-EAF49B0DB21D}" type="slidenum">
              <a:rPr lang="en-US">
                <a:solidFill>
                  <a:srgbClr val="045C75"/>
                </a:solidFill>
                <a:cs typeface="Arial" charset="0"/>
              </a:rPr>
              <a:pPr eaLnBrk="1" hangingPunct="1"/>
              <a:t>13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6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11077" r="15489" b="47213"/>
          <a:stretch/>
        </p:blipFill>
        <p:spPr bwMode="auto">
          <a:xfrm>
            <a:off x="2743200" y="2311400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098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Road safety is produced.</a:t>
            </a:r>
          </a:p>
          <a:p>
            <a:r>
              <a:rPr lang="en-US" sz="2000" dirty="0">
                <a:latin typeface="Constantia" charset="0"/>
                <a:ea typeface="MS PGothic" charset="0"/>
              </a:rPr>
              <a:t>Institutional management functions produce interventions, which in turn produce </a:t>
            </a:r>
            <a:r>
              <a:rPr lang="en-US" sz="2000" dirty="0" smtClean="0">
                <a:latin typeface="Constantia" charset="0"/>
                <a:ea typeface="MS PGothic" charset="0"/>
              </a:rPr>
              <a:t>results.</a:t>
            </a:r>
            <a:endParaRPr lang="en-US" sz="2000" dirty="0">
              <a:latin typeface="Constant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4617B"/>
                </a:solidFill>
              </a:rPr>
              <a:t>The Lead Agency focuses attention on seven management functions …</a:t>
            </a:r>
            <a:endParaRPr lang="en-US" sz="4000" dirty="0">
              <a:solidFill>
                <a:srgbClr val="0461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AU" sz="2800" dirty="0" smtClean="0">
                <a:cs typeface="Calibri"/>
              </a:rPr>
              <a:t>Results focus</a:t>
            </a:r>
          </a:p>
          <a:p>
            <a:r>
              <a:rPr lang="en-AU" sz="2800" dirty="0" smtClean="0">
                <a:cs typeface="Calibri"/>
              </a:rPr>
              <a:t>Coordination</a:t>
            </a:r>
          </a:p>
          <a:p>
            <a:r>
              <a:rPr lang="en-AU" sz="2800" dirty="0" smtClean="0">
                <a:cs typeface="Calibri"/>
              </a:rPr>
              <a:t>Legislation</a:t>
            </a:r>
          </a:p>
          <a:p>
            <a:r>
              <a:rPr lang="en-AU" sz="2800" dirty="0" smtClean="0">
                <a:cs typeface="Calibri"/>
              </a:rPr>
              <a:t>Funding and resource allocation</a:t>
            </a:r>
          </a:p>
          <a:p>
            <a:r>
              <a:rPr lang="en-AU" sz="2800" dirty="0" smtClean="0">
                <a:cs typeface="Calibri"/>
              </a:rPr>
              <a:t>Promotion</a:t>
            </a:r>
          </a:p>
          <a:p>
            <a:r>
              <a:rPr lang="en-AU" sz="2800" dirty="0" smtClean="0">
                <a:cs typeface="Calibri"/>
              </a:rPr>
              <a:t>Monitoring and evaluation</a:t>
            </a:r>
          </a:p>
          <a:p>
            <a:r>
              <a:rPr lang="en-AU" sz="2800" dirty="0" smtClean="0">
                <a:cs typeface="Calibri"/>
              </a:rPr>
              <a:t>Research &amp; Development, and knowledge transfer</a:t>
            </a:r>
          </a:p>
          <a:p>
            <a:endParaRPr lang="en-AU" sz="2200" dirty="0" smtClean="0">
              <a:cs typeface="Calibri"/>
            </a:endParaRPr>
          </a:p>
        </p:txBody>
      </p:sp>
      <p:pic>
        <p:nvPicPr>
          <p:cNvPr id="4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4617B"/>
                </a:solidFill>
              </a:rPr>
              <a:t>These seven management functions are essential to developing effective interventions</a:t>
            </a:r>
            <a:endParaRPr lang="en-US" sz="4000" dirty="0">
              <a:solidFill>
                <a:srgbClr val="0461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68880"/>
            <a:ext cx="8229600" cy="4389120"/>
          </a:xfrm>
        </p:spPr>
        <p:txBody>
          <a:bodyPr>
            <a:noAutofit/>
          </a:bodyPr>
          <a:lstStyle/>
          <a:p>
            <a:r>
              <a:rPr lang="en-AU" sz="2400" dirty="0" smtClean="0">
                <a:cs typeface="Calibri"/>
              </a:rPr>
              <a:t>Interventions address</a:t>
            </a:r>
          </a:p>
          <a:p>
            <a:pPr lvl="1"/>
            <a:r>
              <a:rPr lang="en-AU" dirty="0" smtClean="0">
                <a:cs typeface="Calibri"/>
              </a:rPr>
              <a:t>Design, operation and use of the road network</a:t>
            </a:r>
          </a:p>
          <a:p>
            <a:pPr lvl="1"/>
            <a:r>
              <a:rPr lang="en-AU" dirty="0" smtClean="0">
                <a:cs typeface="Calibri"/>
              </a:rPr>
              <a:t>Entry and exit of vehicles and road users to the network</a:t>
            </a:r>
          </a:p>
          <a:p>
            <a:pPr lvl="1"/>
            <a:r>
              <a:rPr lang="en-AU" dirty="0" smtClean="0">
                <a:cs typeface="Calibri"/>
              </a:rPr>
              <a:t>Recovery of road crash victims from the network, and their rehabilitation</a:t>
            </a:r>
          </a:p>
          <a:p>
            <a:r>
              <a:rPr lang="en-AU" sz="2400" dirty="0" smtClean="0">
                <a:cs typeface="Calibri"/>
              </a:rPr>
              <a:t>Interventions set standards and rules for these activities, and implement measures to achieve compliance with them (using education, enforcement and incentives)</a:t>
            </a:r>
          </a:p>
        </p:txBody>
      </p:sp>
      <p:pic>
        <p:nvPicPr>
          <p:cNvPr id="4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4617B"/>
                </a:solidFill>
              </a:rPr>
              <a:t>… with the overall purpose being directed to achievement of three types of results</a:t>
            </a:r>
            <a:endParaRPr lang="en-US" sz="4000" dirty="0">
              <a:solidFill>
                <a:srgbClr val="0461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68880"/>
            <a:ext cx="8229600" cy="4389120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Constantia"/>
              </a:rPr>
              <a:t>Final </a:t>
            </a:r>
            <a:r>
              <a:rPr lang="en-US" sz="2800" dirty="0">
                <a:cs typeface="Constantia"/>
              </a:rPr>
              <a:t>outcomes consist of social costs, fatalities and </a:t>
            </a:r>
            <a:r>
              <a:rPr lang="en-US" sz="2800" dirty="0" smtClean="0">
                <a:cs typeface="Constantia"/>
              </a:rPr>
              <a:t>injuries</a:t>
            </a:r>
          </a:p>
          <a:p>
            <a:r>
              <a:rPr lang="en-US" sz="2800" dirty="0" smtClean="0">
                <a:cs typeface="Constantia"/>
              </a:rPr>
              <a:t>Intermediate </a:t>
            </a:r>
            <a:r>
              <a:rPr lang="en-US" sz="2800" dirty="0">
                <a:cs typeface="Constantia"/>
              </a:rPr>
              <a:t>outcomes consist of reduced speeds, higher safety belt and helmet wearing rates, improved road and vehicle safety ratings, </a:t>
            </a:r>
            <a:r>
              <a:rPr lang="en-US" sz="2800" dirty="0" smtClean="0">
                <a:cs typeface="Constantia"/>
              </a:rPr>
              <a:t>etc.</a:t>
            </a:r>
          </a:p>
          <a:p>
            <a:r>
              <a:rPr lang="en-US" sz="2800" dirty="0" smtClean="0">
                <a:cs typeface="Constantia"/>
              </a:rPr>
              <a:t>Outputs </a:t>
            </a:r>
            <a:r>
              <a:rPr lang="en-US" sz="2800" dirty="0">
                <a:cs typeface="Constantia"/>
              </a:rPr>
              <a:t>consist of deliverables such as hours of police patrol, volume of infringement notices, length of road treated, etc</a:t>
            </a:r>
            <a:r>
              <a:rPr lang="en-US" sz="2800" dirty="0" smtClean="0">
                <a:cs typeface="Constantia"/>
              </a:rPr>
              <a:t>.</a:t>
            </a:r>
            <a:endParaRPr lang="en-US" sz="2800" dirty="0">
              <a:cs typeface="Constantia"/>
            </a:endParaRPr>
          </a:p>
        </p:txBody>
      </p:sp>
      <p:pic>
        <p:nvPicPr>
          <p:cNvPr id="4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4617B"/>
                </a:solidFill>
              </a:rPr>
              <a:t>The “Safe System” approach to road safety</a:t>
            </a:r>
            <a:endParaRPr lang="en-US" sz="4000" dirty="0">
              <a:solidFill>
                <a:srgbClr val="0461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31920"/>
          </a:xfrm>
        </p:spPr>
        <p:txBody>
          <a:bodyPr>
            <a:noAutofit/>
          </a:bodyPr>
          <a:lstStyle/>
          <a:p>
            <a:r>
              <a:rPr lang="en-AU" sz="2000" dirty="0" smtClean="0">
                <a:cs typeface="Calibri"/>
              </a:rPr>
              <a:t>Aims to develop a road transport system better able to </a:t>
            </a:r>
            <a:r>
              <a:rPr lang="en-AU" sz="2000" b="1" i="1" dirty="0" smtClean="0">
                <a:cs typeface="Calibri"/>
              </a:rPr>
              <a:t>accommodate human error</a:t>
            </a:r>
            <a:r>
              <a:rPr lang="en-AU" sz="2000" dirty="0" smtClean="0">
                <a:cs typeface="Calibri"/>
              </a:rPr>
              <a:t>, commonly achieved through better management of crash energy, so that no individual road user is exposed to crash forces likely to result in death or serious injury.</a:t>
            </a:r>
          </a:p>
          <a:p>
            <a:r>
              <a:rPr lang="en-AU" sz="2000" dirty="0" smtClean="0">
                <a:cs typeface="Calibri"/>
              </a:rPr>
              <a:t>Incorporates many strategies for </a:t>
            </a:r>
            <a:r>
              <a:rPr lang="en-AU" sz="2000" b="1" i="1" dirty="0" smtClean="0">
                <a:cs typeface="Calibri"/>
              </a:rPr>
              <a:t>better management of crash forces</a:t>
            </a:r>
            <a:r>
              <a:rPr lang="en-AU" sz="2000" dirty="0" smtClean="0">
                <a:cs typeface="Calibri"/>
              </a:rPr>
              <a:t>, with a key strategy being road network improvement in conjunction with posted speed limits set in response to the level of protection offered by the road infrastructure.</a:t>
            </a:r>
          </a:p>
          <a:p>
            <a:r>
              <a:rPr lang="en-AU" sz="2000" dirty="0" smtClean="0">
                <a:cs typeface="Calibri"/>
              </a:rPr>
              <a:t>Relies </a:t>
            </a:r>
            <a:r>
              <a:rPr lang="en-AU" sz="2000" dirty="0">
                <a:cs typeface="Calibri"/>
              </a:rPr>
              <a:t>on strong </a:t>
            </a:r>
            <a:r>
              <a:rPr lang="en-AU" sz="2000" b="1" i="1" dirty="0">
                <a:cs typeface="Calibri"/>
              </a:rPr>
              <a:t>economic analyses to </a:t>
            </a:r>
            <a:r>
              <a:rPr lang="en-AU" sz="2000" dirty="0">
                <a:cs typeface="Calibri"/>
              </a:rPr>
              <a:t>understand the scale of the trauma problem, and </a:t>
            </a:r>
            <a:r>
              <a:rPr lang="en-AU" sz="2000" b="1" i="1" dirty="0">
                <a:cs typeface="Calibri"/>
              </a:rPr>
              <a:t>direct investment </a:t>
            </a:r>
            <a:r>
              <a:rPr lang="en-AU" sz="2000" dirty="0">
                <a:cs typeface="Calibri"/>
              </a:rPr>
              <a:t>into those programs and locations where the greatest potential benefit to society exists</a:t>
            </a:r>
            <a:r>
              <a:rPr lang="en-AU" sz="2000" dirty="0" smtClean="0">
                <a:cs typeface="Calibri"/>
              </a:rPr>
              <a:t>.</a:t>
            </a:r>
          </a:p>
          <a:p>
            <a:pPr marL="0" indent="0" algn="r">
              <a:buNone/>
            </a:pPr>
            <a:r>
              <a:rPr lang="en-AU" sz="1200" dirty="0" smtClean="0">
                <a:cs typeface="Calibri"/>
              </a:rPr>
              <a:t>OECD/ITF </a:t>
            </a:r>
            <a:r>
              <a:rPr lang="en-AU" sz="1200" i="1" dirty="0" smtClean="0">
                <a:cs typeface="Calibri"/>
              </a:rPr>
              <a:t>Towards Zero: Ambitious Road Safety Targets and the Safe System Approach</a:t>
            </a:r>
            <a:endParaRPr lang="en-AU" sz="1200" dirty="0">
              <a:cs typeface="Calibri"/>
            </a:endParaRPr>
          </a:p>
        </p:txBody>
      </p:sp>
      <p:pic>
        <p:nvPicPr>
          <p:cNvPr id="4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The “</a:t>
            </a:r>
            <a:r>
              <a:rPr lang="en-US" sz="4000" dirty="0"/>
              <a:t>Safe System” </a:t>
            </a:r>
            <a:r>
              <a:rPr lang="en-US" sz="4000" dirty="0" smtClean="0"/>
              <a:t>approach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229600" cy="4922520"/>
          </a:xfrm>
        </p:spPr>
        <p:txBody>
          <a:bodyPr>
            <a:noAutofit/>
          </a:bodyPr>
          <a:lstStyle/>
          <a:p>
            <a:r>
              <a:rPr lang="en-AU" sz="2000" dirty="0" smtClean="0">
                <a:cs typeface="Calibri"/>
              </a:rPr>
              <a:t>Is underpinned </a:t>
            </a:r>
            <a:r>
              <a:rPr lang="en-AU" sz="2000" dirty="0">
                <a:cs typeface="Calibri"/>
              </a:rPr>
              <a:t>by </a:t>
            </a:r>
            <a:r>
              <a:rPr lang="en-AU" sz="2000" b="1" i="1" dirty="0">
                <a:cs typeface="Calibri"/>
              </a:rPr>
              <a:t>comprehensive management and communication structures</a:t>
            </a:r>
            <a:r>
              <a:rPr lang="en-AU" sz="2000" dirty="0">
                <a:cs typeface="Calibri"/>
              </a:rPr>
              <a:t> incorporating all key government agencies and other organisations which have a role in determining the safe functioning of the transport </a:t>
            </a:r>
            <a:r>
              <a:rPr lang="en-AU" sz="2000" dirty="0" smtClean="0">
                <a:cs typeface="Calibri"/>
              </a:rPr>
              <a:t>system.</a:t>
            </a:r>
          </a:p>
          <a:p>
            <a:r>
              <a:rPr lang="en-AU" sz="2000" b="1" i="1" dirty="0" smtClean="0">
                <a:cs typeface="Calibri"/>
              </a:rPr>
              <a:t>Aligns safety management decision making </a:t>
            </a:r>
            <a:r>
              <a:rPr lang="en-AU" sz="2000" dirty="0" smtClean="0">
                <a:cs typeface="Calibri"/>
              </a:rPr>
              <a:t>with broader economic goals and human and environmental health goals, and a commercial environment that generates demand for providers of safe road transport products and services.</a:t>
            </a:r>
          </a:p>
          <a:p>
            <a:r>
              <a:rPr lang="en-AU" sz="2000" dirty="0" smtClean="0">
                <a:cs typeface="Calibri"/>
              </a:rPr>
              <a:t>Embraces the </a:t>
            </a:r>
            <a:r>
              <a:rPr lang="en-AU" sz="2000" b="1" i="1" dirty="0" smtClean="0">
                <a:cs typeface="Calibri"/>
              </a:rPr>
              <a:t>ethos of “shared responsibility” </a:t>
            </a:r>
            <a:r>
              <a:rPr lang="en-AU" sz="2000" dirty="0" smtClean="0">
                <a:cs typeface="Calibri"/>
              </a:rPr>
              <a:t>for road safety among the various actors of the road transport system, such that there is a shared vision amongst citizens, public, private and not for profit organisations </a:t>
            </a:r>
            <a:r>
              <a:rPr lang="en-AU" sz="2000" b="1" i="1" dirty="0" smtClean="0">
                <a:cs typeface="Calibri"/>
              </a:rPr>
              <a:t>regarding the ultimate safety ambition</a:t>
            </a:r>
            <a:r>
              <a:rPr lang="en-AU" sz="2000" dirty="0" smtClean="0">
                <a:cs typeface="Calibri"/>
              </a:rPr>
              <a:t>, and how to achieve it.</a:t>
            </a:r>
          </a:p>
          <a:p>
            <a:pPr marL="0" indent="0" algn="r">
              <a:buNone/>
            </a:pPr>
            <a:r>
              <a:rPr lang="en-AU" sz="1200" dirty="0">
                <a:cs typeface="Calibri"/>
              </a:rPr>
              <a:t>OECD/ITF </a:t>
            </a:r>
            <a:r>
              <a:rPr lang="en-AU" sz="1200" i="1" dirty="0">
                <a:cs typeface="Calibri"/>
              </a:rPr>
              <a:t>Towards Zero: Ambitious Road Safety Targets and the Safe System </a:t>
            </a:r>
            <a:r>
              <a:rPr lang="en-AU" sz="1200" i="1" dirty="0" smtClean="0">
                <a:cs typeface="Calibri"/>
              </a:rPr>
              <a:t>Approach</a:t>
            </a:r>
            <a:endParaRPr lang="en-AU" sz="1200" dirty="0">
              <a:cs typeface="Calibri"/>
            </a:endParaRPr>
          </a:p>
        </p:txBody>
      </p:sp>
      <p:pic>
        <p:nvPicPr>
          <p:cNvPr id="4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33BBB85-E918-0C4F-8099-60A19ECC9D6F}" type="slidenum">
              <a:rPr lang="en-US">
                <a:solidFill>
                  <a:srgbClr val="045C75"/>
                </a:solidFill>
                <a:cs typeface="Arial" charset="0"/>
              </a:rPr>
              <a:pPr eaLnBrk="1" hangingPunct="1"/>
              <a:t>19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717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754063"/>
            <a:ext cx="426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57200" y="2743200"/>
            <a:ext cx="3886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A systematic and logical process for directly addressing priority road safety needs on regional corridors in a streamlined and iterative manner – relevant not only within Africa, but also to other developing regions of the world.</a:t>
            </a:r>
            <a:endParaRPr lang="en-AU" sz="2000" dirty="0"/>
          </a:p>
        </p:txBody>
      </p:sp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88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>
                <a:latin typeface="Calibri" charset="0"/>
                <a:ea typeface="MS PGothic" charset="0"/>
              </a:rPr>
              <a:t>Important new guidelines</a:t>
            </a:r>
          </a:p>
        </p:txBody>
      </p:sp>
      <p:pic>
        <p:nvPicPr>
          <p:cNvPr id="6" name="Content Placeholder 3" descr="SSATP-Logo_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Globally, road traffic injury is a major health issue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tantia" charset="0"/>
              </a:rPr>
              <a:t>WHO estimated 1.24 million fatalities occurred on the world’s roads in 2010</a:t>
            </a:r>
          </a:p>
          <a:p>
            <a:r>
              <a:rPr lang="en-US" dirty="0">
                <a:latin typeface="Constantia" charset="0"/>
              </a:rPr>
              <a:t>Road traffic injury in 2010 was estimated by the Global Burden of Disease study to be:</a:t>
            </a:r>
          </a:p>
          <a:p>
            <a:pPr lvl="1"/>
            <a:r>
              <a:rPr lang="en-US" dirty="0">
                <a:latin typeface="Constantia" charset="0"/>
              </a:rPr>
              <a:t>The no.1 cause of death worldwide for 15-24 year olds</a:t>
            </a:r>
          </a:p>
          <a:p>
            <a:pPr lvl="1"/>
            <a:r>
              <a:rPr lang="en-US" dirty="0">
                <a:latin typeface="Constantia" charset="0"/>
              </a:rPr>
              <a:t>The no.2 cause of death worldwide for 25-39 year olds, behind HIV/AIDS</a:t>
            </a:r>
          </a:p>
          <a:p>
            <a:pPr lvl="1"/>
            <a:r>
              <a:rPr lang="en-US" dirty="0">
                <a:latin typeface="Constantia" charset="0"/>
              </a:rPr>
              <a:t>The cause of twice as much death as malaria</a:t>
            </a:r>
          </a:p>
          <a:p>
            <a:r>
              <a:rPr lang="en-US" dirty="0">
                <a:latin typeface="Constantia" charset="0"/>
              </a:rPr>
              <a:t>WHO projections are for road traffic injury to accelerate, and overtake HIV/AIDS as a cause of death by </a:t>
            </a:r>
            <a:r>
              <a:rPr lang="en-US" dirty="0" smtClean="0">
                <a:latin typeface="Constantia" charset="0"/>
              </a:rPr>
              <a:t>2030</a:t>
            </a:r>
            <a:endParaRPr lang="en-US" dirty="0">
              <a:latin typeface="Constantia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7ADF5242-5C4E-4B41-9B84-C0CFF31380C3}" type="slidenum">
              <a:rPr lang="en-US" sz="1200">
                <a:solidFill>
                  <a:srgbClr val="045C75"/>
                </a:solidFill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5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2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 sz="3600" i="1">
                <a:latin typeface="Constantia" charset="0"/>
                <a:ea typeface="MS PGothic" charset="0"/>
              </a:rPr>
              <a:t>Very often the improvements implemented under most trade and transport corridor projects in developing countries are compromised by increases in road traffic crash risks and casualties.</a:t>
            </a:r>
          </a:p>
          <a:p>
            <a:pPr marL="0" indent="0">
              <a:buFont typeface="Wingdings 2" charset="0"/>
              <a:buNone/>
            </a:pPr>
            <a:endParaRPr lang="en-US" sz="2400">
              <a:latin typeface="Constantia" charset="0"/>
              <a:ea typeface="MS PGothic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2400">
                <a:latin typeface="Constantia" charset="0"/>
                <a:ea typeface="MS PGothic" charset="0"/>
              </a:rPr>
              <a:t>Dr Etienne Krug, World Health Organisation</a:t>
            </a:r>
            <a:endParaRPr lang="en-AU" sz="2400">
              <a:latin typeface="Constantia" charset="0"/>
              <a:ea typeface="MS PGothic" charset="0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C2FD9CC-7850-B24D-A1AC-DF8F02520614}" type="slidenum">
              <a:rPr lang="en-US">
                <a:solidFill>
                  <a:srgbClr val="045C75"/>
                </a:solidFill>
                <a:cs typeface="Arial" charset="0"/>
              </a:rPr>
              <a:pPr eaLnBrk="1" hangingPunct="1"/>
              <a:t>20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4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dirty="0">
                <a:latin typeface="Calibri" charset="0"/>
                <a:ea typeface="MS PGothic" charset="0"/>
              </a:rPr>
              <a:t>Targeting </a:t>
            </a:r>
            <a:r>
              <a:rPr lang="en-US" sz="4400" dirty="0" smtClean="0">
                <a:latin typeface="Calibri" charset="0"/>
                <a:ea typeface="MS PGothic" charset="0"/>
              </a:rPr>
              <a:t>Regional Trade Road Corridors for </a:t>
            </a:r>
            <a:r>
              <a:rPr lang="en-US" sz="4400" dirty="0">
                <a:latin typeface="Calibri" charset="0"/>
                <a:ea typeface="MS PGothic" charset="0"/>
              </a:rPr>
              <a:t>Road Safety Investments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onstantia" charset="0"/>
                <a:ea typeface="MS PGothic" charset="0"/>
              </a:rPr>
              <a:t>Road safety investments in RTRCs present the best opportunities for intervention and achieving road safety results.</a:t>
            </a:r>
            <a:r>
              <a:rPr lang="en-AU" sz="2400" dirty="0">
                <a:latin typeface="Constantia" charset="0"/>
                <a:ea typeface="MS PGothic" charset="0"/>
              </a:rPr>
              <a:t> </a:t>
            </a:r>
            <a:r>
              <a:rPr lang="en-US" sz="2400" dirty="0">
                <a:latin typeface="Constantia" charset="0"/>
                <a:ea typeface="MS PGothic" charset="0"/>
              </a:rPr>
              <a:t>Typically, about 50% of deaths take place on just 10% of the road network</a:t>
            </a:r>
            <a:endParaRPr lang="en-AU" sz="2400" dirty="0">
              <a:latin typeface="Constantia" charset="0"/>
              <a:ea typeface="MS PGothic" charset="0"/>
            </a:endParaRPr>
          </a:p>
          <a:p>
            <a:r>
              <a:rPr lang="en-US" sz="2400" dirty="0">
                <a:latin typeface="Constantia" charset="0"/>
                <a:ea typeface="MS PGothic" charset="0"/>
              </a:rPr>
              <a:t>These corridors are characterized by high traffic volumes and speeds and often an unmanaged mix of motorized traffic, and non-motorized users</a:t>
            </a:r>
          </a:p>
          <a:p>
            <a:r>
              <a:rPr lang="en-US" sz="2400" dirty="0">
                <a:latin typeface="Constantia" charset="0"/>
                <a:ea typeface="MS PGothic" charset="0"/>
              </a:rPr>
              <a:t>By targeting these corridors, national and regional entities have an opportunity to make rapid progress in strengthening road safety management capacity and to quickly improve results</a:t>
            </a:r>
            <a:endParaRPr lang="en-AU" sz="2400" dirty="0">
              <a:latin typeface="Constantia" charset="0"/>
              <a:ea typeface="MS PGothic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EEE884-CD41-3D49-9C0F-440AA8371761}" type="slidenum">
              <a:rPr lang="en-US">
                <a:solidFill>
                  <a:srgbClr val="045C75"/>
                </a:solidFill>
                <a:cs typeface="Arial" charset="0"/>
              </a:rPr>
              <a:pPr eaLnBrk="1" hangingPunct="1"/>
              <a:t>21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5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onstantia" charset="0"/>
                <a:ea typeface="MS PGothic" charset="0"/>
              </a:rPr>
              <a:t>We are witnessing a road safety crisis throughout Sub Saharan Africa</a:t>
            </a:r>
          </a:p>
          <a:p>
            <a:pPr marL="0" indent="0" algn="ctr">
              <a:buNone/>
            </a:pPr>
            <a:endParaRPr lang="en-US" sz="2400" dirty="0" smtClean="0">
              <a:latin typeface="Constantia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onstantia" charset="0"/>
                <a:ea typeface="MS PGothic" charset="0"/>
              </a:rPr>
              <a:t>Where lead </a:t>
            </a:r>
            <a:r>
              <a:rPr lang="en-US" sz="2400" dirty="0">
                <a:latin typeface="Constantia" charset="0"/>
                <a:ea typeface="MS PGothic" charset="0"/>
              </a:rPr>
              <a:t>road safety </a:t>
            </a:r>
            <a:r>
              <a:rPr lang="en-US" sz="2400" dirty="0" smtClean="0">
                <a:latin typeface="Constantia" charset="0"/>
                <a:ea typeface="MS PGothic" charset="0"/>
              </a:rPr>
              <a:t>agencies do not exist, they need to be established, and where they are established, they need to be strengthened</a:t>
            </a:r>
          </a:p>
          <a:p>
            <a:pPr marL="0" indent="0" algn="ctr">
              <a:buNone/>
            </a:pPr>
            <a:endParaRPr lang="en-US" sz="2400" dirty="0" smtClean="0">
              <a:latin typeface="Constantia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onstantia" charset="0"/>
                <a:ea typeface="MS PGothic" charset="0"/>
              </a:rPr>
              <a:t>A road safety management capacity review would support a critical assessment of country needs</a:t>
            </a:r>
            <a:endParaRPr lang="en-US" sz="2400" dirty="0">
              <a:latin typeface="Constantia" charset="0"/>
              <a:ea typeface="MS PGothic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Constantia" charset="0"/>
              <a:ea typeface="MS PGothic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onstantia" charset="0"/>
                <a:ea typeface="MS PGothic" charset="0"/>
              </a:rPr>
              <a:t>Early use of SSATP guidelines in safe road trade corridors will get results and build capacity</a:t>
            </a:r>
            <a:endParaRPr lang="en-US" sz="2400" dirty="0">
              <a:latin typeface="Constantia" charset="0"/>
              <a:ea typeface="MS PGothic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05B5444-B6A6-F74E-9CD5-425745E1DAD2}" type="slidenum">
              <a:rPr lang="en-US">
                <a:solidFill>
                  <a:srgbClr val="045C75"/>
                </a:solidFill>
                <a:cs typeface="Arial" charset="0"/>
              </a:rPr>
              <a:pPr eaLnBrk="1" hangingPunct="1"/>
              <a:t>22</a:t>
            </a:fld>
            <a:endParaRPr lang="en-US">
              <a:solidFill>
                <a:srgbClr val="045C75"/>
              </a:solidFill>
              <a:cs typeface="Arial" charset="0"/>
            </a:endParaRPr>
          </a:p>
        </p:txBody>
      </p:sp>
      <p:pic>
        <p:nvPicPr>
          <p:cNvPr id="5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Merci</a:t>
            </a:r>
            <a:r>
              <a:rPr lang="en-US" cap="none" dirty="0" smtClean="0"/>
              <a:t> 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3" descr="SSATP-Logo_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In Africa, we are witnessing a road safety crisis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55CD7C62-1C1D-DD48-B177-C3EE8CD789CD}" type="slidenum">
              <a:rPr lang="en-US" sz="1200">
                <a:solidFill>
                  <a:srgbClr val="045C75"/>
                </a:solidFill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45C75"/>
              </a:solidFill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151049"/>
              </p:ext>
            </p:extLst>
          </p:nvPr>
        </p:nvGraphicFramePr>
        <p:xfrm>
          <a:off x="1219200" y="21336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7078133" y="4953000"/>
            <a:ext cx="203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Annual Deaths</a:t>
            </a:r>
          </a:p>
          <a:p>
            <a:pPr eaLnBrk="1" hangingPunct="1"/>
            <a:r>
              <a:rPr lang="en-US" sz="1600" b="1" dirty="0"/>
              <a:t>Sub Saharan Africa</a:t>
            </a:r>
          </a:p>
        </p:txBody>
      </p:sp>
      <p:pic>
        <p:nvPicPr>
          <p:cNvPr id="7" name="Content Placeholder 3" descr="SSATP-Logo_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Calibri" charset="0"/>
              </a:rPr>
              <a:t>The African road safety crisis is set to escalate at the same time as some control is exerted over Millenium Health Goals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52600"/>
                <a:gridCol w="15087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2030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% change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Road Traffic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242,530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513, 632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+111.8%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Deaths/100,000 people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+51.4%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Malaria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401,708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426,530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+6.2%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Deaths/100,000 people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31.6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-24%</a:t>
                      </a:r>
                      <a:endParaRPr lang="en-US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HIV/AIDS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1,147,589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1,317,788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+14.8%</a:t>
                      </a:r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Deaths/100,000 people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118.9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97.5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-18%</a:t>
                      </a:r>
                      <a:endParaRPr lang="en-US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0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014CE80F-7941-3141-BF3A-8A4CFA08FFE2}" type="slidenum">
              <a:rPr lang="en-US" sz="1200">
                <a:solidFill>
                  <a:srgbClr val="045C75"/>
                </a:solidFill>
                <a:cs typeface="Arial" charset="0"/>
              </a:rPr>
              <a:pPr eaLnBrk="1" hangingPunct="1"/>
              <a:t>4</a:t>
            </a:fld>
            <a:endParaRPr lang="en-US" sz="1200">
              <a:solidFill>
                <a:srgbClr val="045C75"/>
              </a:solidFill>
              <a:cs typeface="Arial" charset="0"/>
            </a:endParaRPr>
          </a:p>
        </p:txBody>
      </p:sp>
      <p:sp>
        <p:nvSpPr>
          <p:cNvPr id="20533" name="TextBox 1"/>
          <p:cNvSpPr txBox="1">
            <a:spLocks noChangeArrowheads="1"/>
          </p:cNvSpPr>
          <p:nvPr/>
        </p:nvSpPr>
        <p:spPr bwMode="auto">
          <a:xfrm>
            <a:off x="6248400" y="5943600"/>
            <a:ext cx="2443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WHO 2013 Projections</a:t>
            </a:r>
          </a:p>
          <a:p>
            <a:pPr eaLnBrk="1" hangingPunct="1"/>
            <a:r>
              <a:rPr lang="en-US" sz="1800"/>
              <a:t>for Sub Saharan Africa</a:t>
            </a:r>
          </a:p>
        </p:txBody>
      </p:sp>
      <p:pic>
        <p:nvPicPr>
          <p:cNvPr id="6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8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Effectively responding to the escalation in road traffic injury in Africa will require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89438"/>
          </a:xfrm>
        </p:spPr>
        <p:txBody>
          <a:bodyPr>
            <a:normAutofit lnSpcReduction="10000"/>
          </a:bodyPr>
          <a:lstStyle/>
          <a:p>
            <a:r>
              <a:rPr lang="en-AU" sz="2400" dirty="0">
                <a:latin typeface="Constantia" charset="0"/>
              </a:rPr>
              <a:t>The prevention of road traffic death and disability to be formally recognised as an international Post 2015 development priority, like Malaria and HIV/AIDS</a:t>
            </a:r>
          </a:p>
          <a:p>
            <a:r>
              <a:rPr lang="en-US" sz="2400" dirty="0">
                <a:latin typeface="Constantia" charset="0"/>
              </a:rPr>
              <a:t>Lead road safety agencies to be established if they do not already exist, or strengthened, in order to effectively lead sustained safety improvements in African states</a:t>
            </a:r>
          </a:p>
          <a:p>
            <a:r>
              <a:rPr lang="en-US" sz="2400" dirty="0">
                <a:latin typeface="Constantia" charset="0"/>
              </a:rPr>
              <a:t>Investment in regional trade road corridors which breaks the link between development and death, through systematic mainstreaming of road safety</a:t>
            </a:r>
          </a:p>
          <a:p>
            <a:r>
              <a:rPr lang="en-AU" sz="2400" dirty="0">
                <a:latin typeface="Constantia" charset="0"/>
              </a:rPr>
              <a:t>Other key management and investment decisions; a stronger road safety voice for Africa; knowledge transfer, data systems; and driver and vehicle regulation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fld id="{1D3506F5-57CF-6142-B978-1B887761CECF}" type="slidenum">
              <a:rPr lang="en-US" sz="1200">
                <a:solidFill>
                  <a:srgbClr val="045C75"/>
                </a:solidFill>
              </a:rPr>
              <a:pPr eaLnBrk="1" hangingPunct="1"/>
              <a:t>5</a:t>
            </a:fld>
            <a:endParaRPr lang="en-US" sz="1200">
              <a:solidFill>
                <a:srgbClr val="045C75"/>
              </a:solidFill>
            </a:endParaRPr>
          </a:p>
        </p:txBody>
      </p:sp>
      <p:pic>
        <p:nvPicPr>
          <p:cNvPr id="5" name="Content Placeholder 3" descr="SSATP-Logo_on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 b="3765"/>
          <a:stretch/>
        </p:blipFill>
        <p:spPr bwMode="auto">
          <a:xfrm>
            <a:off x="2819400" y="154940"/>
            <a:ext cx="5262880" cy="6703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3" descr="SSATP-Logo_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0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 cstate="print"/>
          <a:srcRect t="15828"/>
          <a:stretch>
            <a:fillRect/>
          </a:stretch>
        </p:blipFill>
        <p:spPr bwMode="auto">
          <a:xfrm>
            <a:off x="685800" y="1371600"/>
            <a:ext cx="78680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4" name="Content Placeholder 3" descr="SSATP-Logo_on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 CLASSER\road-safety-map.jpg"/>
          <p:cNvPicPr>
            <a:picLocks noChangeAspect="1" noChangeArrowheads="1"/>
          </p:cNvPicPr>
          <p:nvPr/>
        </p:nvPicPr>
        <p:blipFill>
          <a:blip r:embed="rId3" cstate="print"/>
          <a:srcRect l="12776" t="5747" r="13759"/>
          <a:stretch>
            <a:fillRect/>
          </a:stretch>
        </p:blipFill>
        <p:spPr bwMode="auto">
          <a:xfrm>
            <a:off x="1905000" y="1143000"/>
            <a:ext cx="4911796" cy="5334000"/>
          </a:xfrm>
          <a:prstGeom prst="rect">
            <a:avLst/>
          </a:prstGeom>
          <a:noFill/>
        </p:spPr>
      </p:pic>
      <p:pic>
        <p:nvPicPr>
          <p:cNvPr id="9" name="Content Placeholder 3" descr="SSATP-Logo_on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 b="36651"/>
          <a:stretch/>
        </p:blipFill>
        <p:spPr bwMode="auto">
          <a:xfrm>
            <a:off x="3568700" y="2362200"/>
            <a:ext cx="5270500" cy="43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121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Global Status Report on </a:t>
            </a:r>
            <a:r>
              <a:rPr lang="en-US" sz="4000" dirty="0"/>
              <a:t>Road Safety </a:t>
            </a:r>
            <a:r>
              <a:rPr lang="en-US" sz="4000" dirty="0" smtClean="0"/>
              <a:t>2013 (Senegal)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8200"/>
            <a:ext cx="3451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Senegal data collected by </a:t>
            </a:r>
            <a:r>
              <a:rPr lang="en-US" dirty="0" err="1"/>
              <a:t>multisectoral</a:t>
            </a:r>
            <a:r>
              <a:rPr lang="en-US" dirty="0"/>
              <a:t> consensus meeting and cleared by Ministry of Health and Preventive Medicine</a:t>
            </a:r>
            <a:endParaRPr lang="en-AU" dirty="0"/>
          </a:p>
          <a:p>
            <a:endParaRPr lang="en-US" dirty="0"/>
          </a:p>
        </p:txBody>
      </p:sp>
      <p:pic>
        <p:nvPicPr>
          <p:cNvPr id="8" name="Content Placeholder 3" descr="SSATP-Logo_on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164580"/>
            <a:ext cx="1981199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54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5230</TotalTime>
  <Words>1218</Words>
  <Application>Microsoft Office PowerPoint</Application>
  <PresentationFormat>On-screen Show (4:3)</PresentationFormat>
  <Paragraphs>145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Constantia</vt:lpstr>
      <vt:lpstr>Wingdings 2</vt:lpstr>
      <vt:lpstr>Flow</vt:lpstr>
      <vt:lpstr> </vt:lpstr>
      <vt:lpstr>Globally, road traffic injury is a major health issue</vt:lpstr>
      <vt:lpstr>In Africa, we are witnessing a road safety crisis</vt:lpstr>
      <vt:lpstr>The African road safety crisis is set to escalate at the same time as some control is exerted over Millenium Health Goals</vt:lpstr>
      <vt:lpstr>Effectively responding to the escalation in road traffic injury in Africa will require</vt:lpstr>
      <vt:lpstr>PowerPoint Presentation</vt:lpstr>
      <vt:lpstr>PowerPoint Presentation</vt:lpstr>
      <vt:lpstr>PowerPoint Presentation</vt:lpstr>
      <vt:lpstr>Global Status Report on Road Safety 2013 (Senegal)</vt:lpstr>
      <vt:lpstr>Global Status Report on Road Safety 2013 (Senegal)</vt:lpstr>
      <vt:lpstr>Moving road safety management forward in Senegal</vt:lpstr>
      <vt:lpstr>2004 foundation report</vt:lpstr>
      <vt:lpstr>The road safety management system</vt:lpstr>
      <vt:lpstr>The Lead Agency focuses attention on seven management functions …</vt:lpstr>
      <vt:lpstr>These seven management functions are essential to developing effective interventions</vt:lpstr>
      <vt:lpstr>… with the overall purpose being directed to achievement of three types of results</vt:lpstr>
      <vt:lpstr>The “Safe System” approach to road safety</vt:lpstr>
      <vt:lpstr>The “Safe System” approach (continued)</vt:lpstr>
      <vt:lpstr>Important new guidelines</vt:lpstr>
      <vt:lpstr>PowerPoint Presentation</vt:lpstr>
      <vt:lpstr>Targeting Regional Trade Road Corridors for Road Safety Investments</vt:lpstr>
      <vt:lpstr>PowerPoint Presentation</vt:lpstr>
      <vt:lpstr>Merci 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wb288421</dc:creator>
  <cp:lastModifiedBy>Melanie Marie Alienor Maheu</cp:lastModifiedBy>
  <cp:revision>324</cp:revision>
  <cp:lastPrinted>2013-12-05T07:43:08Z</cp:lastPrinted>
  <dcterms:created xsi:type="dcterms:W3CDTF">2011-09-20T14:02:57Z</dcterms:created>
  <dcterms:modified xsi:type="dcterms:W3CDTF">2015-07-01T16:02:16Z</dcterms:modified>
</cp:coreProperties>
</file>