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83" r:id="rId3"/>
    <p:sldId id="292" r:id="rId4"/>
    <p:sldId id="284" r:id="rId5"/>
    <p:sldId id="290" r:id="rId6"/>
    <p:sldId id="291" r:id="rId7"/>
    <p:sldId id="295" r:id="rId8"/>
    <p:sldId id="296" r:id="rId9"/>
    <p:sldId id="297" r:id="rId10"/>
    <p:sldId id="298" r:id="rId11"/>
    <p:sldId id="285" r:id="rId12"/>
    <p:sldId id="286" r:id="rId13"/>
    <p:sldId id="287" r:id="rId14"/>
    <p:sldId id="299" r:id="rId15"/>
    <p:sldId id="300" r:id="rId16"/>
    <p:sldId id="303" r:id="rId17"/>
    <p:sldId id="293" r:id="rId18"/>
    <p:sldId id="294" r:id="rId19"/>
    <p:sldId id="302" r:id="rId20"/>
    <p:sldId id="288" r:id="rId21"/>
    <p:sldId id="282" r:id="rId22"/>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Calibri" pitchFamily="34" charset="0"/>
        <a:ea typeface="+mn-ea"/>
        <a:cs typeface="Arial" charset="0"/>
      </a:defRPr>
    </a:lvl1pPr>
    <a:lvl2pPr marL="457200" algn="l" rtl="0" fontAlgn="base">
      <a:spcBef>
        <a:spcPct val="0"/>
      </a:spcBef>
      <a:spcAft>
        <a:spcPct val="0"/>
      </a:spcAft>
      <a:defRPr b="1" kern="1200">
        <a:solidFill>
          <a:schemeClr val="tx1"/>
        </a:solidFill>
        <a:latin typeface="Calibri" pitchFamily="34" charset="0"/>
        <a:ea typeface="+mn-ea"/>
        <a:cs typeface="Arial" charset="0"/>
      </a:defRPr>
    </a:lvl2pPr>
    <a:lvl3pPr marL="914400" algn="l" rtl="0" fontAlgn="base">
      <a:spcBef>
        <a:spcPct val="0"/>
      </a:spcBef>
      <a:spcAft>
        <a:spcPct val="0"/>
      </a:spcAft>
      <a:defRPr b="1" kern="1200">
        <a:solidFill>
          <a:schemeClr val="tx1"/>
        </a:solidFill>
        <a:latin typeface="Calibri" pitchFamily="34" charset="0"/>
        <a:ea typeface="+mn-ea"/>
        <a:cs typeface="Arial" charset="0"/>
      </a:defRPr>
    </a:lvl3pPr>
    <a:lvl4pPr marL="1371600" algn="l" rtl="0" fontAlgn="base">
      <a:spcBef>
        <a:spcPct val="0"/>
      </a:spcBef>
      <a:spcAft>
        <a:spcPct val="0"/>
      </a:spcAft>
      <a:defRPr b="1" kern="1200">
        <a:solidFill>
          <a:schemeClr val="tx1"/>
        </a:solidFill>
        <a:latin typeface="Calibri" pitchFamily="34" charset="0"/>
        <a:ea typeface="+mn-ea"/>
        <a:cs typeface="Arial" charset="0"/>
      </a:defRPr>
    </a:lvl4pPr>
    <a:lvl5pPr marL="1828800" algn="l" rtl="0" fontAlgn="base">
      <a:spcBef>
        <a:spcPct val="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9"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27B19864-91E2-42AE-B5BB-4FB487D11C32}" type="datetimeFigureOut">
              <a:rPr lang="en-US"/>
              <a:pPr>
                <a:defRPr/>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C208024A-87CB-4C37-9BC2-B5BB050E85B7}" type="slidenum">
              <a:rPr lang="en-US"/>
              <a:pPr>
                <a:defRPr/>
              </a:pPr>
              <a:t>‹#›</a:t>
            </a:fld>
            <a:endParaRPr lang="en-US"/>
          </a:p>
        </p:txBody>
      </p:sp>
    </p:spTree>
    <p:extLst>
      <p:ext uri="{BB962C8B-B14F-4D97-AF65-F5344CB8AC3E}">
        <p14:creationId xmlns:p14="http://schemas.microsoft.com/office/powerpoint/2010/main" val="4049100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0A6AEA-FA04-4557-A4B0-F243ABD37CF0}"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Policies and strategies: partnership with IFRTD, AFCAP, countries, rural transport experts</a:t>
            </a:r>
          </a:p>
          <a:p>
            <a:pPr eaLnBrk="1" hangingPunct="1">
              <a:spcBef>
                <a:spcPct val="0"/>
              </a:spcBef>
            </a:pPr>
            <a:r>
              <a:rPr lang="en-US" smtClean="0"/>
              <a:t>Use of SSATP documents: Rural Transport: Improving its contribution to Rural Growth and Poverty Reduction and Rural Transport Training Materials</a:t>
            </a:r>
          </a:p>
          <a:p>
            <a:pPr eaLnBrk="1" hangingPunct="1">
              <a:spcBef>
                <a:spcPct val="0"/>
              </a:spcBef>
            </a:pPr>
            <a:r>
              <a:rPr lang="en-US" smtClean="0"/>
              <a:t>Uganda we are really assisting them to formulate RT policy and strategies, which they do not have at all. We are timely because they are also in a process to develop a national Transport Policy.</a:t>
            </a:r>
          </a:p>
          <a:p>
            <a:pPr eaLnBrk="1" hangingPunct="1">
              <a:spcBef>
                <a:spcPct val="0"/>
              </a:spcBef>
            </a:pPr>
            <a:r>
              <a:rPr lang="en-US" smtClean="0"/>
              <a:t>Lessons from the work on rural transport strategies will be disseminated</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E6C062-271B-484A-8F5B-0357233840D4}"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B3B8AD-0E58-4C00-8022-B65C19B45273}"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Railway concessions: Work on capacity building and effective business model improvements, rather than systematic or PPP approach.</a:t>
            </a: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652FCA-08C2-4985-A639-8FAC978F5C53}"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bwMode="auto">
          <a:noFill/>
          <a:ln>
            <a:solidFill>
              <a:srgbClr val="000000"/>
            </a:solidFill>
            <a:miter lim="800000"/>
            <a:headEnd/>
            <a:tailEnd/>
          </a:ln>
        </p:spPr>
      </p:sp>
      <p:sp>
        <p:nvSpPr>
          <p:cNvPr id="419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4D2735-3AB1-4B56-ABE6-680E39AD3F9E}"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TSDMS: Use of existing guidelines</a:t>
            </a:r>
          </a:p>
          <a:p>
            <a:pPr eaLnBrk="1" hangingPunct="1">
              <a:spcBef>
                <a:spcPct val="0"/>
              </a:spcBef>
            </a:pPr>
            <a:r>
              <a:rPr lang="en-US" smtClean="0"/>
              <a:t>Uganda and Zambia are moving toward implementation with funds from the World Bank</a:t>
            </a: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437324-AA9A-4462-9679-4507BFDAB001}" type="slidenum">
              <a:rPr lang="en-US">
                <a:cs typeface="Arial" charset="0"/>
              </a:rPr>
              <a:pPr fontAlgn="base">
                <a:spcBef>
                  <a:spcPct val="0"/>
                </a:spcBef>
                <a:spcAft>
                  <a:spcPct val="0"/>
                </a:spcAft>
                <a:defRPr/>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AIR Review in 21 countries Benin, Burkina Faso, Burundi, Cameroon, Central African Republic, Cote d’Ivoire, DR Congo, Ethiopia, Gambia, Guinea, Kenya, Lesotho, Malawi, Mali, Rwanda, Senegal, Swaziland, Tanzania, Uganda, Zambia, and Zimbabwe.</a:t>
            </a:r>
          </a:p>
          <a:p>
            <a:pPr eaLnBrk="1" hangingPunct="1">
              <a:spcBef>
                <a:spcPct val="0"/>
              </a:spcBef>
            </a:pPr>
            <a:r>
              <a:rPr lang="en-US" smtClean="0"/>
              <a:t>The findings were that: 1. Countries agree to political involvement in PRTSR process, good preparatory work, and dynamism in the process management. 2. The PRTSR methodology is well understood, it is participatory and inclusive 3. The PRTSR enables proper definition of transport needs of socio-economic sectors, vulnerable groups and deals with cross-cutting issues. 4. The PRTSR has given more visibility to the transport sector. 5. The success of the PRTSR depends on the capacity of the National Coordinator. 6. The political commitment of the highest authority in charge of transport and higher is critical.  7. The establishment of a technical committee to supplement the Steering Committee is beneficial</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68256C-3AE5-4564-8CE6-D42DE20CE3AF}"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4483BC4-6915-40E9-B23D-8F2E2A666540}" type="datetimeFigureOut">
              <a:rPr lang="en-US"/>
              <a:pPr>
                <a:defRPr/>
              </a:pPr>
              <a:t>2/4/2013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6194F57-D397-48CF-AF00-ADDA9C48C9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6C04F1-E749-4286-B201-5D472E66A995}" type="datetimeFigureOut">
              <a:rPr lang="en-US"/>
              <a:pPr>
                <a:defRPr/>
              </a:pPr>
              <a:t>2/4/2013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AA14A2-347F-469A-99B0-A7BD5FA7D9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412A02-C72F-4F1C-96FB-03086CFD080D}" type="datetimeFigureOut">
              <a:rPr lang="en-US"/>
              <a:pPr>
                <a:defRPr/>
              </a:pPr>
              <a:t>2/4/2013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1D9C1D5-5F4A-46DF-A6FA-88190FD7BD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554F7A2-7EAE-45FC-8391-889DA165A89C}" type="datetimeFigureOut">
              <a:rPr lang="en-US"/>
              <a:pPr>
                <a:defRPr/>
              </a:pPr>
              <a:t>2/4/2013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2FBB8C3-1670-4947-A358-CAD5B92724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8ADDAD2-6E2A-41E5-A60C-B0B6E4B73281}" type="datetimeFigureOut">
              <a:rPr lang="en-US"/>
              <a:pPr>
                <a:defRPr/>
              </a:pPr>
              <a:t>2/4/2013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78518AE-D8B4-401D-BFE4-269F7CFD8EF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C3D9055B-464D-424A-B70E-0185DEA7C7AA}" type="datetimeFigureOut">
              <a:rPr lang="en-US"/>
              <a:pPr>
                <a:defRPr/>
              </a:pPr>
              <a:t>2/4/2013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C27EDE5-802F-4C68-9294-6804857B989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11614D4-16D9-46EC-964E-B5C14520D13B}" type="datetimeFigureOut">
              <a:rPr lang="en-US"/>
              <a:pPr>
                <a:defRPr/>
              </a:pPr>
              <a:t>2/4/2013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E302D91A-F4C6-4A49-8F15-DE47F5230B8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56980C26-0123-4DAF-AB64-ECFDCC999C88}" type="datetimeFigureOut">
              <a:rPr lang="en-US"/>
              <a:pPr>
                <a:defRPr/>
              </a:pPr>
              <a:t>2/4/2013</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00E28A0B-B1BC-457D-819F-38A274A284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1CB96ED-E2A2-4001-9F09-A906213840F5}" type="datetimeFigureOut">
              <a:rPr lang="en-US"/>
              <a:pPr>
                <a:defRPr/>
              </a:pPr>
              <a:t>2/4/2013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AB45E14-22C6-49A1-A455-F5011A5414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524BF76-C48C-4FD3-BE18-D77060AFFF6B}" type="datetimeFigureOut">
              <a:rPr lang="en-US"/>
              <a:pPr>
                <a:defRPr/>
              </a:pPr>
              <a:t>2/4/2013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AB96AC2-398F-441E-B97E-C761A3FB940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F107600D-3C8D-4000-9DA4-FD0A32FAC87D}" type="datetimeFigureOut">
              <a:rPr lang="en-US"/>
              <a:pPr>
                <a:defRPr/>
              </a:pPr>
              <a:t>2/4/2013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A1BDC86-318B-4D4A-8250-CF5CEDD1BE2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extLst/>
          </a:lstStyle>
          <a:p>
            <a:pPr>
              <a:defRPr/>
            </a:pPr>
            <a:fld id="{1D9F28C4-8D95-4754-9870-8024FD0E5337}" type="datetimeFigureOut">
              <a:rPr lang="en-US"/>
              <a:pPr>
                <a:defRPr/>
              </a:pPr>
              <a:t>2/4/2013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9D2E9FA4-F4F7-4E8A-8856-27E52411DC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6" r:id="rId4"/>
    <p:sldLayoutId id="2147483687" r:id="rId5"/>
    <p:sldLayoutId id="2147483688" r:id="rId6"/>
    <p:sldLayoutId id="2147483682" r:id="rId7"/>
    <p:sldLayoutId id="2147483689" r:id="rId8"/>
    <p:sldLayoutId id="2147483690" r:id="rId9"/>
    <p:sldLayoutId id="2147483681" r:id="rId10"/>
    <p:sldLayoutId id="214748368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eaLnBrk="1" fontAlgn="auto" hangingPunct="1">
              <a:spcAft>
                <a:spcPts val="0"/>
              </a:spcAft>
              <a:defRPr/>
            </a:pPr>
            <a:r>
              <a:rPr lang="en-US" dirty="0" smtClean="0"/>
              <a:t> </a:t>
            </a:r>
            <a:endParaRPr lang="en-US" dirty="0"/>
          </a:p>
        </p:txBody>
      </p:sp>
      <p:sp>
        <p:nvSpPr>
          <p:cNvPr id="14338" name="Subtitle 2"/>
          <p:cNvSpPr>
            <a:spLocks noGrp="1"/>
          </p:cNvSpPr>
          <p:nvPr>
            <p:ph type="subTitle" idx="1"/>
          </p:nvPr>
        </p:nvSpPr>
        <p:spPr>
          <a:xfrm>
            <a:off x="762000" y="5257800"/>
            <a:ext cx="7772400" cy="1295400"/>
          </a:xfrm>
        </p:spPr>
        <p:txBody>
          <a:bodyPr/>
          <a:lstStyle/>
          <a:p>
            <a:pPr marR="0" eaLnBrk="1" hangingPunct="1">
              <a:lnSpc>
                <a:spcPct val="90000"/>
              </a:lnSpc>
            </a:pPr>
            <a:endParaRPr lang="en-US" sz="2500" dirty="0" smtClean="0">
              <a:solidFill>
                <a:schemeClr val="bg1"/>
              </a:solidFill>
            </a:endParaRPr>
          </a:p>
          <a:p>
            <a:pPr marR="0" eaLnBrk="1" hangingPunct="1">
              <a:lnSpc>
                <a:spcPct val="90000"/>
              </a:lnSpc>
            </a:pPr>
            <a:r>
              <a:rPr lang="en-US" sz="2500" dirty="0" smtClean="0">
                <a:solidFill>
                  <a:schemeClr val="bg1"/>
                </a:solidFill>
              </a:rPr>
              <a:t>Jean-Noel </a:t>
            </a:r>
            <a:r>
              <a:rPr lang="en-US" sz="2500" dirty="0" err="1" smtClean="0">
                <a:solidFill>
                  <a:schemeClr val="bg1"/>
                </a:solidFill>
              </a:rPr>
              <a:t>Guillossou</a:t>
            </a:r>
            <a:endParaRPr lang="en-US" sz="2500" dirty="0" smtClean="0">
              <a:solidFill>
                <a:schemeClr val="bg1"/>
              </a:solidFill>
            </a:endParaRPr>
          </a:p>
          <a:p>
            <a:pPr marR="0" eaLnBrk="1" hangingPunct="1">
              <a:lnSpc>
                <a:spcPct val="90000"/>
              </a:lnSpc>
            </a:pPr>
            <a:r>
              <a:rPr lang="en-US" sz="2500" dirty="0" err="1" smtClean="0">
                <a:solidFill>
                  <a:schemeClr val="bg1"/>
                </a:solidFill>
              </a:rPr>
              <a:t>Responsable</a:t>
            </a:r>
            <a:r>
              <a:rPr lang="en-US" sz="2500" dirty="0" smtClean="0">
                <a:solidFill>
                  <a:schemeClr val="bg1"/>
                </a:solidFill>
              </a:rPr>
              <a:t> du </a:t>
            </a:r>
            <a:r>
              <a:rPr lang="en-US" sz="2500" dirty="0" err="1" smtClean="0">
                <a:solidFill>
                  <a:schemeClr val="bg1"/>
                </a:solidFill>
              </a:rPr>
              <a:t>Programme</a:t>
            </a:r>
            <a:r>
              <a:rPr lang="en-US" sz="2500" dirty="0" smtClean="0">
                <a:solidFill>
                  <a:schemeClr val="bg1"/>
                </a:solidFill>
              </a:rPr>
              <a:t> SSATP</a:t>
            </a:r>
          </a:p>
        </p:txBody>
      </p:sp>
      <p:sp>
        <p:nvSpPr>
          <p:cNvPr id="14339" name="Subtitle 2"/>
          <p:cNvSpPr txBox="1">
            <a:spLocks/>
          </p:cNvSpPr>
          <p:nvPr/>
        </p:nvSpPr>
        <p:spPr bwMode="auto">
          <a:xfrm>
            <a:off x="914400" y="3505200"/>
            <a:ext cx="7315200" cy="1752600"/>
          </a:xfrm>
          <a:prstGeom prst="rect">
            <a:avLst/>
          </a:prstGeom>
          <a:noFill/>
          <a:ln w="9525">
            <a:noFill/>
            <a:miter lim="800000"/>
            <a:headEnd/>
            <a:tailEnd/>
          </a:ln>
        </p:spPr>
        <p:txBody>
          <a:bodyPr/>
          <a:lstStyle/>
          <a:p>
            <a:pPr algn="ctr">
              <a:spcBef>
                <a:spcPct val="20000"/>
              </a:spcBef>
              <a:buFont typeface="Arial" charset="0"/>
              <a:buNone/>
            </a:pPr>
            <a:endParaRPr lang="fr-FR" sz="2000" b="0" u="sng" dirty="0">
              <a:latin typeface="Lucida Sans Unicode" pitchFamily="34" charset="0"/>
            </a:endParaRPr>
          </a:p>
          <a:p>
            <a:pPr algn="ctr">
              <a:spcBef>
                <a:spcPct val="20000"/>
              </a:spcBef>
              <a:buFont typeface="Arial" charset="0"/>
              <a:buNone/>
            </a:pPr>
            <a:r>
              <a:rPr lang="fr-FR" sz="3200" b="0" u="sng" dirty="0">
                <a:latin typeface="Arial" charset="0"/>
              </a:rPr>
              <a:t>Rapport </a:t>
            </a:r>
            <a:r>
              <a:rPr lang="fr-FR" sz="3200" b="0" u="sng" dirty="0" smtClean="0">
                <a:latin typeface="Arial" charset="0"/>
              </a:rPr>
              <a:t>d’activités </a:t>
            </a:r>
            <a:r>
              <a:rPr lang="fr-FR" sz="3200" b="0" u="sng" dirty="0">
                <a:latin typeface="Arial" charset="0"/>
              </a:rPr>
              <a:t>du SSATP</a:t>
            </a:r>
          </a:p>
          <a:p>
            <a:pPr algn="ctr">
              <a:spcBef>
                <a:spcPct val="20000"/>
              </a:spcBef>
              <a:buFont typeface="Arial" charset="0"/>
              <a:buNone/>
            </a:pPr>
            <a:r>
              <a:rPr lang="fr-FR" sz="3200" b="0" u="sng" dirty="0">
                <a:latin typeface="Arial" charset="0"/>
              </a:rPr>
              <a:t>Réunion </a:t>
            </a:r>
            <a:r>
              <a:rPr lang="fr-FR" sz="3200" b="0" u="sng" dirty="0" smtClean="0">
                <a:latin typeface="Arial" charset="0"/>
              </a:rPr>
              <a:t>annuelle</a:t>
            </a:r>
            <a:r>
              <a:rPr lang="fr-FR" sz="3200" b="0" u="sng" dirty="0">
                <a:latin typeface="Arial" charset="0"/>
              </a:rPr>
              <a:t>, décembre 2012</a:t>
            </a:r>
          </a:p>
        </p:txBody>
      </p:sp>
      <p:pic>
        <p:nvPicPr>
          <p:cNvPr id="14340" name="Picture 6" descr="SSATP-Logo_onBlack_fr"/>
          <p:cNvPicPr>
            <a:picLocks noChangeAspect="1" noChangeArrowheads="1"/>
          </p:cNvPicPr>
          <p:nvPr/>
        </p:nvPicPr>
        <p:blipFill>
          <a:blip r:embed="rId3"/>
          <a:srcRect/>
          <a:stretch>
            <a:fillRect/>
          </a:stretch>
        </p:blipFill>
        <p:spPr bwMode="auto">
          <a:xfrm>
            <a:off x="228600" y="381000"/>
            <a:ext cx="8675688" cy="303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1"/>
          <p:cNvSpPr>
            <a:spLocks noGrp="1"/>
          </p:cNvSpPr>
          <p:nvPr>
            <p:ph idx="1"/>
          </p:nvPr>
        </p:nvSpPr>
        <p:spPr/>
        <p:txBody>
          <a:bodyPr/>
          <a:lstStyle/>
          <a:p>
            <a:pPr eaLnBrk="1" hangingPunct="1"/>
            <a:endParaRPr lang="fr-FR" smtClean="0"/>
          </a:p>
        </p:txBody>
      </p:sp>
      <p:graphicFrame>
        <p:nvGraphicFramePr>
          <p:cNvPr id="26668" name="Group 44"/>
          <p:cNvGraphicFramePr>
            <a:graphicFrameLocks noGrp="1"/>
          </p:cNvGraphicFramePr>
          <p:nvPr>
            <p:extLst>
              <p:ext uri="{D42A27DB-BD31-4B8C-83A1-F6EECF244321}">
                <p14:modId xmlns:p14="http://schemas.microsoft.com/office/powerpoint/2010/main" val="2860149578"/>
              </p:ext>
            </p:extLst>
          </p:nvPr>
        </p:nvGraphicFramePr>
        <p:xfrm>
          <a:off x="457200" y="1481138"/>
          <a:ext cx="8229600" cy="4669155"/>
        </p:xfrm>
        <a:graphic>
          <a:graphicData uri="http://schemas.openxmlformats.org/drawingml/2006/table">
            <a:tbl>
              <a:tblPr/>
              <a:tblGrid>
                <a:gridCol w="1981200"/>
                <a:gridCol w="6248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Stratégies et politiques de sécurité routière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Revue du statut des stratégies de sécurité routière, des capacités institutionnelles, et des arrangements financiers liés à la sécurité routière et des services de conseils pour l’élaboration de nouvelles stratégies (cas du Cameroun) et pour la revue des stratégies existantes (Zambie et Ethiopie)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Vers des agences chef de file de la sécurité routière plus efficaces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Projet de la Banque mondiale en Zambie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32793" name="Content Placeholder 2"/>
          <p:cNvSpPr>
            <a:spLocks/>
          </p:cNvSpPr>
          <p:nvPr/>
        </p:nvSpPr>
        <p:spPr bwMode="auto">
          <a:xfrm>
            <a:off x="457200" y="3810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600">
                <a:solidFill>
                  <a:schemeClr val="tx2"/>
                </a:solidFill>
              </a:rPr>
              <a:t>Thème 1: sécurité routière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49" name="Group 33"/>
          <p:cNvGraphicFramePr>
            <a:graphicFrameLocks noGrp="1"/>
          </p:cNvGraphicFramePr>
          <p:nvPr>
            <p:ph idx="1"/>
            <p:extLst>
              <p:ext uri="{D42A27DB-BD31-4B8C-83A1-F6EECF244321}">
                <p14:modId xmlns:p14="http://schemas.microsoft.com/office/powerpoint/2010/main" val="430657758"/>
              </p:ext>
            </p:extLst>
          </p:nvPr>
        </p:nvGraphicFramePr>
        <p:xfrm>
          <a:off x="457200" y="1481138"/>
          <a:ext cx="8229600" cy="4730115"/>
        </p:xfrm>
        <a:graphic>
          <a:graphicData uri="http://schemas.openxmlformats.org/drawingml/2006/table">
            <a:tbl>
              <a:tblPr/>
              <a:tblGrid>
                <a:gridCol w="1981200"/>
                <a:gridCol w="3429000"/>
                <a:gridCol w="2819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Lucida Sans Unicode" pitchFamily="34" charset="0"/>
                          <a:cs typeface="Arial" charset="0"/>
                        </a:rPr>
                        <a:t>Bonnes pratiques et politiques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Lucida Sans Unicode" pitchFamily="34" charset="0"/>
                          <a:cs typeface="Arial" charset="0"/>
                        </a:rPr>
                        <a:t>Stratégies de TR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Manque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Lacunes dans les connaissances et les outils de formation pour le transport rural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Lucida Sans Unicode" pitchFamily="34" charset="0"/>
                          <a:cs typeface="Arial" charset="0"/>
                        </a:rPr>
                        <a:t>Rôle du TR dans la cohésion, la croissance rurale, et la réduction de la pauvreté</a:t>
                      </a:r>
                      <a:endParaRPr kumimoji="0" lang="fr-FR" sz="16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4 domaines prioritaires: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600" b="0" i="0" u="none" strike="noStrike" cap="none" normalizeH="0" baseline="0" smtClean="0">
                          <a:ln>
                            <a:noFill/>
                          </a:ln>
                          <a:solidFill>
                            <a:srgbClr val="000000"/>
                          </a:solidFill>
                          <a:effectLst/>
                          <a:latin typeface="Lucida Sans Unicode" pitchFamily="34" charset="0"/>
                          <a:cs typeface="Arial" charset="0"/>
                        </a:rPr>
                        <a:t>Planification et priorisation</a:t>
                      </a:r>
                      <a:br>
                        <a:rPr kumimoji="0" lang="fr-FR" sz="1600" b="0" i="0" u="none" strike="noStrike" cap="none" normalizeH="0" baseline="0" smtClean="0">
                          <a:ln>
                            <a:noFill/>
                          </a:ln>
                          <a:solidFill>
                            <a:srgbClr val="000000"/>
                          </a:solidFill>
                          <a:effectLst/>
                          <a:latin typeface="Lucida Sans Unicode" pitchFamily="34" charset="0"/>
                          <a:cs typeface="Arial" charset="0"/>
                        </a:rPr>
                      </a:br>
                      <a:r>
                        <a:rPr kumimoji="0" lang="fr-FR" sz="1600" b="0" i="0" u="none" strike="noStrike" cap="none" normalizeH="0" baseline="0" smtClean="0">
                          <a:ln>
                            <a:noFill/>
                          </a:ln>
                          <a:solidFill>
                            <a:srgbClr val="000000"/>
                          </a:solidFill>
                          <a:effectLst/>
                          <a:latin typeface="Lucida Sans Unicode" pitchFamily="34" charset="0"/>
                          <a:cs typeface="Arial" charset="0"/>
                        </a:rPr>
                        <a:t>-Suivi et évaluation</a:t>
                      </a:r>
                      <a:br>
                        <a:rPr kumimoji="0" lang="fr-FR" sz="1600" b="0" i="0" u="none" strike="noStrike" cap="none" normalizeH="0" baseline="0" smtClean="0">
                          <a:ln>
                            <a:noFill/>
                          </a:ln>
                          <a:solidFill>
                            <a:srgbClr val="000000"/>
                          </a:solidFill>
                          <a:effectLst/>
                          <a:latin typeface="Lucida Sans Unicode" pitchFamily="34" charset="0"/>
                          <a:cs typeface="Arial" charset="0"/>
                        </a:rPr>
                      </a:br>
                      <a:r>
                        <a:rPr kumimoji="0" lang="fr-FR" sz="1600" b="0" i="0" u="none" strike="noStrike" cap="none" normalizeH="0" baseline="0" smtClean="0">
                          <a:ln>
                            <a:noFill/>
                          </a:ln>
                          <a:solidFill>
                            <a:srgbClr val="000000"/>
                          </a:solidFill>
                          <a:effectLst/>
                          <a:latin typeface="Lucida Sans Unicode" pitchFamily="34" charset="0"/>
                          <a:cs typeface="Arial" charset="0"/>
                        </a:rPr>
                        <a:t>-Entretien</a:t>
                      </a:r>
                      <a:br>
                        <a:rPr kumimoji="0" lang="fr-FR" sz="1600" b="0" i="0" u="none" strike="noStrike" cap="none" normalizeH="0" baseline="0" smtClean="0">
                          <a:ln>
                            <a:noFill/>
                          </a:ln>
                          <a:solidFill>
                            <a:srgbClr val="000000"/>
                          </a:solidFill>
                          <a:effectLst/>
                          <a:latin typeface="Lucida Sans Unicode" pitchFamily="34" charset="0"/>
                          <a:cs typeface="Arial" charset="0"/>
                        </a:rPr>
                      </a:br>
                      <a:r>
                        <a:rPr kumimoji="0" lang="fr-FR" sz="1600" b="0" i="0" u="none" strike="noStrike" cap="none" normalizeH="0" baseline="0" smtClean="0">
                          <a:ln>
                            <a:noFill/>
                          </a:ln>
                          <a:solidFill>
                            <a:srgbClr val="000000"/>
                          </a:solidFill>
                          <a:effectLst/>
                          <a:latin typeface="Lucida Sans Unicode" pitchFamily="34" charset="0"/>
                          <a:cs typeface="Arial" charset="0"/>
                        </a:rPr>
                        <a:t>-Acquisition d'ouvrages de génie civil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Stratégies de transport rural en Ouganda et au Nigeria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4 domaines prioritaires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Accord sur les stratégies et plans d’action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Partenariat soutenu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Pays, PDs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34847" name="Content Placeholder 2"/>
          <p:cNvSpPr>
            <a:spLocks/>
          </p:cNvSpPr>
          <p:nvPr/>
        </p:nvSpPr>
        <p:spPr bwMode="auto">
          <a:xfrm>
            <a:off x="457200" y="3810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600">
                <a:solidFill>
                  <a:schemeClr val="tx2"/>
                </a:solidFill>
              </a:rPr>
              <a:t>Thème 2: transport rural (TR)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97" name="Group 33"/>
          <p:cNvGraphicFramePr>
            <a:graphicFrameLocks noGrp="1"/>
          </p:cNvGraphicFramePr>
          <p:nvPr>
            <p:ph idx="1"/>
            <p:extLst>
              <p:ext uri="{D42A27DB-BD31-4B8C-83A1-F6EECF244321}">
                <p14:modId xmlns:p14="http://schemas.microsoft.com/office/powerpoint/2010/main" val="3068913630"/>
              </p:ext>
            </p:extLst>
          </p:nvPr>
        </p:nvGraphicFramePr>
        <p:xfrm>
          <a:off x="457200" y="1481138"/>
          <a:ext cx="8229600" cy="4663440"/>
        </p:xfrm>
        <a:graphic>
          <a:graphicData uri="http://schemas.openxmlformats.org/drawingml/2006/table">
            <a:tbl>
              <a:tblPr/>
              <a:tblGrid>
                <a:gridCol w="1981200"/>
                <a:gridCol w="3505200"/>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Lucida Sans Unicode" pitchFamily="34" charset="0"/>
                          <a:cs typeface="Arial" charset="0"/>
                        </a:rPr>
                        <a:t>Progrès de la gestion commerciale des routes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Lucida Sans Unicode" pitchFamily="34" charset="0"/>
                          <a:cs typeface="Arial" charset="0"/>
                        </a:rPr>
                        <a:t>PPP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Méthodologie pour évaluer les progrès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Bonnes pratiques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Outils d'évaluation des réseaux routiers (RONET)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Bonnes pratiques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Auto-évaluation dans 9 pays de l’ Association des agences routières nationales d'Afrique australe (ASANRA)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Accord sur les plans d’action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Développement à d’autres régions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Exposition sur les bonnes pratiques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Pays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36895" name="Content Placeholder 2"/>
          <p:cNvSpPr>
            <a:spLocks/>
          </p:cNvSpPr>
          <p:nvPr/>
        </p:nvSpPr>
        <p:spPr bwMode="auto">
          <a:xfrm>
            <a:off x="457200" y="3810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a:solidFill>
                  <a:schemeClr val="tx2"/>
                </a:solidFill>
              </a:rPr>
              <a:t>Thème 2: gestion et financement de la route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45" name="Group 33"/>
          <p:cNvGraphicFramePr>
            <a:graphicFrameLocks noGrp="1"/>
          </p:cNvGraphicFramePr>
          <p:nvPr>
            <p:ph idx="1"/>
            <p:extLst>
              <p:ext uri="{D42A27DB-BD31-4B8C-83A1-F6EECF244321}">
                <p14:modId xmlns:p14="http://schemas.microsoft.com/office/powerpoint/2010/main" val="1781543788"/>
              </p:ext>
            </p:extLst>
          </p:nvPr>
        </p:nvGraphicFramePr>
        <p:xfrm>
          <a:off x="457200" y="1481138"/>
          <a:ext cx="8229600" cy="4693920"/>
        </p:xfrm>
        <a:graphic>
          <a:graphicData uri="http://schemas.openxmlformats.org/drawingml/2006/table">
            <a:tbl>
              <a:tblPr/>
              <a:tblGrid>
                <a:gridCol w="1981200"/>
                <a:gridCol w="3276600"/>
                <a:gridCol w="2971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Lucida Sans Unicode" pitchFamily="34" charset="0"/>
                          <a:cs typeface="Arial" charset="0"/>
                        </a:rPr>
                        <a:t>Cadre politique d’accessibilité et de mobilité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Lucida Sans Unicode" pitchFamily="34" charset="0"/>
                          <a:cs typeface="Arial" charset="0"/>
                        </a:rPr>
                        <a:t>Concessions ferroviaires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Méthodologie pour l’analyse des questions du secteur, et options pour les prendre en compte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Cadre pour améliorer la performance du transport ferroviaire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Outils sur les systèmes de recouvrement des tarifs et de transport intelligents.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Leçons tirées des BRT/BHNS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Présentations à Tanger, Johannesburg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Plans d’action dans 5 villes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Pays, Partenaires du développement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Accord sur les plans d’action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Pays, Partenaires du développement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Pays, villes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Pays, Partenaires du développement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38943"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a:solidFill>
                  <a:schemeClr val="tx2"/>
                </a:solidFill>
              </a:rPr>
              <a:t>Thème 2: transport urbain et ferroviaire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7" name="Group 27"/>
          <p:cNvGraphicFramePr>
            <a:graphicFrameLocks noGrp="1"/>
          </p:cNvGraphicFramePr>
          <p:nvPr>
            <p:ph idx="1"/>
            <p:extLst>
              <p:ext uri="{D42A27DB-BD31-4B8C-83A1-F6EECF244321}">
                <p14:modId xmlns:p14="http://schemas.microsoft.com/office/powerpoint/2010/main" val="460710281"/>
              </p:ext>
            </p:extLst>
          </p:nvPr>
        </p:nvGraphicFramePr>
        <p:xfrm>
          <a:off x="457200" y="1481138"/>
          <a:ext cx="8229600" cy="4126230"/>
        </p:xfrm>
        <a:graphic>
          <a:graphicData uri="http://schemas.openxmlformats.org/drawingml/2006/table">
            <a:tbl>
              <a:tblPr/>
              <a:tblGrid>
                <a:gridCol w="1981200"/>
                <a:gridCol w="6248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Cadre légal pour la facilitation du transit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Adoption de normes et d’accord intergouvernemental pour le </a:t>
                      </a:r>
                      <a:r>
                        <a:rPr kumimoji="0" lang="fr-FR" sz="1800" b="0" i="0" u="none" strike="noStrike" cap="none" normalizeH="0" baseline="0" dirty="0" smtClean="0">
                          <a:ln>
                            <a:noFill/>
                          </a:ln>
                          <a:solidFill>
                            <a:schemeClr val="tx1"/>
                          </a:solidFill>
                          <a:effectLst/>
                          <a:latin typeface="Lucida Sans Unicode" pitchFamily="34" charset="0"/>
                          <a:cs typeface="Arial" charset="0"/>
                        </a:rPr>
                        <a:t>réseau routier transafricain</a:t>
                      </a:r>
                      <a:r>
                        <a:rPr kumimoji="0" lang="fr-FR" sz="1800" b="0" i="0" u="none" strike="noStrike" cap="none" normalizeH="0" baseline="0" dirty="0" smtClean="0">
                          <a:ln>
                            <a:noFill/>
                          </a:ln>
                          <a:solidFill>
                            <a:srgbClr val="000000"/>
                          </a:solidFill>
                          <a:effectLst/>
                          <a:latin typeface="Lucida Sans Unicode" pitchFamily="34" charset="0"/>
                          <a:cs typeface="Arial" charset="0"/>
                        </a:rPr>
                        <a:t> comprenant la sécurité routière, les aspects environnementaux et de développement social</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Revue des instruments juridiques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Lucida Sans Unicode" pitchFamily="34" charset="0"/>
                          <a:cs typeface="Arial" charset="0"/>
                        </a:rPr>
                        <a:t>PIDA  sur le réseau routier transafricain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40984"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a:solidFill>
                  <a:schemeClr val="tx2"/>
                </a:solidFill>
              </a:rPr>
              <a:t>Thème 3: harmonisation des législations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a:spLocks noGrp="1"/>
          </p:cNvSpPr>
          <p:nvPr>
            <p:ph idx="1"/>
          </p:nvPr>
        </p:nvSpPr>
        <p:spPr/>
        <p:txBody>
          <a:bodyPr/>
          <a:lstStyle/>
          <a:p>
            <a:pPr eaLnBrk="1" hangingPunct="1"/>
            <a:endParaRPr lang="fr-FR" smtClean="0"/>
          </a:p>
        </p:txBody>
      </p:sp>
      <p:graphicFrame>
        <p:nvGraphicFramePr>
          <p:cNvPr id="43037" name="Group 29"/>
          <p:cNvGraphicFramePr>
            <a:graphicFrameLocks noGrp="1"/>
          </p:cNvGraphicFramePr>
          <p:nvPr>
            <p:extLst>
              <p:ext uri="{D42A27DB-BD31-4B8C-83A1-F6EECF244321}">
                <p14:modId xmlns:p14="http://schemas.microsoft.com/office/powerpoint/2010/main" val="3361845191"/>
              </p:ext>
            </p:extLst>
          </p:nvPr>
        </p:nvGraphicFramePr>
        <p:xfrm>
          <a:off x="457200" y="1447800"/>
          <a:ext cx="8229600" cy="4763453"/>
        </p:xfrm>
        <a:graphic>
          <a:graphicData uri="http://schemas.openxmlformats.org/drawingml/2006/table">
            <a:tbl>
              <a:tblPr/>
              <a:tblGrid>
                <a:gridCol w="1981200"/>
                <a:gridCol w="6248400"/>
              </a:tblGrid>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Revue de l’initiative logistique du corridor de Maputo (MCLI)</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Lucida Sans Unicode" pitchFamily="34" charset="0"/>
                          <a:cs typeface="Arial" charset="0"/>
                        </a:rPr>
                        <a:t>Situation de référence sur les délais de passage dans </a:t>
                      </a:r>
                      <a:r>
                        <a:rPr kumimoji="0" lang="fr-FR" sz="1600" b="0" i="0" u="none" strike="noStrike" cap="none" normalizeH="0" baseline="0" dirty="0" smtClean="0">
                          <a:ln>
                            <a:noFill/>
                          </a:ln>
                          <a:solidFill>
                            <a:srgbClr val="000000"/>
                          </a:solidFill>
                          <a:effectLst/>
                          <a:latin typeface="Lucida Sans Unicode" pitchFamily="34" charset="0"/>
                          <a:cs typeface="Arial" charset="0"/>
                        </a:rPr>
                        <a:t>trois postes frontières en Afrique de l’ouest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Options pour la gestion de postes frontières juxtaposés</a:t>
                      </a:r>
                      <a:endParaRPr kumimoji="0" lang="fr-FR" sz="1600" b="0" i="0" u="none" strike="noStrike" cap="none" normalizeH="0" baseline="0" dirty="0" smtClean="0">
                        <a:ln>
                          <a:noFill/>
                        </a:ln>
                        <a:solidFill>
                          <a:srgbClr val="A50021"/>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Révision du régime de transit du Mozambique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Mise au point d’un cadre juridique et de manuels opérationnels pour </a:t>
                      </a:r>
                      <a:r>
                        <a:rPr kumimoji="0" lang="fr-FR" sz="1600" b="0" i="0" u="none" strike="noStrike" cap="none" normalizeH="0" baseline="0" dirty="0" smtClean="0">
                          <a:ln>
                            <a:noFill/>
                          </a:ln>
                          <a:solidFill>
                            <a:schemeClr val="tx1"/>
                          </a:solidFill>
                          <a:effectLst/>
                          <a:latin typeface="Lucida Sans Unicode" pitchFamily="34" charset="0"/>
                          <a:cs typeface="Arial" charset="0"/>
                        </a:rPr>
                        <a:t>les </a:t>
                      </a:r>
                      <a:r>
                        <a:rPr kumimoji="0" lang="fr-FR" sz="1600" b="0" i="0" u="none" strike="noStrike" cap="none" normalizeH="0" baseline="0" dirty="0" smtClean="0">
                          <a:ln>
                            <a:noFill/>
                          </a:ln>
                          <a:solidFill>
                            <a:srgbClr val="000000"/>
                          </a:solidFill>
                          <a:effectLst/>
                          <a:latin typeface="Lucida Sans Unicode" pitchFamily="34" charset="0"/>
                          <a:cs typeface="Arial" charset="0"/>
                        </a:rPr>
                        <a:t>postes frontières juxtaposés en Afrique de l’ouest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Développement d’un accord bilatéral entre le Nigeria et le Bénin sur les modalités de transport de marchandises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Développement et mise en œuvre d’une stratégie de communication et de 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Lucida Sans Unicode" pitchFamily="34" charset="0"/>
                          <a:cs typeface="Arial" charset="0"/>
                        </a:rPr>
                        <a:t>Développement de manuels d’apprentissage et formation des agents de douanes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43033"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dirty="0">
                <a:solidFill>
                  <a:schemeClr val="tx2"/>
                </a:solidFill>
              </a:rPr>
              <a:t>Thème 3: </a:t>
            </a:r>
            <a:r>
              <a:rPr lang="fr-FR" sz="3400" dirty="0" smtClean="0">
                <a:solidFill>
                  <a:schemeClr val="tx2"/>
                </a:solidFill>
              </a:rPr>
              <a:t>facilitation du passage </a:t>
            </a:r>
            <a:r>
              <a:rPr lang="fr-FR" sz="3400" smtClean="0">
                <a:solidFill>
                  <a:schemeClr val="tx2"/>
                </a:solidFill>
              </a:rPr>
              <a:t>aux frontières  </a:t>
            </a:r>
            <a:endParaRPr lang="fr-FR" sz="3400"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90" name="Group 34"/>
          <p:cNvGraphicFramePr>
            <a:graphicFrameLocks noGrp="1"/>
          </p:cNvGraphicFramePr>
          <p:nvPr>
            <p:ph idx="1"/>
            <p:extLst>
              <p:ext uri="{D42A27DB-BD31-4B8C-83A1-F6EECF244321}">
                <p14:modId xmlns:p14="http://schemas.microsoft.com/office/powerpoint/2010/main" val="1972142729"/>
              </p:ext>
            </p:extLst>
          </p:nvPr>
        </p:nvGraphicFramePr>
        <p:xfrm>
          <a:off x="457200" y="1481138"/>
          <a:ext cx="8229600" cy="4669155"/>
        </p:xfrm>
        <a:graphic>
          <a:graphicData uri="http://schemas.openxmlformats.org/drawingml/2006/table">
            <a:tbl>
              <a:tblPr/>
              <a:tblGrid>
                <a:gridCol w="1981200"/>
                <a:gridCol w="6248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Observatoires de transport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Méthodologie harmonisée pour les observatoires de transport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Indicateurs clefs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Méthodologie d’enquête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Sources des données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Lucida Sans Unicode" pitchFamily="34" charset="0"/>
                          <a:cs typeface="Arial" charset="0"/>
                        </a:rPr>
                        <a:t>CCT-CER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Enquêtes sur le secteur des transports routiers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Observatoires pilotes du secteur des transports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Documents de politiques sur les résultats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Preuves conceptuelles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Plusieurs corridors et </a:t>
                      </a:r>
                      <a:r>
                        <a:rPr kumimoji="0" lang="fr-FR" sz="1800" b="0" i="0" u="none" strike="noStrike" cap="none" normalizeH="0" baseline="0" dirty="0" err="1" smtClean="0">
                          <a:ln>
                            <a:noFill/>
                          </a:ln>
                          <a:solidFill>
                            <a:srgbClr val="000000"/>
                          </a:solidFill>
                          <a:effectLst/>
                          <a:latin typeface="Lucida Sans Unicode" pitchFamily="34" charset="0"/>
                          <a:cs typeface="Arial" charset="0"/>
                        </a:rPr>
                        <a:t>CERs</a:t>
                      </a:r>
                      <a:r>
                        <a:rPr kumimoji="0" lang="fr-FR" sz="1800" b="0" i="0" u="none" strike="noStrike" cap="none" normalizeH="0" baseline="0" dirty="0" smtClean="0">
                          <a:ln>
                            <a:noFill/>
                          </a:ln>
                          <a:solidFill>
                            <a:srgbClr val="000000"/>
                          </a:solidFill>
                          <a:effectLst/>
                          <a:latin typeface="Lucida Sans Unicode" pitchFamily="34" charset="0"/>
                          <a:cs typeface="Arial" charset="0"/>
                        </a:rPr>
                        <a:t> en Afrique subsaharienne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45080"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a:solidFill>
                  <a:schemeClr val="tx2"/>
                </a:solidFill>
              </a:rPr>
              <a:t>Thème 3: performance des corridors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40" name="Group 36"/>
          <p:cNvGraphicFramePr>
            <a:graphicFrameLocks noGrp="1"/>
          </p:cNvGraphicFramePr>
          <p:nvPr>
            <p:ph idx="1"/>
            <p:extLst>
              <p:ext uri="{D42A27DB-BD31-4B8C-83A1-F6EECF244321}">
                <p14:modId xmlns:p14="http://schemas.microsoft.com/office/powerpoint/2010/main" val="164095511"/>
              </p:ext>
            </p:extLst>
          </p:nvPr>
        </p:nvGraphicFramePr>
        <p:xfrm>
          <a:off x="457200" y="1481138"/>
          <a:ext cx="8229600" cy="4669155"/>
        </p:xfrm>
        <a:graphic>
          <a:graphicData uri="http://schemas.openxmlformats.org/drawingml/2006/table">
            <a:tbl>
              <a:tblPr/>
              <a:tblGrid>
                <a:gridCol w="1981200"/>
                <a:gridCol w="6248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Indicateurs de gouvernance dans le secteur des transports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Identification de 10 indicateurs (exécutable, crédible, intégrables par les pays, pertinent, sensible, clair, disponible, fiable)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Méthodologie pour évaluer les indicateurs devant être testés dans trois pays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Indicateurs de gouvernance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Utilisation des indicateurs par les pays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47128"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a:solidFill>
                  <a:schemeClr val="tx2"/>
                </a:solidFill>
              </a:rPr>
              <a:t>Questions transversales: gouvernance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83" name="Group 31"/>
          <p:cNvGraphicFramePr>
            <a:graphicFrameLocks noGrp="1"/>
          </p:cNvGraphicFramePr>
          <p:nvPr>
            <p:ph idx="1"/>
            <p:extLst>
              <p:ext uri="{D42A27DB-BD31-4B8C-83A1-F6EECF244321}">
                <p14:modId xmlns:p14="http://schemas.microsoft.com/office/powerpoint/2010/main" val="222881687"/>
              </p:ext>
            </p:extLst>
          </p:nvPr>
        </p:nvGraphicFramePr>
        <p:xfrm>
          <a:off x="457200" y="1481138"/>
          <a:ext cx="8229600" cy="4126230"/>
        </p:xfrm>
        <a:graphic>
          <a:graphicData uri="http://schemas.openxmlformats.org/drawingml/2006/table">
            <a:tbl>
              <a:tblPr/>
              <a:tblGrid>
                <a:gridCol w="1981200"/>
                <a:gridCol w="6248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Transport durable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Expérience du Forum sur le transport durable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Création du FTD</a:t>
                      </a:r>
                      <a:endParaRPr kumimoji="0" lang="fr-FR" sz="1800" b="0" i="0" u="none" strike="noStrike" cap="none" normalizeH="0" baseline="0" dirty="0" smtClean="0">
                        <a:ln>
                          <a:noFill/>
                        </a:ln>
                        <a:solidFill>
                          <a:srgbClr val="A50021"/>
                        </a:solidFill>
                        <a:effectLst/>
                        <a:latin typeface="Lucida Sans Unicode"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Développent de capacité pour préparer des plans d’action plans et solliciter des financements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Préparation de plans d’action et de demandes de financement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Partenaires du développement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49176"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a:solidFill>
                  <a:schemeClr val="tx2"/>
                </a:solidFill>
              </a:rPr>
              <a:t>Questions transversales: changement climatique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1"/>
          <p:cNvSpPr>
            <a:spLocks noGrp="1"/>
          </p:cNvSpPr>
          <p:nvPr>
            <p:ph idx="1"/>
          </p:nvPr>
        </p:nvSpPr>
        <p:spPr/>
        <p:txBody>
          <a:bodyPr/>
          <a:lstStyle/>
          <a:p>
            <a:pPr eaLnBrk="1" hangingPunct="1"/>
            <a:endParaRPr lang="fr-FR" smtClean="0"/>
          </a:p>
        </p:txBody>
      </p:sp>
      <p:graphicFrame>
        <p:nvGraphicFramePr>
          <p:cNvPr id="51236" name="Group 36"/>
          <p:cNvGraphicFramePr>
            <a:graphicFrameLocks noGrp="1"/>
          </p:cNvGraphicFramePr>
          <p:nvPr/>
        </p:nvGraphicFramePr>
        <p:xfrm>
          <a:off x="457200" y="1481138"/>
          <a:ext cx="8229600" cy="4394835"/>
        </p:xfrm>
        <a:graphic>
          <a:graphicData uri="http://schemas.openxmlformats.org/drawingml/2006/table">
            <a:tbl>
              <a:tblPr/>
              <a:tblGrid>
                <a:gridCol w="1981200"/>
                <a:gridCol w="6248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Revue pour informer le gouvernement de l’Ouganda sur la mise en œuvre des engagements de sa politique d’égalité homme/femme en lien avec le secteur du transport routier</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Accord sur les actions futures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Soutien à l’égalité homme/femme et réseau de transport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51225"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200">
                <a:solidFill>
                  <a:schemeClr val="tx2"/>
                </a:solidFill>
              </a:rPr>
              <a:t>Questions transversales: égalité homme/femme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p:txBody>
          <a:bodyPr/>
          <a:lstStyle/>
          <a:p>
            <a:pPr algn="just" eaLnBrk="1" hangingPunct="1"/>
            <a:r>
              <a:rPr lang="fr-FR" b="1" u="sng" dirty="0" smtClean="0"/>
              <a:t>Mission</a:t>
            </a:r>
            <a:r>
              <a:rPr lang="fr-FR" b="1" dirty="0" smtClean="0"/>
              <a:t> </a:t>
            </a:r>
            <a:r>
              <a:rPr lang="fr-FR" dirty="0" smtClean="0"/>
              <a:t>: Faciliter l'élaboration de politiques et le renforcement des capacités relatives au transport en Afrique subsaharienne </a:t>
            </a:r>
          </a:p>
          <a:p>
            <a:pPr eaLnBrk="1" hangingPunct="1"/>
            <a:r>
              <a:rPr lang="fr-FR" b="1" u="sng" dirty="0" smtClean="0"/>
              <a:t>Objectif</a:t>
            </a:r>
            <a:r>
              <a:rPr lang="fr-FR" b="1" dirty="0" smtClean="0"/>
              <a:t> </a:t>
            </a:r>
            <a:r>
              <a:rPr lang="fr-FR" dirty="0" smtClean="0"/>
              <a:t>: Répondre au besoin de politiques de transport viables et de stratégies contribuant à l'intégration régionale, la réduction de la pauvreté et à la croissance économique </a:t>
            </a:r>
          </a:p>
          <a:p>
            <a:pPr eaLnBrk="1" hangingPunct="1"/>
            <a:r>
              <a:rPr lang="fr-FR" b="1" u="sng" dirty="0" smtClean="0"/>
              <a:t>Méthode</a:t>
            </a:r>
            <a:r>
              <a:rPr lang="fr-FR" b="1" dirty="0" smtClean="0"/>
              <a:t> </a:t>
            </a:r>
            <a:r>
              <a:rPr lang="fr-FR" dirty="0" smtClean="0"/>
              <a:t>: Création, diffusion puis application de connaissances, sensibilisation et soutien à leur mise en œuvre </a:t>
            </a:r>
          </a:p>
        </p:txBody>
      </p:sp>
      <p:pic>
        <p:nvPicPr>
          <p:cNvPr id="16386" name="Content Placeholder 3" descr="SSATP-Logo_onBlack.jpg"/>
          <p:cNvPicPr>
            <a:picLocks noChangeAspect="1"/>
          </p:cNvPicPr>
          <p:nvPr/>
        </p:nvPicPr>
        <p:blipFill>
          <a:blip r:embed="rId3"/>
          <a:srcRect/>
          <a:stretch>
            <a:fillRect/>
          </a:stretch>
        </p:blipFill>
        <p:spPr bwMode="auto">
          <a:xfrm>
            <a:off x="7391400" y="5889625"/>
            <a:ext cx="1330325" cy="685800"/>
          </a:xfrm>
          <a:prstGeom prst="rect">
            <a:avLst/>
          </a:prstGeom>
          <a:noFill/>
          <a:ln w="9525">
            <a:noFill/>
            <a:miter lim="800000"/>
            <a:headEnd/>
            <a:tailEnd/>
          </a:ln>
        </p:spPr>
      </p:pic>
      <p:sp>
        <p:nvSpPr>
          <p:cNvPr id="16387" name="Content Placeholder 2"/>
          <p:cNvSpPr>
            <a:spLocks/>
          </p:cNvSpPr>
          <p:nvPr/>
        </p:nvSpPr>
        <p:spPr bwMode="auto">
          <a:xfrm>
            <a:off x="0" y="304800"/>
            <a:ext cx="9144000" cy="457200"/>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fr-FR" sz="3600">
                <a:solidFill>
                  <a:schemeClr val="tx2"/>
                </a:solidFill>
              </a:rPr>
              <a:t>Deuxième Plan de Développement (DP2)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303" name="Group 55"/>
          <p:cNvGraphicFramePr>
            <a:graphicFrameLocks noGrp="1"/>
          </p:cNvGraphicFramePr>
          <p:nvPr>
            <p:ph idx="1"/>
            <p:extLst>
              <p:ext uri="{D42A27DB-BD31-4B8C-83A1-F6EECF244321}">
                <p14:modId xmlns:p14="http://schemas.microsoft.com/office/powerpoint/2010/main" val="2006333547"/>
              </p:ext>
            </p:extLst>
          </p:nvPr>
        </p:nvGraphicFramePr>
        <p:xfrm>
          <a:off x="457200" y="1481138"/>
          <a:ext cx="8229600" cy="4394835"/>
        </p:xfrm>
        <a:graphic>
          <a:graphicData uri="http://schemas.openxmlformats.org/drawingml/2006/table">
            <a:tbl>
              <a:tblPr/>
              <a:tblGrid>
                <a:gridCol w="2057400"/>
                <a:gridCol w="3429000"/>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Systèmes de gestion des données du secteur transport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Stratégie de gestion des données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Lucida Sans Unicode" pitchFamily="34" charset="0"/>
                          <a:cs typeface="Arial" charset="0"/>
                        </a:rPr>
                        <a:t>Note de cadrage des TSDMS </a:t>
                      </a:r>
                      <a:r>
                        <a:rPr kumimoji="0" lang="fr-FR" sz="1800" b="0" i="0" u="none" strike="noStrike" cap="none" normalizeH="0" baseline="0" smtClean="0">
                          <a:ln>
                            <a:noFill/>
                          </a:ln>
                          <a:solidFill>
                            <a:srgbClr val="000000"/>
                          </a:solidFill>
                          <a:effectLst/>
                          <a:latin typeface="Lucida Sans Unicode" pitchFamily="34" charset="0"/>
                          <a:cs typeface="Arial" charset="0"/>
                        </a:rPr>
                        <a:t>pour un suivi et une évaluation </a:t>
                      </a:r>
                      <a:r>
                        <a:rPr kumimoji="0" lang="fr-FR" sz="1800" b="0" i="0" u="none" strike="noStrike" cap="none" normalizeH="0" baseline="0" smtClean="0">
                          <a:ln>
                            <a:noFill/>
                          </a:ln>
                          <a:solidFill>
                            <a:schemeClr val="tx1"/>
                          </a:solidFill>
                          <a:effectLst/>
                          <a:latin typeface="Lucida Sans Unicode" pitchFamily="34" charset="0"/>
                          <a:cs typeface="Arial" charset="0"/>
                        </a:rPr>
                        <a:t>améliorés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Définition de la direction stratégique du DP3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Evaluation institutionnelle en Ouganda, Zambie, </a:t>
                      </a:r>
                      <a:r>
                        <a:rPr kumimoji="0" lang="fr-FR" sz="1800" b="0" i="0" u="none" strike="noStrike" cap="none" normalizeH="0" baseline="0" smtClean="0">
                          <a:ln>
                            <a:noFill/>
                          </a:ln>
                          <a:solidFill>
                            <a:schemeClr val="tx1"/>
                          </a:solidFill>
                          <a:effectLst/>
                          <a:latin typeface="Lucida Sans Unicode" pitchFamily="34" charset="0"/>
                          <a:cs typeface="Arial" charset="0"/>
                        </a:rPr>
                        <a:t>Swaziland</a:t>
                      </a:r>
                      <a:r>
                        <a:rPr kumimoji="0" lang="fr-FR" sz="1800" b="0" i="0" u="none" strike="noStrike" cap="none" normalizeH="0" baseline="0" smtClean="0">
                          <a:ln>
                            <a:noFill/>
                          </a:ln>
                          <a:solidFill>
                            <a:srgbClr val="000000"/>
                          </a:solidFill>
                          <a:effectLst/>
                          <a:latin typeface="Lucida Sans Unicode" pitchFamily="34" charset="0"/>
                          <a:cs typeface="Arial" charset="0"/>
                        </a:rPr>
                        <a:t> et Burkina-Faso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Cadre stratégique du partenariat avec l’</a:t>
                      </a:r>
                      <a:r>
                        <a:rPr kumimoji="0" lang="fr-FR" sz="1800" b="0" i="0" u="none" strike="noStrike" cap="none" normalizeH="0" baseline="0" smtClean="0">
                          <a:ln>
                            <a:noFill/>
                          </a:ln>
                          <a:solidFill>
                            <a:schemeClr val="tx1"/>
                          </a:solidFill>
                          <a:effectLst/>
                          <a:latin typeface="Lucida Sans Unicode" pitchFamily="34" charset="0"/>
                          <a:cs typeface="Arial" charset="0"/>
                        </a:rPr>
                        <a:t>AIKP de la BAD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Accord sur le plan d’action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Partenariat soutenu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53279" name="Content Placeholder 2"/>
          <p:cNvSpPr>
            <a:spLocks/>
          </p:cNvSpPr>
          <p:nvPr/>
        </p:nvSpPr>
        <p:spPr bwMode="auto">
          <a:xfrm>
            <a:off x="381000" y="3048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400">
                <a:solidFill>
                  <a:schemeClr val="tx2"/>
                </a:solidFill>
              </a:rPr>
              <a:t>Questions transversales: gestion de données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4648200"/>
            <a:ext cx="4724400" cy="823913"/>
          </a:xfrm>
          <a:prstGeom prst="rect">
            <a:avLst/>
          </a:prstGeom>
          <a:noFill/>
        </p:spPr>
        <p:txBody>
          <a:bodyPr>
            <a:spAutoFit/>
          </a:bodyPr>
          <a:lstStyle/>
          <a:p>
            <a:pPr algn="ctr">
              <a:defRPr/>
            </a:pPr>
            <a:r>
              <a:rPr lang="en-US" sz="4800" b="0">
                <a:effectLst>
                  <a:outerShdw blurRad="38100" dist="38100" dir="2700000" algn="tl">
                    <a:srgbClr val="C0C0C0"/>
                  </a:outerShdw>
                </a:effectLst>
                <a:latin typeface="Lucida Sans Unicode" pitchFamily="34" charset="0"/>
              </a:rPr>
              <a:t>MERCI</a:t>
            </a:r>
          </a:p>
        </p:txBody>
      </p:sp>
      <p:pic>
        <p:nvPicPr>
          <p:cNvPr id="55298" name="Picture 5" descr="SSATP-Logo_onBlack_fr"/>
          <p:cNvPicPr>
            <a:picLocks noChangeAspect="1" noChangeArrowheads="1"/>
          </p:cNvPicPr>
          <p:nvPr/>
        </p:nvPicPr>
        <p:blipFill>
          <a:blip r:embed="rId3"/>
          <a:srcRect/>
          <a:stretch>
            <a:fillRect/>
          </a:stretch>
        </p:blipFill>
        <p:spPr bwMode="auto">
          <a:xfrm>
            <a:off x="457200" y="1066800"/>
            <a:ext cx="8229600" cy="2879725"/>
          </a:xfrm>
          <a:prstGeom prst="rect">
            <a:avLst/>
          </a:prstGeom>
          <a:noFill/>
          <a:ln w="9525">
            <a:noFill/>
            <a:miter lim="800000"/>
            <a:headEnd/>
            <a:tailEnd/>
          </a:ln>
        </p:spPr>
      </p:pic>
      <p:sp>
        <p:nvSpPr>
          <p:cNvPr id="55299" name="Content Placeholder 2"/>
          <p:cNvSpPr>
            <a:spLocks/>
          </p:cNvSpPr>
          <p:nvPr/>
        </p:nvSpPr>
        <p:spPr bwMode="auto">
          <a:xfrm>
            <a:off x="381000" y="457200"/>
            <a:ext cx="87630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600">
                <a:solidFill>
                  <a:schemeClr val="tx2"/>
                </a:solidFill>
              </a:rPr>
              <a:t>RELIER l’AFRIQUE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p:cNvSpPr>
          <p:nvPr/>
        </p:nvSpPr>
        <p:spPr bwMode="auto">
          <a:xfrm>
            <a:off x="0" y="304800"/>
            <a:ext cx="9144000" cy="457200"/>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fr-FR" sz="3600">
                <a:solidFill>
                  <a:schemeClr val="tx2"/>
                </a:solidFill>
              </a:rPr>
              <a:t>Partenaires Financiers du SSATP</a:t>
            </a:r>
          </a:p>
        </p:txBody>
      </p:sp>
      <p:pic>
        <p:nvPicPr>
          <p:cNvPr id="18434" name="Picture 5"/>
          <p:cNvPicPr>
            <a:picLocks noChangeAspect="1" noChangeArrowheads="1"/>
          </p:cNvPicPr>
          <p:nvPr/>
        </p:nvPicPr>
        <p:blipFill>
          <a:blip r:embed="rId3"/>
          <a:srcRect/>
          <a:stretch>
            <a:fillRect/>
          </a:stretch>
        </p:blipFill>
        <p:spPr bwMode="auto">
          <a:xfrm>
            <a:off x="1524000" y="1600200"/>
            <a:ext cx="4724400" cy="4289425"/>
          </a:xfrm>
          <a:prstGeom prst="rect">
            <a:avLst/>
          </a:prstGeom>
          <a:noFill/>
          <a:ln w="9525">
            <a:noFill/>
            <a:miter lim="800000"/>
            <a:headEnd/>
            <a:tailEnd/>
          </a:ln>
        </p:spPr>
      </p:pic>
      <p:sp>
        <p:nvSpPr>
          <p:cNvPr id="18435" name="Text Box 6"/>
          <p:cNvSpPr txBox="1">
            <a:spLocks noChangeArrowheads="1"/>
          </p:cNvSpPr>
          <p:nvPr/>
        </p:nvSpPr>
        <p:spPr bwMode="auto">
          <a:xfrm>
            <a:off x="838200" y="1309688"/>
            <a:ext cx="4419600" cy="366712"/>
          </a:xfrm>
          <a:prstGeom prst="rect">
            <a:avLst/>
          </a:prstGeom>
          <a:noFill/>
          <a:ln w="9525">
            <a:noFill/>
            <a:miter lim="800000"/>
            <a:headEnd/>
            <a:tailEnd/>
          </a:ln>
        </p:spPr>
        <p:txBody>
          <a:bodyPr>
            <a:spAutoFit/>
          </a:bodyPr>
          <a:lstStyle/>
          <a:p>
            <a:pPr>
              <a:spcBef>
                <a:spcPct val="50000"/>
              </a:spcBef>
            </a:pPr>
            <a:r>
              <a:rPr lang="fr-FR">
                <a:latin typeface="Arial" charset="0"/>
              </a:rPr>
              <a:t>Sources financières du SSATP (US$)</a:t>
            </a:r>
          </a:p>
        </p:txBody>
      </p:sp>
      <p:sp>
        <p:nvSpPr>
          <p:cNvPr id="18436" name="Text Box 7"/>
          <p:cNvSpPr txBox="1">
            <a:spLocks noChangeArrowheads="1"/>
          </p:cNvSpPr>
          <p:nvPr/>
        </p:nvSpPr>
        <p:spPr bwMode="auto">
          <a:xfrm>
            <a:off x="6096000" y="1752600"/>
            <a:ext cx="2667000" cy="4003675"/>
          </a:xfrm>
          <a:prstGeom prst="rect">
            <a:avLst/>
          </a:prstGeom>
          <a:noFill/>
          <a:ln w="9525">
            <a:noFill/>
            <a:miter lim="800000"/>
            <a:headEnd/>
            <a:tailEnd/>
          </a:ln>
        </p:spPr>
        <p:txBody>
          <a:bodyPr>
            <a:spAutoFit/>
          </a:bodyPr>
          <a:lstStyle/>
          <a:p>
            <a:pPr>
              <a:spcBef>
                <a:spcPct val="50000"/>
              </a:spcBef>
            </a:pPr>
            <a:r>
              <a:rPr lang="fr-FR" sz="1600" b="0" dirty="0">
                <a:latin typeface="Arial" charset="0"/>
              </a:rPr>
              <a:t>Commission européenne</a:t>
            </a:r>
          </a:p>
          <a:p>
            <a:pPr>
              <a:spcBef>
                <a:spcPct val="50000"/>
              </a:spcBef>
            </a:pPr>
            <a:r>
              <a:rPr lang="fr-FR" sz="1600" b="0" dirty="0" err="1">
                <a:latin typeface="Arial" charset="0"/>
              </a:rPr>
              <a:t>DfID</a:t>
            </a:r>
            <a:r>
              <a:rPr lang="fr-FR" sz="1600" b="0" dirty="0">
                <a:latin typeface="Arial" charset="0"/>
              </a:rPr>
              <a:t> – TFF</a:t>
            </a:r>
          </a:p>
          <a:p>
            <a:pPr>
              <a:spcBef>
                <a:spcPct val="50000"/>
              </a:spcBef>
            </a:pPr>
            <a:r>
              <a:rPr lang="fr-FR" sz="1600" b="0" dirty="0" err="1">
                <a:latin typeface="Arial" charset="0"/>
              </a:rPr>
              <a:t>DfID</a:t>
            </a:r>
            <a:r>
              <a:rPr lang="fr-FR" sz="1600" b="0" dirty="0">
                <a:latin typeface="Arial" charset="0"/>
              </a:rPr>
              <a:t> – SSATP</a:t>
            </a:r>
          </a:p>
          <a:p>
            <a:pPr>
              <a:spcBef>
                <a:spcPct val="50000"/>
              </a:spcBef>
            </a:pPr>
            <a:r>
              <a:rPr lang="fr-FR" sz="1600" b="0" dirty="0">
                <a:latin typeface="Arial" charset="0"/>
              </a:rPr>
              <a:t>Suède</a:t>
            </a:r>
          </a:p>
          <a:p>
            <a:pPr>
              <a:spcBef>
                <a:spcPct val="50000"/>
              </a:spcBef>
            </a:pPr>
            <a:r>
              <a:rPr lang="fr-FR" sz="1600" b="0" dirty="0">
                <a:latin typeface="Arial" charset="0"/>
              </a:rPr>
              <a:t>Banque </a:t>
            </a:r>
            <a:r>
              <a:rPr lang="fr-FR" sz="1600" b="0" dirty="0" smtClean="0">
                <a:latin typeface="Arial" charset="0"/>
              </a:rPr>
              <a:t>mondiale</a:t>
            </a:r>
            <a:endParaRPr lang="fr-FR" sz="1600" b="0" dirty="0">
              <a:latin typeface="Arial" charset="0"/>
            </a:endParaRPr>
          </a:p>
          <a:p>
            <a:pPr>
              <a:spcBef>
                <a:spcPct val="50000"/>
              </a:spcBef>
            </a:pPr>
            <a:r>
              <a:rPr lang="fr-FR" sz="1600" b="0" dirty="0">
                <a:latin typeface="Arial" charset="0"/>
              </a:rPr>
              <a:t>France</a:t>
            </a:r>
          </a:p>
          <a:p>
            <a:pPr>
              <a:spcBef>
                <a:spcPct val="50000"/>
              </a:spcBef>
            </a:pPr>
            <a:r>
              <a:rPr lang="fr-FR" sz="1600" b="0" dirty="0">
                <a:latin typeface="Arial" charset="0"/>
              </a:rPr>
              <a:t>BAD</a:t>
            </a:r>
          </a:p>
          <a:p>
            <a:pPr>
              <a:spcBef>
                <a:spcPct val="50000"/>
              </a:spcBef>
            </a:pPr>
            <a:r>
              <a:rPr lang="fr-FR" sz="1600" b="0" dirty="0">
                <a:latin typeface="Arial" charset="0"/>
              </a:rPr>
              <a:t>Norvège</a:t>
            </a:r>
          </a:p>
          <a:p>
            <a:pPr>
              <a:spcBef>
                <a:spcPct val="50000"/>
              </a:spcBef>
            </a:pPr>
            <a:r>
              <a:rPr lang="fr-FR" sz="1600" b="0" dirty="0">
                <a:latin typeface="Arial" charset="0"/>
              </a:rPr>
              <a:t>Autriche</a:t>
            </a:r>
          </a:p>
          <a:p>
            <a:pPr>
              <a:spcBef>
                <a:spcPct val="50000"/>
              </a:spcBef>
            </a:pPr>
            <a:r>
              <a:rPr lang="fr-FR" sz="1600" b="0" dirty="0">
                <a:latin typeface="Arial" charset="0"/>
              </a:rPr>
              <a:t>BID</a:t>
            </a:r>
          </a:p>
          <a:p>
            <a:pPr>
              <a:spcBef>
                <a:spcPct val="50000"/>
              </a:spcBef>
            </a:pPr>
            <a:r>
              <a:rPr lang="fr-FR" sz="1600" b="0" dirty="0">
                <a:latin typeface="Arial" charset="0"/>
              </a:rPr>
              <a:t>Autres fonds fiduciaires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33400" y="4495800"/>
            <a:ext cx="1439863"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charset="0"/>
              </a:rPr>
              <a:t>Changement Climatique </a:t>
            </a:r>
          </a:p>
        </p:txBody>
      </p:sp>
      <p:sp>
        <p:nvSpPr>
          <p:cNvPr id="10" name="Rounded Rectangle 9"/>
          <p:cNvSpPr/>
          <p:nvPr/>
        </p:nvSpPr>
        <p:spPr>
          <a:xfrm>
            <a:off x="2057400" y="4495800"/>
            <a:ext cx="1584325" cy="6858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a:solidFill>
                  <a:schemeClr val="tx1"/>
                </a:solidFill>
                <a:cs typeface="Arial" charset="0"/>
              </a:rPr>
              <a:t>Sécurité routière</a:t>
            </a:r>
          </a:p>
        </p:txBody>
      </p:sp>
      <p:sp>
        <p:nvSpPr>
          <p:cNvPr id="11" name="Rounded Rectangle 10"/>
          <p:cNvSpPr/>
          <p:nvPr/>
        </p:nvSpPr>
        <p:spPr>
          <a:xfrm>
            <a:off x="3721100" y="4479925"/>
            <a:ext cx="1652588"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smtClean="0">
                <a:solidFill>
                  <a:schemeClr val="tx1"/>
                </a:solidFill>
                <a:cs typeface="Arial" charset="0"/>
              </a:rPr>
              <a:t>Gouvernance </a:t>
            </a:r>
            <a:r>
              <a:rPr lang="fr-FR" sz="1600" dirty="0">
                <a:solidFill>
                  <a:schemeClr val="tx1"/>
                </a:solidFill>
                <a:cs typeface="Arial" charset="0"/>
              </a:rPr>
              <a:t>et </a:t>
            </a:r>
            <a:r>
              <a:rPr lang="fr-FR" sz="1600" dirty="0" smtClean="0">
                <a:solidFill>
                  <a:schemeClr val="tx1"/>
                </a:solidFill>
                <a:cs typeface="Arial" charset="0"/>
              </a:rPr>
              <a:t>intégrité</a:t>
            </a:r>
            <a:endParaRPr lang="fr-FR" sz="1600" dirty="0">
              <a:solidFill>
                <a:schemeClr val="tx1"/>
              </a:solidFill>
              <a:cs typeface="Arial" charset="0"/>
            </a:endParaRPr>
          </a:p>
        </p:txBody>
      </p:sp>
      <p:sp>
        <p:nvSpPr>
          <p:cNvPr id="12" name="Rounded Rectangle 11"/>
          <p:cNvSpPr/>
          <p:nvPr/>
        </p:nvSpPr>
        <p:spPr>
          <a:xfrm>
            <a:off x="5334000" y="4495800"/>
            <a:ext cx="1617663"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dirty="0" smtClean="0">
                <a:solidFill>
                  <a:schemeClr val="tx1"/>
                </a:solidFill>
                <a:cs typeface="Arial" charset="0"/>
              </a:rPr>
              <a:t>Problématique homme/femme </a:t>
            </a:r>
            <a:r>
              <a:rPr lang="fr-FR" sz="1200" dirty="0">
                <a:solidFill>
                  <a:schemeClr val="tx1"/>
                </a:solidFill>
                <a:cs typeface="Arial" charset="0"/>
              </a:rPr>
              <a:t>et inclusion</a:t>
            </a:r>
          </a:p>
        </p:txBody>
      </p:sp>
      <p:sp>
        <p:nvSpPr>
          <p:cNvPr id="13" name="Rounded Rectangle 12"/>
          <p:cNvSpPr/>
          <p:nvPr/>
        </p:nvSpPr>
        <p:spPr>
          <a:xfrm>
            <a:off x="3743325" y="5334000"/>
            <a:ext cx="1652588"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0" dirty="0">
                <a:solidFill>
                  <a:srgbClr val="FFFFFF"/>
                </a:solidFill>
                <a:cs typeface="Arial" charset="0"/>
              </a:rPr>
              <a:t>Gestion </a:t>
            </a:r>
            <a:r>
              <a:rPr lang="fr-FR" sz="1600" b="0" dirty="0" smtClean="0">
                <a:solidFill>
                  <a:srgbClr val="FFFFFF"/>
                </a:solidFill>
                <a:cs typeface="Arial" charset="0"/>
              </a:rPr>
              <a:t>des données</a:t>
            </a:r>
            <a:endParaRPr lang="fr-FR" sz="1600" b="0" dirty="0">
              <a:solidFill>
                <a:srgbClr val="FFFFFF"/>
              </a:solidFill>
              <a:cs typeface="Arial" charset="0"/>
            </a:endParaRPr>
          </a:p>
        </p:txBody>
      </p:sp>
      <p:sp>
        <p:nvSpPr>
          <p:cNvPr id="15" name="Rounded Rectangle 14"/>
          <p:cNvSpPr/>
          <p:nvPr/>
        </p:nvSpPr>
        <p:spPr>
          <a:xfrm>
            <a:off x="7010400" y="4495800"/>
            <a:ext cx="1439863" cy="72072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a:solidFill>
                  <a:schemeClr val="tx1"/>
                </a:solidFill>
                <a:cs typeface="Arial" charset="0"/>
              </a:rPr>
              <a:t>VIH / sida</a:t>
            </a:r>
          </a:p>
        </p:txBody>
      </p:sp>
      <p:sp>
        <p:nvSpPr>
          <p:cNvPr id="20488" name="Content Placeholder 2"/>
          <p:cNvSpPr>
            <a:spLocks/>
          </p:cNvSpPr>
          <p:nvPr/>
        </p:nvSpPr>
        <p:spPr bwMode="auto">
          <a:xfrm>
            <a:off x="0" y="304800"/>
            <a:ext cx="9144000" cy="457200"/>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fr-FR" sz="3600">
                <a:solidFill>
                  <a:schemeClr val="tx2"/>
                </a:solidFill>
              </a:rPr>
              <a:t>Structure du DP2</a:t>
            </a:r>
          </a:p>
        </p:txBody>
      </p:sp>
      <p:sp>
        <p:nvSpPr>
          <p:cNvPr id="20489" name="Rounded Rectangle 8"/>
          <p:cNvSpPr>
            <a:spLocks noChangeArrowheads="1"/>
          </p:cNvSpPr>
          <p:nvPr/>
        </p:nvSpPr>
        <p:spPr bwMode="auto">
          <a:xfrm>
            <a:off x="1066800" y="1978859"/>
            <a:ext cx="1908175" cy="2208133"/>
          </a:xfrm>
          <a:prstGeom prst="roundRect">
            <a:avLst>
              <a:gd name="adj" fmla="val 16667"/>
            </a:avLst>
          </a:prstGeom>
          <a:solidFill>
            <a:srgbClr val="EC767C"/>
          </a:solidFill>
          <a:ln w="54991" cmpd="thickThin" algn="ctr">
            <a:solidFill>
              <a:srgbClr val="1E768C"/>
            </a:solidFill>
            <a:round/>
            <a:headEnd/>
            <a:tailEnd/>
          </a:ln>
        </p:spPr>
        <p:txBody>
          <a:bodyPr anchor="ctr">
            <a:spAutoFit/>
          </a:bodyPr>
          <a:lstStyle/>
          <a:p>
            <a:pPr algn="ctr"/>
            <a:r>
              <a:rPr lang="fr-FR" dirty="0">
                <a:solidFill>
                  <a:srgbClr val="A50021"/>
                </a:solidFill>
              </a:rPr>
              <a:t>Thème 1</a:t>
            </a:r>
          </a:p>
          <a:p>
            <a:pPr algn="ctr"/>
            <a:r>
              <a:rPr lang="fr-FR" dirty="0" smtClean="0">
                <a:solidFill>
                  <a:schemeClr val="bg1"/>
                </a:solidFill>
              </a:rPr>
              <a:t>Stratégies globales de  </a:t>
            </a:r>
            <a:r>
              <a:rPr lang="fr-FR" dirty="0">
                <a:solidFill>
                  <a:schemeClr val="bg1"/>
                </a:solidFill>
              </a:rPr>
              <a:t>transport </a:t>
            </a:r>
            <a:r>
              <a:rPr lang="fr-FR" dirty="0" smtClean="0">
                <a:solidFill>
                  <a:schemeClr val="bg1"/>
                </a:solidFill>
              </a:rPr>
              <a:t> </a:t>
            </a:r>
            <a:r>
              <a:rPr lang="fr-FR" dirty="0">
                <a:solidFill>
                  <a:schemeClr val="bg1"/>
                </a:solidFill>
              </a:rPr>
              <a:t>favorables aux pauvres et à la croissance</a:t>
            </a:r>
          </a:p>
        </p:txBody>
      </p:sp>
      <p:sp>
        <p:nvSpPr>
          <p:cNvPr id="20490" name="Rounded Rectangle 8"/>
          <p:cNvSpPr>
            <a:spLocks noChangeArrowheads="1"/>
          </p:cNvSpPr>
          <p:nvPr/>
        </p:nvSpPr>
        <p:spPr bwMode="auto">
          <a:xfrm>
            <a:off x="3581400" y="1828800"/>
            <a:ext cx="1981200" cy="2514600"/>
          </a:xfrm>
          <a:prstGeom prst="roundRect">
            <a:avLst>
              <a:gd name="adj" fmla="val 16667"/>
            </a:avLst>
          </a:prstGeom>
          <a:solidFill>
            <a:srgbClr val="EC767C"/>
          </a:solidFill>
          <a:ln w="54991" cmpd="thickThin" algn="ctr">
            <a:solidFill>
              <a:srgbClr val="1E768C"/>
            </a:solidFill>
            <a:round/>
            <a:headEnd/>
            <a:tailEnd/>
          </a:ln>
        </p:spPr>
        <p:txBody>
          <a:bodyPr anchor="ctr"/>
          <a:lstStyle/>
          <a:p>
            <a:pPr algn="ctr"/>
            <a:r>
              <a:rPr lang="fr-FR" dirty="0">
                <a:solidFill>
                  <a:srgbClr val="A50021"/>
                </a:solidFill>
              </a:rPr>
              <a:t>Thème 2</a:t>
            </a:r>
          </a:p>
          <a:p>
            <a:pPr algn="ctr"/>
            <a:r>
              <a:rPr lang="fr-FR" dirty="0" smtClean="0">
                <a:solidFill>
                  <a:schemeClr val="bg1"/>
                </a:solidFill>
              </a:rPr>
              <a:t>Mécanismes  </a:t>
            </a:r>
            <a:r>
              <a:rPr lang="fr-FR" dirty="0">
                <a:solidFill>
                  <a:schemeClr val="bg1"/>
                </a:solidFill>
              </a:rPr>
              <a:t>institutionnels </a:t>
            </a:r>
            <a:r>
              <a:rPr lang="fr-FR" dirty="0" smtClean="0">
                <a:solidFill>
                  <a:schemeClr val="bg1"/>
                </a:solidFill>
              </a:rPr>
              <a:t>et de financement  efficaces</a:t>
            </a:r>
            <a:endParaRPr lang="fr-FR" dirty="0">
              <a:solidFill>
                <a:schemeClr val="bg1"/>
              </a:solidFill>
            </a:endParaRPr>
          </a:p>
        </p:txBody>
      </p:sp>
      <p:sp>
        <p:nvSpPr>
          <p:cNvPr id="20491" name="Rounded Rectangle 8"/>
          <p:cNvSpPr>
            <a:spLocks noChangeArrowheads="1"/>
          </p:cNvSpPr>
          <p:nvPr/>
        </p:nvSpPr>
        <p:spPr bwMode="auto">
          <a:xfrm>
            <a:off x="6172200" y="1828800"/>
            <a:ext cx="1828800" cy="2514600"/>
          </a:xfrm>
          <a:prstGeom prst="roundRect">
            <a:avLst>
              <a:gd name="adj" fmla="val 16667"/>
            </a:avLst>
          </a:prstGeom>
          <a:solidFill>
            <a:srgbClr val="EC767C"/>
          </a:solidFill>
          <a:ln w="54991" cmpd="thickThin" algn="ctr">
            <a:solidFill>
              <a:srgbClr val="1E768C"/>
            </a:solidFill>
            <a:round/>
            <a:headEnd/>
            <a:tailEnd/>
          </a:ln>
        </p:spPr>
        <p:txBody>
          <a:bodyPr anchor="ctr"/>
          <a:lstStyle/>
          <a:p>
            <a:pPr algn="ctr"/>
            <a:r>
              <a:rPr lang="fr-FR" dirty="0">
                <a:solidFill>
                  <a:srgbClr val="A50021"/>
                </a:solidFill>
              </a:rPr>
              <a:t>Thème 3</a:t>
            </a:r>
          </a:p>
          <a:p>
            <a:pPr algn="ctr"/>
            <a:r>
              <a:rPr lang="fr-FR" dirty="0" smtClean="0">
                <a:solidFill>
                  <a:schemeClr val="bg1"/>
                </a:solidFill>
              </a:rPr>
              <a:t>Mesures de facilitation du commerce</a:t>
            </a:r>
            <a:r>
              <a:rPr lang="fr-FR" dirty="0">
                <a:solidFill>
                  <a:schemeClr val="bg1"/>
                </a:solidFill>
              </a:rPr>
              <a:t>, pour une meilleure intégration régionale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pPr eaLnBrk="1" hangingPunct="1"/>
            <a:r>
              <a:rPr lang="fr-FR" sz="2400" dirty="0" smtClean="0"/>
              <a:t>La revue à mi-parcours a révélé que les résultats étaient trop ambitieux, les ressources inadéquates et mal ajustées aux résultats</a:t>
            </a:r>
          </a:p>
          <a:p>
            <a:pPr eaLnBrk="1" hangingPunct="1"/>
            <a:r>
              <a:rPr lang="fr-FR" sz="2400" dirty="0" smtClean="0"/>
              <a:t>Les résultats étaient difficiles à mesurer</a:t>
            </a:r>
          </a:p>
          <a:p>
            <a:pPr eaLnBrk="1" hangingPunct="1"/>
            <a:r>
              <a:rPr lang="fr-FR" sz="2400" dirty="0" smtClean="0"/>
              <a:t>Parallèlement, le programme est resté focalisé sur ses productions sans suffisamment mettre l’accent sur les résultats</a:t>
            </a:r>
          </a:p>
          <a:p>
            <a:pPr eaLnBrk="1" hangingPunct="1"/>
            <a:r>
              <a:rPr lang="fr-FR" sz="2400" dirty="0" smtClean="0"/>
              <a:t>Le cadre de résultats a été révisé pour mieux tenir compte de dimension de sensibilisation et des résultats sur le terrain</a:t>
            </a:r>
          </a:p>
          <a:p>
            <a:pPr eaLnBrk="1" hangingPunct="1"/>
            <a:r>
              <a:rPr lang="fr-FR" sz="2400" dirty="0" smtClean="0"/>
              <a:t>5 approches concertées ont été utilisées pour mieux relier les résultats aux activités du SSATP</a:t>
            </a:r>
          </a:p>
        </p:txBody>
      </p:sp>
      <p:sp>
        <p:nvSpPr>
          <p:cNvPr id="22530" name="Content Placeholder 2"/>
          <p:cNvSpPr>
            <a:spLocks/>
          </p:cNvSpPr>
          <p:nvPr/>
        </p:nvSpPr>
        <p:spPr bwMode="auto">
          <a:xfrm>
            <a:off x="0" y="304800"/>
            <a:ext cx="9144000" cy="457200"/>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fr-FR" sz="3600" dirty="0">
                <a:solidFill>
                  <a:schemeClr val="tx2"/>
                </a:solidFill>
              </a:rPr>
              <a:t>Cadre de </a:t>
            </a:r>
            <a:r>
              <a:rPr lang="fr-FR" sz="3600" dirty="0" smtClean="0">
                <a:solidFill>
                  <a:schemeClr val="tx2"/>
                </a:solidFill>
              </a:rPr>
              <a:t>résultats</a:t>
            </a:r>
            <a:endParaRPr lang="fr-FR" sz="36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p:cNvSpPr>
          <p:nvPr/>
        </p:nvSpPr>
        <p:spPr bwMode="auto">
          <a:xfrm>
            <a:off x="0" y="228600"/>
            <a:ext cx="9144000" cy="457200"/>
          </a:xfrm>
          <a:prstGeom prst="rect">
            <a:avLst/>
          </a:prstGeom>
          <a:noFill/>
          <a:ln w="9525">
            <a:noFill/>
            <a:miter lim="800000"/>
            <a:headEnd/>
            <a:tailEnd/>
          </a:ln>
        </p:spPr>
        <p:txBody>
          <a:bodyPr/>
          <a:lstStyle/>
          <a:p>
            <a:pPr marL="365125" indent="-255588" algn="ctr">
              <a:spcBef>
                <a:spcPts val="400"/>
              </a:spcBef>
              <a:buClr>
                <a:schemeClr val="accent1"/>
              </a:buClr>
              <a:buSzPct val="68000"/>
              <a:buFont typeface="Wingdings 3" pitchFamily="18" charset="2"/>
              <a:buNone/>
            </a:pPr>
            <a:r>
              <a:rPr lang="fr-FR" sz="3600">
                <a:solidFill>
                  <a:schemeClr val="tx2"/>
                </a:solidFill>
              </a:rPr>
              <a:t>Approche et résultats en 5 étapes</a:t>
            </a:r>
          </a:p>
        </p:txBody>
      </p:sp>
      <p:pic>
        <p:nvPicPr>
          <p:cNvPr id="24578" name="Picture 6"/>
          <p:cNvPicPr>
            <a:picLocks noChangeAspect="1" noChangeArrowheads="1"/>
          </p:cNvPicPr>
          <p:nvPr/>
        </p:nvPicPr>
        <p:blipFill>
          <a:blip r:embed="rId3"/>
          <a:srcRect/>
          <a:stretch>
            <a:fillRect/>
          </a:stretch>
        </p:blipFill>
        <p:spPr bwMode="auto">
          <a:xfrm>
            <a:off x="2057400" y="1295400"/>
            <a:ext cx="5486400" cy="5032375"/>
          </a:xfrm>
          <a:prstGeom prst="rect">
            <a:avLst/>
          </a:prstGeom>
          <a:noFill/>
          <a:ln w="9525">
            <a:noFill/>
            <a:miter lim="800000"/>
            <a:headEnd/>
            <a:tailEnd/>
          </a:ln>
        </p:spPr>
      </p:pic>
      <p:sp>
        <p:nvSpPr>
          <p:cNvPr id="24579" name="Text Box 7"/>
          <p:cNvSpPr txBox="1">
            <a:spLocks noChangeArrowheads="1"/>
          </p:cNvSpPr>
          <p:nvPr/>
        </p:nvSpPr>
        <p:spPr bwMode="auto">
          <a:xfrm>
            <a:off x="1981200" y="1600200"/>
            <a:ext cx="2286000" cy="641350"/>
          </a:xfrm>
          <a:prstGeom prst="rect">
            <a:avLst/>
          </a:prstGeom>
          <a:noFill/>
          <a:ln w="54991" cmpd="thickThin" algn="ctr">
            <a:noFill/>
            <a:miter lim="800000"/>
            <a:headEnd/>
            <a:tailEnd/>
          </a:ln>
        </p:spPr>
        <p:txBody>
          <a:bodyPr>
            <a:spAutoFit/>
          </a:bodyPr>
          <a:lstStyle/>
          <a:p>
            <a:pPr algn="ctr">
              <a:spcBef>
                <a:spcPct val="50000"/>
              </a:spcBef>
            </a:pPr>
            <a:r>
              <a:rPr lang="fr-FR"/>
              <a:t>Soutien à la mise en œuvre</a:t>
            </a:r>
          </a:p>
        </p:txBody>
      </p:sp>
      <p:sp>
        <p:nvSpPr>
          <p:cNvPr id="24580" name="Text Box 8"/>
          <p:cNvSpPr txBox="1">
            <a:spLocks noChangeArrowheads="1"/>
          </p:cNvSpPr>
          <p:nvPr/>
        </p:nvSpPr>
        <p:spPr bwMode="auto">
          <a:xfrm>
            <a:off x="5486400" y="1676400"/>
            <a:ext cx="1295400" cy="366713"/>
          </a:xfrm>
          <a:prstGeom prst="rect">
            <a:avLst/>
          </a:prstGeom>
          <a:noFill/>
          <a:ln w="54991" cmpd="thickThin" algn="ctr">
            <a:noFill/>
            <a:miter lim="800000"/>
            <a:headEnd/>
            <a:tailEnd/>
          </a:ln>
        </p:spPr>
        <p:txBody>
          <a:bodyPr>
            <a:spAutoFit/>
          </a:bodyPr>
          <a:lstStyle/>
          <a:p>
            <a:pPr algn="ctr">
              <a:spcBef>
                <a:spcPct val="50000"/>
              </a:spcBef>
            </a:pPr>
            <a:endParaRPr lang="fr-FR"/>
          </a:p>
        </p:txBody>
      </p:sp>
      <p:sp>
        <p:nvSpPr>
          <p:cNvPr id="24581" name="Text Box 9"/>
          <p:cNvSpPr txBox="1">
            <a:spLocks noChangeArrowheads="1"/>
          </p:cNvSpPr>
          <p:nvPr/>
        </p:nvSpPr>
        <p:spPr bwMode="auto">
          <a:xfrm>
            <a:off x="5257800" y="1752600"/>
            <a:ext cx="1828800" cy="641350"/>
          </a:xfrm>
          <a:prstGeom prst="rect">
            <a:avLst/>
          </a:prstGeom>
          <a:noFill/>
          <a:ln w="54991" cmpd="thickThin" algn="ctr">
            <a:noFill/>
            <a:miter lim="800000"/>
            <a:headEnd/>
            <a:tailEnd/>
          </a:ln>
        </p:spPr>
        <p:txBody>
          <a:bodyPr>
            <a:spAutoFit/>
          </a:bodyPr>
          <a:lstStyle/>
          <a:p>
            <a:pPr algn="ctr">
              <a:spcBef>
                <a:spcPct val="50000"/>
              </a:spcBef>
            </a:pPr>
            <a:r>
              <a:rPr lang="fr-FR"/>
              <a:t>Création de connaissances</a:t>
            </a:r>
          </a:p>
        </p:txBody>
      </p:sp>
      <p:sp>
        <p:nvSpPr>
          <p:cNvPr id="24582" name="Text Box 10"/>
          <p:cNvSpPr txBox="1">
            <a:spLocks noChangeArrowheads="1"/>
          </p:cNvSpPr>
          <p:nvPr/>
        </p:nvSpPr>
        <p:spPr bwMode="auto">
          <a:xfrm>
            <a:off x="6172200" y="4419600"/>
            <a:ext cx="2133600" cy="366713"/>
          </a:xfrm>
          <a:prstGeom prst="rect">
            <a:avLst/>
          </a:prstGeom>
          <a:noFill/>
          <a:ln w="54991" cmpd="thickThin" algn="ctr">
            <a:noFill/>
            <a:miter lim="800000"/>
            <a:headEnd/>
            <a:tailEnd/>
          </a:ln>
        </p:spPr>
        <p:txBody>
          <a:bodyPr>
            <a:spAutoFit/>
          </a:bodyPr>
          <a:lstStyle/>
          <a:p>
            <a:pPr algn="ctr">
              <a:spcBef>
                <a:spcPct val="50000"/>
              </a:spcBef>
            </a:pPr>
            <a:r>
              <a:rPr lang="fr-FR"/>
              <a:t>Diffusion</a:t>
            </a:r>
          </a:p>
        </p:txBody>
      </p:sp>
      <p:sp>
        <p:nvSpPr>
          <p:cNvPr id="24583" name="Text Box 11"/>
          <p:cNvSpPr txBox="1">
            <a:spLocks noChangeArrowheads="1"/>
          </p:cNvSpPr>
          <p:nvPr/>
        </p:nvSpPr>
        <p:spPr bwMode="auto">
          <a:xfrm>
            <a:off x="3733800" y="5530850"/>
            <a:ext cx="1828800" cy="646331"/>
          </a:xfrm>
          <a:prstGeom prst="rect">
            <a:avLst/>
          </a:prstGeom>
          <a:noFill/>
          <a:ln w="54991" cmpd="thickThin" algn="ctr">
            <a:noFill/>
            <a:miter lim="800000"/>
            <a:headEnd/>
            <a:tailEnd/>
          </a:ln>
        </p:spPr>
        <p:txBody>
          <a:bodyPr>
            <a:spAutoFit/>
          </a:bodyPr>
          <a:lstStyle/>
          <a:p>
            <a:pPr algn="ctr">
              <a:spcBef>
                <a:spcPct val="50000"/>
              </a:spcBef>
            </a:pPr>
            <a:r>
              <a:rPr lang="fr-FR" dirty="0" smtClean="0"/>
              <a:t>Application des </a:t>
            </a:r>
            <a:r>
              <a:rPr lang="fr-FR" dirty="0"/>
              <a:t>connaissances</a:t>
            </a:r>
          </a:p>
        </p:txBody>
      </p:sp>
      <p:sp>
        <p:nvSpPr>
          <p:cNvPr id="24584" name="Text Box 12"/>
          <p:cNvSpPr txBox="1">
            <a:spLocks noChangeArrowheads="1"/>
          </p:cNvSpPr>
          <p:nvPr/>
        </p:nvSpPr>
        <p:spPr bwMode="auto">
          <a:xfrm>
            <a:off x="1447800" y="4159250"/>
            <a:ext cx="2286000" cy="366713"/>
          </a:xfrm>
          <a:prstGeom prst="rect">
            <a:avLst/>
          </a:prstGeom>
          <a:noFill/>
          <a:ln w="54991" cmpd="thickThin" algn="ctr">
            <a:noFill/>
            <a:miter lim="800000"/>
            <a:headEnd/>
            <a:tailEnd/>
          </a:ln>
        </p:spPr>
        <p:txBody>
          <a:bodyPr>
            <a:spAutoFit/>
          </a:bodyPr>
          <a:lstStyle/>
          <a:p>
            <a:pPr algn="ctr">
              <a:spcBef>
                <a:spcPct val="50000"/>
              </a:spcBef>
            </a:pPr>
            <a:r>
              <a:rPr lang="fr-FR"/>
              <a:t>Sensibilisation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50" name="Group 26"/>
          <p:cNvGraphicFramePr>
            <a:graphicFrameLocks noGrp="1"/>
          </p:cNvGraphicFramePr>
          <p:nvPr>
            <p:ph idx="1"/>
            <p:extLst>
              <p:ext uri="{D42A27DB-BD31-4B8C-83A1-F6EECF244321}">
                <p14:modId xmlns:p14="http://schemas.microsoft.com/office/powerpoint/2010/main" val="3111676954"/>
              </p:ext>
            </p:extLst>
          </p:nvPr>
        </p:nvGraphicFramePr>
        <p:xfrm>
          <a:off x="457200" y="1481138"/>
          <a:ext cx="8229600" cy="4674870"/>
        </p:xfrm>
        <a:graphic>
          <a:graphicData uri="http://schemas.openxmlformats.org/drawingml/2006/table">
            <a:tbl>
              <a:tblPr/>
              <a:tblGrid>
                <a:gridCol w="1981200"/>
                <a:gridCol w="6248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Application et examen des répercussions pour évaluer l'application des résultats du PRTSR sur la formulation des stratégies nationales de transport et des Stratégies réduction de la pauvreté de 2e génération.</a:t>
                      </a:r>
                      <a:br>
                        <a:rPr kumimoji="0" lang="fr-FR" sz="1800" b="0" i="0" u="none" strike="noStrike" cap="none" normalizeH="0" baseline="0" dirty="0" smtClean="0">
                          <a:ln>
                            <a:noFill/>
                          </a:ln>
                          <a:solidFill>
                            <a:srgbClr val="000000"/>
                          </a:solidFill>
                          <a:effectLst/>
                          <a:latin typeface="Lucida Sans Unicode" pitchFamily="34" charset="0"/>
                          <a:cs typeface="Arial" charset="0"/>
                        </a:rPr>
                      </a:br>
                      <a:r>
                        <a:rPr kumimoji="0" lang="fr-FR" sz="1800" b="0" i="0" u="none" strike="noStrike" cap="none" normalizeH="0" baseline="0" dirty="0" smtClean="0">
                          <a:ln>
                            <a:noFill/>
                          </a:ln>
                          <a:solidFill>
                            <a:srgbClr val="000000"/>
                          </a:solidFill>
                          <a:effectLst/>
                          <a:latin typeface="Lucida Sans Unicode" pitchFamily="34" charset="0"/>
                          <a:cs typeface="Arial" charset="0"/>
                        </a:rPr>
                        <a:t>Examen de performance des politiques en Ethiopie, au Ghana, en Zambie, au Bénin, au Gabon et au Mali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Examen de performance des politiques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Actualisation des stratégies de transport au Sierra Leone et au Burkina Faso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Tables rondes des bailleurs au Sierra Leone et au Burkina Faso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26648" name="Content Placeholder 2"/>
          <p:cNvSpPr>
            <a:spLocks/>
          </p:cNvSpPr>
          <p:nvPr/>
        </p:nvSpPr>
        <p:spPr bwMode="auto">
          <a:xfrm>
            <a:off x="457200" y="3810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600">
                <a:solidFill>
                  <a:schemeClr val="tx2"/>
                </a:solidFill>
              </a:rPr>
              <a:t>Thème 1: stratégies de transport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p:txBody>
          <a:bodyPr/>
          <a:lstStyle/>
          <a:p>
            <a:pPr eaLnBrk="1" hangingPunct="1"/>
            <a:endParaRPr lang="fr-FR" smtClean="0"/>
          </a:p>
        </p:txBody>
      </p:sp>
      <p:graphicFrame>
        <p:nvGraphicFramePr>
          <p:cNvPr id="24617" name="Group 41"/>
          <p:cNvGraphicFramePr>
            <a:graphicFrameLocks noGrp="1"/>
          </p:cNvGraphicFramePr>
          <p:nvPr/>
        </p:nvGraphicFramePr>
        <p:xfrm>
          <a:off x="457200" y="1481138"/>
          <a:ext cx="8229600" cy="4131945"/>
        </p:xfrm>
        <a:graphic>
          <a:graphicData uri="http://schemas.openxmlformats.org/drawingml/2006/table">
            <a:tbl>
              <a:tblPr/>
              <a:tblGrid>
                <a:gridCol w="3292475"/>
                <a:gridCol w="49371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pPr>
                      <a:r>
                        <a:rPr kumimoji="0" lang="fr-FR" sz="1800" b="0" i="0" u="none" strike="noStrike" cap="none" normalizeH="0" baseline="0" smtClean="0">
                          <a:ln>
                            <a:noFill/>
                          </a:ln>
                          <a:solidFill>
                            <a:schemeClr val="tx1"/>
                          </a:solidFill>
                          <a:effectLst/>
                          <a:latin typeface="Lucida Sans Unicode" pitchFamily="34" charset="0"/>
                          <a:cs typeface="Arial" charset="0"/>
                        </a:rPr>
                        <a:t>Décennie d'action pour la sécurité routière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Préparation de la décennie d’action pour la sécurité routière avec la CEA-ONU qui s’est soldée par l’adoption de la Décennie d’Action par les chefs d’état en janvier 2012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Prochaines étapes (atelier d'Addis sur l'expérience des pays et de Lusaka sur la sécurité routière dans les villes)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28697" name="Content Placeholder 2"/>
          <p:cNvSpPr>
            <a:spLocks/>
          </p:cNvSpPr>
          <p:nvPr/>
        </p:nvSpPr>
        <p:spPr bwMode="auto">
          <a:xfrm>
            <a:off x="457200" y="3810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600">
                <a:solidFill>
                  <a:schemeClr val="tx2"/>
                </a:solidFill>
              </a:rPr>
              <a:t>Thème 1: sécurité routière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p:cNvSpPr>
            <a:spLocks noGrp="1"/>
          </p:cNvSpPr>
          <p:nvPr>
            <p:ph idx="1"/>
          </p:nvPr>
        </p:nvSpPr>
        <p:spPr/>
        <p:txBody>
          <a:bodyPr/>
          <a:lstStyle/>
          <a:p>
            <a:pPr eaLnBrk="1" hangingPunct="1"/>
            <a:endParaRPr lang="fr-FR" smtClean="0"/>
          </a:p>
        </p:txBody>
      </p:sp>
      <p:graphicFrame>
        <p:nvGraphicFramePr>
          <p:cNvPr id="30747" name="Group 27"/>
          <p:cNvGraphicFramePr>
            <a:graphicFrameLocks noGrp="1"/>
          </p:cNvGraphicFramePr>
          <p:nvPr>
            <p:extLst>
              <p:ext uri="{D42A27DB-BD31-4B8C-83A1-F6EECF244321}">
                <p14:modId xmlns:p14="http://schemas.microsoft.com/office/powerpoint/2010/main" val="1288913277"/>
              </p:ext>
            </p:extLst>
          </p:nvPr>
        </p:nvGraphicFramePr>
        <p:xfrm>
          <a:off x="457200" y="1524000"/>
          <a:ext cx="8229600" cy="4394835"/>
        </p:xfrm>
        <a:graphic>
          <a:graphicData uri="http://schemas.openxmlformats.org/drawingml/2006/table">
            <a:tbl>
              <a:tblPr/>
              <a:tblGrid>
                <a:gridCol w="1981200"/>
                <a:gridCol w="6248400"/>
              </a:tblGrid>
              <a:tr h="328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Lucida Sans Unicode" pitchFamily="34" charset="0"/>
                          <a:cs typeface="Arial" charset="0"/>
                        </a:rPr>
                        <a:t>Sécurité routière le long des corridors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Création de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Bonnes pratiques (revue mondiale et leçons d’activités en cours sur le corridor central)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Diffusion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Bonnes pratiques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Mise en œuvre des connaissances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Formation des chauffeurs et renforcement des capacités de l'industrie du transport routier sur le corridor central</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Lucida Sans Unicode" pitchFamily="34" charset="0"/>
                          <a:cs typeface="Arial" charset="0"/>
                        </a:rPr>
                        <a:t>Accord sur un plan d'action pour des interventions à impact fort au Ghana, au Bénin et au Nigeria le long du corridor Abidjan-Lagos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Sensibilisation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Lucida Sans Unicode" pitchFamily="34" charset="0"/>
                          <a:cs typeface="Arial" charset="0"/>
                        </a:rPr>
                        <a:t>Soutien à la mise en œuvre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Lucida Sans Unicode"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30745" name="Content Placeholder 2"/>
          <p:cNvSpPr>
            <a:spLocks/>
          </p:cNvSpPr>
          <p:nvPr/>
        </p:nvSpPr>
        <p:spPr bwMode="auto">
          <a:xfrm>
            <a:off x="457200" y="381000"/>
            <a:ext cx="8686800" cy="457200"/>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lang="fr-FR" sz="3600">
                <a:solidFill>
                  <a:schemeClr val="tx2"/>
                </a:solidFill>
              </a:rPr>
              <a:t>Thème 1: sécurité routière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6887</TotalTime>
  <Words>1756</Words>
  <Application>Microsoft Office PowerPoint</Application>
  <PresentationFormat>On-screen Show (4:3)</PresentationFormat>
  <Paragraphs>248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Sub-Saharan Africa Transport Policy Program (SSATP)</dc:title>
  <dc:creator>wb22005</dc:creator>
  <cp:lastModifiedBy>Monique S. Desthuis-Francis</cp:lastModifiedBy>
  <cp:revision>374</cp:revision>
  <dcterms:created xsi:type="dcterms:W3CDTF">2012-02-02T21:50:07Z</dcterms:created>
  <dcterms:modified xsi:type="dcterms:W3CDTF">2013-02-04T23:08:27Z</dcterms:modified>
</cp:coreProperties>
</file>