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78" r:id="rId3"/>
    <p:sldId id="277" r:id="rId4"/>
    <p:sldId id="257" r:id="rId5"/>
    <p:sldId id="279" r:id="rId6"/>
    <p:sldId id="270" r:id="rId7"/>
    <p:sldId id="268" r:id="rId8"/>
    <p:sldId id="273" r:id="rId9"/>
    <p:sldId id="259" r:id="rId10"/>
    <p:sldId id="276" r:id="rId11"/>
    <p:sldId id="263" r:id="rId12"/>
    <p:sldId id="282" r:id="rId13"/>
    <p:sldId id="274" r:id="rId14"/>
    <p:sldId id="265" r:id="rId15"/>
    <p:sldId id="266" r:id="rId16"/>
    <p:sldId id="264" r:id="rId17"/>
    <p:sldId id="283" r:id="rId18"/>
    <p:sldId id="281" r:id="rId19"/>
    <p:sldId id="261" r:id="rId20"/>
    <p:sldId id="271" r:id="rId21"/>
    <p:sldId id="275" r:id="rId22"/>
    <p:sldId id="262" r:id="rId23"/>
    <p:sldId id="272" r:id="rId24"/>
    <p:sldId id="267" r:id="rId25"/>
  </p:sldIdLst>
  <p:sldSz cx="9144000" cy="6858000" type="screen4x3"/>
  <p:notesSz cx="6946900" cy="9283700"/>
  <p:custDataLst>
    <p:tags r:id="rId27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00"/>
    <a:srgbClr val="FFCC00"/>
    <a:srgbClr val="CC6600"/>
    <a:srgbClr val="996633"/>
    <a:srgbClr val="993300"/>
    <a:srgbClr val="FFCC99"/>
    <a:srgbClr val="CC9900"/>
    <a:srgbClr val="FFCC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4" autoAdjust="0"/>
  </p:normalViewPr>
  <p:slideViewPr>
    <p:cSldViewPr>
      <p:cViewPr varScale="1">
        <p:scale>
          <a:sx n="104" d="100"/>
          <a:sy n="104" d="100"/>
        </p:scale>
        <p:origin x="-90" y="-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gs" Target="tags/tag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57" name="Rectangle 9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6913"/>
            <a:ext cx="4641850" cy="34813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8" name="Rectangle 10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5513" y="4410075"/>
            <a:ext cx="5095875" cy="417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059" name="Rectangle 11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t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0" name="Rectangle 12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defTabSz="927100" eaLnBrk="0" hangingPunct="0">
              <a:defRPr sz="1200">
                <a:latin typeface="Times New Roman" pitchFamily="18" charset="0"/>
              </a:defRPr>
            </a:lvl1pPr>
          </a:lstStyle>
          <a:p>
            <a:endParaRPr lang="en-US" dirty="0"/>
          </a:p>
        </p:txBody>
      </p:sp>
      <p:sp>
        <p:nvSpPr>
          <p:cNvPr id="2061" name="Rectangle 13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820150"/>
            <a:ext cx="3009900" cy="46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738" tIns="46369" rIns="92738" bIns="46369" numCol="1" anchor="b" anchorCtr="0" compatLnSpc="1">
            <a:prstTxWarp prst="textNoShape">
              <a:avLst/>
            </a:prstTxWarp>
          </a:bodyPr>
          <a:lstStyle>
            <a:lvl1pPr algn="r" defTabSz="927100" eaLnBrk="0" hangingPunct="0">
              <a:defRPr sz="1200">
                <a:latin typeface="Times New Roman" pitchFamily="18" charset="0"/>
              </a:defRPr>
            </a:lvl1pPr>
          </a:lstStyle>
          <a:p>
            <a:fld id="{DA012BCE-ED54-4CEB-A296-13588FF15581}" type="slidenum">
              <a:rPr lang="en-US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13</a:t>
            </a:fld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14</a:t>
            </a:fld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15</a:t>
            </a:fld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16</a:t>
            </a:fld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17</a:t>
            </a:fld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18</a:t>
            </a:fld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19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20</a:t>
            </a:fld>
            <a:endParaRPr lang="en-US" dirty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21</a:t>
            </a:fld>
            <a:endParaRPr lang="en-US" dirty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22</a:t>
            </a:fld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23</a:t>
            </a:fld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24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A012BCE-ED54-4CEB-A296-13588FF15581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438400" y="3352800"/>
            <a:ext cx="6324600" cy="1371600"/>
          </a:xfrm>
        </p:spPr>
        <p:txBody>
          <a:bodyPr/>
          <a:lstStyle>
            <a:lvl1pPr>
              <a:lnSpc>
                <a:spcPct val="90000"/>
              </a:lnSpc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4724400"/>
            <a:ext cx="6324600" cy="685800"/>
          </a:xfrm>
        </p:spPr>
        <p:txBody>
          <a:bodyPr/>
          <a:lstStyle>
            <a:lvl1pPr marL="0" indent="0">
              <a:lnSpc>
                <a:spcPct val="80000"/>
              </a:lnSpc>
              <a:buFont typeface="Wingdings" pitchFamily="2" charset="2"/>
              <a:buNone/>
              <a:defRPr sz="3200"/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38950" y="685800"/>
            <a:ext cx="1771650" cy="4876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524000" y="685800"/>
            <a:ext cx="5162550" cy="4876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0" y="2057400"/>
            <a:ext cx="3467100" cy="3505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524000" y="2057400"/>
            <a:ext cx="7086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13" name="Rectangle 17"/>
          <p:cNvSpPr>
            <a:spLocks noGrp="1" noChangeArrowheads="1"/>
          </p:cNvSpPr>
          <p:nvPr>
            <p:ph type="title"/>
          </p:nvPr>
        </p:nvSpPr>
        <p:spPr bwMode="auto">
          <a:xfrm>
            <a:off x="1524000" y="685800"/>
            <a:ext cx="7086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/>
  <p:timing>
    <p:tnLst>
      <p:par>
        <p:cTn id="1" dur="indefinite" restart="never" nodeType="tmRoot"/>
      </p:par>
    </p:tnLst>
  </p:timing>
  <p:hf hdr="0" ft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000" b="1">
          <a:solidFill>
            <a:srgbClr val="000000"/>
          </a:solidFill>
          <a:latin typeface="Arial Narrow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4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 sz="20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000000"/>
        </a:buClr>
        <a:buSzPct val="50000"/>
        <a:buFont typeface="Wingdings" pitchFamily="2" charset="2"/>
        <a:buChar char="n"/>
        <a:defRPr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2" name="Rectangle 6"/>
          <p:cNvSpPr>
            <a:spLocks noGrp="1" noChangeArrowheads="1"/>
          </p:cNvSpPr>
          <p:nvPr>
            <p:ph type="ctrTitle"/>
          </p:nvPr>
        </p:nvSpPr>
        <p:spPr>
          <a:xfrm>
            <a:off x="1600200" y="762000"/>
            <a:ext cx="6324600" cy="990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ubTitle" idx="1"/>
          </p:nvPr>
        </p:nvSpPr>
        <p:spPr>
          <a:xfrm>
            <a:off x="2438400" y="0"/>
            <a:ext cx="6324600" cy="39624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Sub-Sahara Africa Transport Policy Program (SSATP)</a:t>
            </a:r>
          </a:p>
          <a:p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Focus on efficiency and results effectiveness-The Road Maintenance Initiative (RMI) revisited  </a:t>
            </a:r>
            <a:endParaRPr lang="fr-FR" sz="3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dirty="0" smtClean="0"/>
          </a:p>
          <a:p>
            <a:endParaRPr lang="fr-FR" dirty="0" smtClean="0"/>
          </a:p>
          <a:p>
            <a:endParaRPr lang="fr-FR" dirty="0" smtClean="0"/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By kingson Apara 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Senior Transport 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en-US" sz="2800" dirty="0" err="1" smtClean="0">
                <a:latin typeface="Times New Roman" pitchFamily="18" charset="0"/>
                <a:cs typeface="Times New Roman" pitchFamily="18" charset="0"/>
              </a:rPr>
              <a:t>pecialist</a:t>
            </a:r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, World Bank</a:t>
            </a:r>
          </a:p>
          <a:p>
            <a:r>
              <a:rPr lang="fr-FR" sz="2800" dirty="0" smtClean="0">
                <a:latin typeface="Times New Roman" pitchFamily="18" charset="0"/>
                <a:cs typeface="Times New Roman" pitchFamily="18" charset="0"/>
              </a:rPr>
              <a:t>Team Leader-SSATP</a:t>
            </a:r>
          </a:p>
          <a:p>
            <a:endParaRPr lang="fr-FR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14478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What is the CRM Model?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524000"/>
            <a:ext cx="7086600" cy="5029200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computerized system with: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Quantitative and standardized criteria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to measure, compare and rank road management efficiency and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results effectiveness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the ground in and across countries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Harmonized benchmarks and triggers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on which to base assessments of achievement and continuing progress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 Country Road Performance Index (CRPI)- to rank countries based on results and/or progress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001000" cy="15240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1. Efficiency compliance Criteria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915400" cy="52578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A scoring system (modified RMI pillars) to quantify and rank a country’s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level of compliance with internationally recognized business management principles: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Policy and regulatory compliance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Organizational effectiveness: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Leadership and strategic planning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Management efficiency: Process and resource productivity; quality Control and oversight: audit compliance, etc.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152400"/>
            <a:ext cx="7543800" cy="11430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2. Results effectiveness criteria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447800"/>
            <a:ext cx="7086600" cy="5410200"/>
          </a:xfrm>
        </p:spPr>
        <p:txBody>
          <a:bodyPr/>
          <a:lstStyle/>
          <a:p>
            <a:pPr>
              <a:buNone/>
            </a:pP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 scoring system (modified RMI pillars) to quantify and rank a country’s results on the ground, including: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Fitness for User: costs, Time, Safety, environment, road condition, etc.</a:t>
            </a:r>
          </a:p>
          <a:p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Coverage: Density; distance from social/economic centers, regional/international links; year round </a:t>
            </a:r>
            <a:r>
              <a:rPr lang="en-US" u="sng" dirty="0" err="1" smtClean="0">
                <a:latin typeface="Times New Roman" pitchFamily="18" charset="0"/>
                <a:cs typeface="Times New Roman" pitchFamily="18" charset="0"/>
              </a:rPr>
              <a:t>passability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, etc.</a:t>
            </a: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685800"/>
            <a:ext cx="7467600" cy="13716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3. Monitoring and evaluation 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Harmonized benchmarks and triggers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widely accepted as a measure in and across countries of progress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levels toward the attainment of performance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goals over time (e.g. Levels 1, 2, 3 …)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8915400" cy="12954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Pillar 4.  Advocacy and Sustainability: Independent evaluations and awards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19200"/>
            <a:ext cx="8458200" cy="5638800"/>
          </a:xfrm>
        </p:spPr>
        <p:txBody>
          <a:bodyPr/>
          <a:lstStyle/>
          <a:p>
            <a:r>
              <a:rPr lang="en-US" sz="3000" u="sng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An independently administered </a:t>
            </a:r>
            <a:r>
              <a:rPr lang="en-US" sz="3000" u="sng" dirty="0" smtClean="0"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ountry Road Performance Index (CRPI)  to rank countries by performance, for promotional and advocacy purposes: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Awards for excellence: recognition for leading (good practice) results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Continuing improvement prizes –recognition (incentive) for progress-also to be managed independently 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Results framework to guide country/Regional dialogue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Sustainability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Financing: Returns on assets; cost recoveries; etc.</a:t>
            </a:r>
          </a:p>
          <a:p>
            <a:pPr lvl="1"/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Economic viability</a:t>
            </a:r>
          </a:p>
          <a:p>
            <a:pPr lvl="1"/>
            <a:endParaRPr lang="en-US" sz="26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0"/>
            <a:ext cx="8458200" cy="1219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Success factors : Tools, Data and Budgets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371600"/>
            <a:ext cx="7086600" cy="51816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Simplified and affordable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tools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to collect, analyze and compare data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Readily available </a:t>
            </a:r>
            <a:r>
              <a:rPr lang="en-US" sz="3200" u="sng" dirty="0" smtClean="0">
                <a:latin typeface="Times New Roman" pitchFamily="18" charset="0"/>
                <a:cs typeface="Times New Roman" pitchFamily="18" charset="0"/>
              </a:rPr>
              <a:t>data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on country road sector profiles and performance-AICD?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Sustainable financing of data requirements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Regional Roads Associations in driver seat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Continued research and innovation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228600"/>
            <a:ext cx="7086600" cy="533400"/>
          </a:xfrm>
        </p:spPr>
        <p:txBody>
          <a:bodyPr/>
          <a:lstStyle/>
          <a:p>
            <a:r>
              <a:rPr lang="en-US" sz="3600" b="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Discussion: Which CRM  principles?</a:t>
            </a:r>
            <a:endParaRPr lang="en-US" sz="3600" b="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8382000" cy="61722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Overarching principle: Road construction is a business: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managed on internationally recognized commercial lines;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owes its existence to the quality of its products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attracts investors only if financially viable (ROI)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an owner; the investor (public, private or community)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owner defines policies and is responsible for success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road is a commercial product: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 value (asset); undergoes depreciation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has a  price (to the beneficiary), cannot be given out for free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should be depreciated, accounted 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is produced (constructed), managed, maintained, protected and renewed (reconstructed)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8382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Discussion: Which CRM principles 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762000"/>
            <a:ext cx="8534400" cy="6096000"/>
          </a:xfrm>
        </p:spPr>
        <p:txBody>
          <a:bodyPr/>
          <a:lstStyle/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the road is produced for customers with a </a:t>
            </a:r>
            <a:r>
              <a:rPr lang="en-US" u="sng" dirty="0" smtClean="0">
                <a:latin typeface="Times New Roman" pitchFamily="18" charset="0"/>
                <a:cs typeface="Times New Roman" pitchFamily="18" charset="0"/>
              </a:rPr>
              <a:t>fitness for purpose 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(cost, time, comfort, health and safety, environment, etc.</a:t>
            </a:r>
          </a:p>
          <a:p>
            <a:r>
              <a:rPr lang="en-US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Change of focus: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Change RMI pillars (Responsibility, Ownership, Financing and Management) to emphasize the four CRM pillars proposed: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Management efficiency,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Results effectiveness;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advocacy and promotion </a:t>
            </a:r>
          </a:p>
          <a:p>
            <a:pPr lvl="2"/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and sustainability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Replace “User pays” principle with “Beneficiary pays”</a:t>
            </a:r>
          </a:p>
          <a:p>
            <a:pPr lvl="1"/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cost recovery or “beneficial pays” principle on all road types, regardless of volume</a:t>
            </a:r>
          </a:p>
          <a:p>
            <a:pPr>
              <a:buNone/>
            </a:pP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800" y="0"/>
            <a:ext cx="7086600" cy="6858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Which principles? (</a:t>
            </a:r>
            <a:r>
              <a:rPr lang="en-US" sz="3600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09600"/>
            <a:ext cx="8229600" cy="6248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For a board to implement policy and exercise management oversight, its membership must reflect established skill profiles/mix:  Hence, needed expertise (required skill mix) should take precedence over public/private representation; discourage political appointments; encourage equity ownership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Routine maintenance is a management function-it’s cost should be treated as part of management costs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Apply “Fitness for user” principle systematically in road designs- Customer interest; e.g. through beneficiary surveys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Like the Board, management focus is on efficiency and productivity. Should be systematically outsourced or key staff recruited on contract</a:t>
            </a:r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2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86600" cy="6858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</a:t>
            </a:r>
            <a:endParaRPr lang="en-US" dirty="0"/>
          </a:p>
        </p:txBody>
      </p:sp>
      <p:sp>
        <p:nvSpPr>
          <p:cNvPr id="9223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381000" y="685800"/>
            <a:ext cx="8763000" cy="6858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upfront endorsement at SSATP AGM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Seek upfront consensus among SSA stakeholders on generic RMF issues, RMI shortcomings and proposed solutions</a:t>
            </a:r>
            <a:endParaRPr lang="en-US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`Confirm stakeholder ownership at continental forums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Produce and test model blue print before computerization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Use training in RONET to leverage commitment to data collection at country levels</a:t>
            </a:r>
          </a:p>
          <a:p>
            <a:pPr>
              <a:buNone/>
            </a:pPr>
            <a:r>
              <a:rPr lang="en-US" sz="2000" dirty="0" smtClean="0"/>
              <a:t> </a:t>
            </a:r>
            <a:endParaRPr lang="en-US" sz="2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Summary of this presentation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2057400"/>
            <a:ext cx="7086600" cy="4419600"/>
          </a:xfrm>
        </p:spPr>
        <p:txBody>
          <a:bodyPr/>
          <a:lstStyle/>
          <a:p>
            <a:r>
              <a:rPr lang="en-US" dirty="0" smtClean="0"/>
              <a:t>Objective of this presentation</a:t>
            </a:r>
          </a:p>
          <a:p>
            <a:r>
              <a:rPr lang="en-US" dirty="0" smtClean="0"/>
              <a:t>Context and strategic direction</a:t>
            </a:r>
          </a:p>
          <a:p>
            <a:r>
              <a:rPr lang="en-US" dirty="0" smtClean="0"/>
              <a:t>Issues from RMI Implementation</a:t>
            </a:r>
          </a:p>
          <a:p>
            <a:r>
              <a:rPr lang="en-US" dirty="0" smtClean="0"/>
              <a:t>The way forward </a:t>
            </a:r>
          </a:p>
          <a:p>
            <a:pPr lvl="1"/>
            <a:r>
              <a:rPr lang="en-US" dirty="0" smtClean="0"/>
              <a:t>key features of a proposed Commercialized Road Management (CRM) Model</a:t>
            </a:r>
          </a:p>
          <a:p>
            <a:pPr lvl="1"/>
            <a:r>
              <a:rPr lang="en-US" dirty="0" smtClean="0"/>
              <a:t>Aspects of RMI refinement</a:t>
            </a:r>
          </a:p>
          <a:p>
            <a:pPr lvl="1"/>
            <a:r>
              <a:rPr lang="en-US" dirty="0" smtClean="0"/>
              <a:t>Strategy and Next steps</a:t>
            </a:r>
          </a:p>
          <a:p>
            <a:r>
              <a:rPr lang="en-US" dirty="0" smtClean="0"/>
              <a:t>Critical factors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0"/>
            <a:ext cx="7086600" cy="12192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 (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524000"/>
            <a:ext cx="7924800" cy="5334000"/>
          </a:xfrm>
        </p:spPr>
        <p:txBody>
          <a:bodyPr/>
          <a:lstStyle/>
          <a:p>
            <a:pPr marL="342900" lvl="1" indent="-342900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Base support to countries on demand-upfront commitment assurance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Implementation: country-based 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Promotion and oversight: regional associations; advocacy component by independent body (</a:t>
            </a:r>
            <a:r>
              <a:rPr lang="en-US" sz="3200" dirty="0" err="1" smtClean="0">
                <a:latin typeface="Times New Roman" pitchFamily="18" charset="0"/>
                <a:cs typeface="Times New Roman" pitchFamily="18" charset="0"/>
              </a:rPr>
              <a:t>tbd</a:t>
            </a: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</p:spTree>
  </p:cSld>
  <p:clrMapOvr>
    <a:masterClrMapping/>
  </p:clrMapOvr>
  <p:transition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0"/>
            <a:ext cx="7086600" cy="762000"/>
          </a:xfrm>
        </p:spPr>
        <p:txBody>
          <a:bodyPr/>
          <a:lstStyle/>
          <a:p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Project strategy (</a:t>
            </a:r>
            <a:r>
              <a:rPr lang="en-US" b="0" dirty="0" err="1" smtClean="0">
                <a:latin typeface="Times New Roman" pitchFamily="18" charset="0"/>
                <a:cs typeface="Times New Roman" pitchFamily="18" charset="0"/>
              </a:rPr>
              <a:t>con’t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762000"/>
            <a:ext cx="8458200" cy="6096000"/>
          </a:xfrm>
        </p:spPr>
        <p:txBody>
          <a:bodyPr/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Financing: 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SSATP: TA for project and model design, validation workshops, RONET training and documentation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Regional associations: consultations on project design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Countries: travel for trainees and consultations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Donors: capacity building (for associations and countries), data collection and management systems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AICD: data collection and analysis for some countries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Evaluation: independent bodies under the supervision of regional associations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152400"/>
            <a:ext cx="7315200" cy="12192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Tentative Project Steps:2010-2011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24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371600"/>
            <a:ext cx="7086600" cy="54864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Feedback on project rationale and design at continental forums: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Arusha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in august 2010, ASANRA in Sept 2010, SSATP in Oct 2010, ARMFA in November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Project included in SSATP work program at the 2010 AGM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concept note approved by PMT by January 2011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agreement on roles and contributions of continental associations (ARMFA, ASANRA and AGEPAR) by January 2011 through revised MOUs with  SSATP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67600" cy="1295400"/>
          </a:xfrm>
        </p:spPr>
        <p:txBody>
          <a:bodyPr/>
          <a:lstStyle/>
          <a:p>
            <a:pPr algn="ctr"/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Tentative Project Steps: 2010-2011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0600" y="1905000"/>
            <a:ext cx="8153400" cy="4800600"/>
          </a:xfrm>
        </p:spPr>
        <p:txBody>
          <a:bodyPr/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launch enrolment for RONET training by countries (RAs and RFs and RAs before October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identify two countries for training in RONET at SSATP 2010 AGM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prepare RONET training tools by Oct 2010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conduct RONET training of trainers for English and French speaking audiences by February 2011</a:t>
            </a:r>
          </a:p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recruit TA to assist with model design by March 2010</a:t>
            </a:r>
          </a:p>
          <a:p>
            <a:endParaRPr lang="en-US" dirty="0"/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3429000"/>
            <a:ext cx="7086600" cy="2133600"/>
          </a:xfrm>
        </p:spPr>
        <p:txBody>
          <a:bodyPr/>
          <a:lstStyle/>
          <a:p>
            <a:endParaRPr lang="en-US" dirty="0" smtClean="0"/>
          </a:p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Thank You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762000"/>
            <a:ext cx="7086600" cy="1371600"/>
          </a:xfrm>
        </p:spPr>
        <p:txBody>
          <a:bodyPr/>
          <a:lstStyle/>
          <a:p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Objective of this presentation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share shortcomings identified by stakeholders with the implementation of the Road Maintenance Initiative (RMI)  </a:t>
            </a:r>
          </a:p>
          <a:p>
            <a:r>
              <a:rPr lang="en-US" dirty="0" smtClean="0"/>
              <a:t>To discuss the proposed way forward for  achieving greater efficiency and results in the road sector</a:t>
            </a:r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6" name="Rectangle 6"/>
          <p:cNvSpPr>
            <a:spLocks noGrp="1" noChangeArrowheads="1"/>
          </p:cNvSpPr>
          <p:nvPr>
            <p:ph type="title"/>
          </p:nvPr>
        </p:nvSpPr>
        <p:spPr>
          <a:xfrm>
            <a:off x="1524000" y="0"/>
            <a:ext cx="7086600" cy="838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Context</a:t>
            </a:r>
            <a:r>
              <a:rPr lang="en-US" b="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en-US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838200"/>
            <a:ext cx="7086600" cy="5791200"/>
          </a:xfrm>
        </p:spPr>
        <p:txBody>
          <a:bodyPr/>
          <a:lstStyle/>
          <a:p>
            <a:pPr>
              <a:buNone/>
            </a:pPr>
            <a:r>
              <a:rPr lang="en-US" sz="3600" dirty="0" smtClean="0">
                <a:latin typeface="Times New Roman" pitchFamily="18" charset="0"/>
                <a:cs typeface="Times New Roman" pitchFamily="18" charset="0"/>
              </a:rPr>
              <a:t>SSATP strategic objective and direction-DP2:  </a:t>
            </a: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Sustainable institutions and financing  for roads and transport services 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Work  programs adopted at the SSATP annual general meeting –Lilongwe 2009</a:t>
            </a:r>
          </a:p>
          <a:p>
            <a:pPr lvl="1"/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Accomplishments and good practices under the RMI (Separate presentation Tomorrow in group discussions)</a:t>
            </a:r>
          </a:p>
          <a:p>
            <a:pPr lvl="1">
              <a:buNone/>
            </a:pPr>
            <a:endParaRPr lang="en-US" sz="32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685800"/>
            <a:ext cx="7086600" cy="10668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Methodology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0" y="1752600"/>
            <a:ext cx="7086600" cy="4876800"/>
          </a:xfrm>
        </p:spPr>
        <p:txBody>
          <a:bodyPr/>
          <a:lstStyle/>
          <a:p>
            <a:r>
              <a:rPr lang="en-US" sz="3000" dirty="0" smtClean="0"/>
              <a:t>Highly participatory and consensus building through:</a:t>
            </a:r>
          </a:p>
          <a:p>
            <a:pPr lvl="1"/>
            <a:r>
              <a:rPr lang="en-US" dirty="0" smtClean="0"/>
              <a:t>Workshops in ARUSHA and Johannesburg to receive stakeholder feedback</a:t>
            </a:r>
          </a:p>
          <a:p>
            <a:pPr lvl="1"/>
            <a:r>
              <a:rPr lang="en-US" dirty="0" smtClean="0"/>
              <a:t>Discussions at the SSATP AGM for endorsement</a:t>
            </a:r>
          </a:p>
          <a:p>
            <a:pPr lvl="1"/>
            <a:r>
              <a:rPr lang="en-US" dirty="0" smtClean="0"/>
              <a:t>More stakeholder consultations (ARMFA in November 2010, AGEPAR in early 2011 and SSATP-sponsored workshops in 2011</a:t>
            </a:r>
          </a:p>
          <a:p>
            <a:r>
              <a:rPr lang="en-US" sz="3000" dirty="0" smtClean="0"/>
              <a:t>SSATP-sponsored survey on progress on application of RMI principles in Road agencies (7 countries)</a:t>
            </a:r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0"/>
            <a:ext cx="8763000" cy="685800"/>
          </a:xfrm>
        </p:spPr>
        <p:txBody>
          <a:bodyPr/>
          <a:lstStyle/>
          <a:p>
            <a:pPr lvl="1" algn="ctr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Issues arising from RMI Implementation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609600"/>
            <a:ext cx="8229600" cy="6781800"/>
          </a:xfrm>
        </p:spPr>
        <p:txBody>
          <a:bodyPr/>
          <a:lstStyle/>
          <a:p>
            <a:pPr marL="342900" lvl="1" indent="-342900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Not enough focus on efficiency and result effectiveness in road planning and program delivery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Weak results after close to 2 decades of RMI-general feeling that results could be better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Limited focus on monitoring and evaluation (M&amp;E)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key commercial management principles not respected in most countries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SSATP-led advocacy for reform stopped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RMI quiet on emerging challenges; e.g.  decentralization, climate change</a:t>
            </a:r>
          </a:p>
          <a:p>
            <a:pPr lvl="2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-685800"/>
            <a:ext cx="7086600" cy="1371600"/>
          </a:xfrm>
        </p:spPr>
        <p:txBody>
          <a:bodyPr/>
          <a:lstStyle/>
          <a:p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0"/>
            <a:ext cx="8763000" cy="6858000"/>
          </a:xfrm>
        </p:spPr>
        <p:txBody>
          <a:bodyPr/>
          <a:lstStyle/>
          <a:p>
            <a:pPr marL="342900" lvl="1" indent="-342900"/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Recognition of need to balance quest for financing with improvement of results on the ground</a:t>
            </a:r>
          </a:p>
          <a:p>
            <a:pPr marL="342900" lvl="1" indent="-342900"/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Better results in countries practicing CRM 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Ownership crisis: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Solutions generally </a:t>
            </a:r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perceived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as imposed from outside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Over 20 RMF tools developed but surveys point to little awareness, little use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Dependence on </a:t>
            </a:r>
            <a:r>
              <a:rPr lang="en-US" sz="3000" dirty="0" smtClean="0">
                <a:latin typeface="Times New Roman" pitchFamily="18" charset="0"/>
                <a:ea typeface="+mn-ea"/>
                <a:cs typeface="Times New Roman" pitchFamily="18" charset="0"/>
              </a:rPr>
              <a:t>foreign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 expertise and  financing</a:t>
            </a:r>
          </a:p>
          <a:p>
            <a:pPr lvl="1"/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Limited support from governments, continental institutions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Limited enforcement of standards</a:t>
            </a:r>
          </a:p>
          <a:p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Little emphasis on research &amp; development</a:t>
            </a:r>
          </a:p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0"/>
            <a:ext cx="7848600" cy="2057400"/>
          </a:xfrm>
        </p:spPr>
        <p:txBody>
          <a:bodyPr/>
          <a:lstStyle/>
          <a:p>
            <a:pPr algn="ctr"/>
            <a:r>
              <a:rPr lang="en-US" sz="3000" b="0" dirty="0" smtClean="0">
                <a:latin typeface="Times New Roman" pitchFamily="18" charset="0"/>
                <a:cs typeface="Times New Roman" pitchFamily="18" charset="0"/>
              </a:rPr>
              <a:t>The proposed way forward: The Commercialized Road Management (CRM) Model-</a:t>
            </a:r>
            <a:r>
              <a:rPr lang="en-US" sz="2800" dirty="0" smtClean="0">
                <a:latin typeface="Times New Roman" pitchFamily="18" charset="0"/>
                <a:cs typeface="Times New Roman" pitchFamily="18" charset="0"/>
              </a:rPr>
              <a:t>AIM</a:t>
            </a:r>
            <a:br>
              <a:rPr lang="en-US" sz="2800" dirty="0" smtClean="0">
                <a:latin typeface="Times New Roman" pitchFamily="18" charset="0"/>
                <a:cs typeface="Times New Roman" pitchFamily="18" charset="0"/>
              </a:rPr>
            </a:br>
            <a:endParaRPr lang="en-US" sz="30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057400"/>
            <a:ext cx="8305800" cy="4800600"/>
          </a:xfrm>
        </p:spPr>
        <p:txBody>
          <a:bodyPr/>
          <a:lstStyle/>
          <a:p>
            <a:pPr>
              <a:buNone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To refine some aspects of the RMI model to lay emphasis on new challenges: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management efficiency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results effectiveness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 M&amp;E and </a:t>
            </a:r>
          </a:p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advocacy for change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Rectangle 6"/>
          <p:cNvSpPr>
            <a:spLocks noGrp="1" noChangeArrowheads="1"/>
          </p:cNvSpPr>
          <p:nvPr>
            <p:ph type="title"/>
          </p:nvPr>
        </p:nvSpPr>
        <p:spPr>
          <a:xfrm>
            <a:off x="1066800" y="0"/>
            <a:ext cx="7772400" cy="1219200"/>
          </a:xfrm>
        </p:spPr>
        <p:txBody>
          <a:bodyPr/>
          <a:lstStyle/>
          <a:p>
            <a:pPr algn="ctr"/>
            <a:r>
              <a:rPr lang="en-US" sz="3600" b="0" dirty="0" smtClean="0">
                <a:latin typeface="Times New Roman" pitchFamily="18" charset="0"/>
                <a:cs typeface="Times New Roman" pitchFamily="18" charset="0"/>
              </a:rPr>
              <a:t>The way forward: Expected Outcomes</a:t>
            </a:r>
            <a:endParaRPr lang="en-US" sz="3600" b="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1524000" y="1295400"/>
            <a:ext cx="7086600" cy="5562600"/>
          </a:xfrm>
        </p:spPr>
        <p:txBody>
          <a:bodyPr/>
          <a:lstStyle/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Increased management efficiency and  results effectiveness on the ground 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Improved M&amp;E with ability to monitor, measure and rank performance in and across countries using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standardized data</a:t>
            </a:r>
          </a:p>
          <a:p>
            <a:pPr lvl="1"/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0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Independently led </a:t>
            </a:r>
            <a:r>
              <a:rPr lang="en-US" sz="3000" dirty="0" smtClean="0">
                <a:latin typeface="Times New Roman" pitchFamily="18" charset="0"/>
                <a:cs typeface="Times New Roman" pitchFamily="18" charset="0"/>
              </a:rPr>
              <a:t>advocacy and incentives to promote continued policy compliance and results improvement  </a:t>
            </a:r>
          </a:p>
          <a:p>
            <a:pPr>
              <a:buNone/>
            </a:pPr>
            <a:endParaRPr lang="en-US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BRANCHTO" val="262"/>
  <p:tag name="HOTSPOTTYPE" val="DefinedInNavigator"/>
  <p:tag name="DEFINEDINNAVIGATOR" val="True"/>
</p:tagLst>
</file>

<file path=ppt/theme/theme1.xml><?xml version="1.0" encoding="utf-8"?>
<a:theme xmlns:a="http://schemas.openxmlformats.org/drawingml/2006/main" name="Presentation for strategy recommendation">
  <a:themeElements>
    <a:clrScheme name="Office Theme 1">
      <a:dk1>
        <a:srgbClr val="009999"/>
      </a:dk1>
      <a:lt1>
        <a:srgbClr val="FFFFFF"/>
      </a:lt1>
      <a:dk2>
        <a:srgbClr val="000066"/>
      </a:dk2>
      <a:lt2>
        <a:srgbClr val="339966"/>
      </a:lt2>
      <a:accent1>
        <a:srgbClr val="00CC99"/>
      </a:accent1>
      <a:accent2>
        <a:srgbClr val="0099CC"/>
      </a:accent2>
      <a:accent3>
        <a:srgbClr val="AAAAB8"/>
      </a:accent3>
      <a:accent4>
        <a:srgbClr val="DADADA"/>
      </a:accent4>
      <a:accent5>
        <a:srgbClr val="AAE2CA"/>
      </a:accent5>
      <a:accent6>
        <a:srgbClr val="008AB9"/>
      </a:accent6>
      <a:hlink>
        <a:srgbClr val="336699"/>
      </a:hlink>
      <a:folHlink>
        <a:srgbClr val="B2B2B2"/>
      </a:folHlink>
    </a:clrScheme>
    <a:fontScheme name="Office Theme">
      <a:majorFont>
        <a:latin typeface="Arial Narrow"/>
        <a:ea typeface=""/>
        <a:cs typeface=""/>
      </a:majorFont>
      <a:minorFont>
        <a:latin typeface="Arial Narrow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Office Theme 1">
        <a:dk1>
          <a:srgbClr val="009999"/>
        </a:dk1>
        <a:lt1>
          <a:srgbClr val="FFFFFF"/>
        </a:lt1>
        <a:dk2>
          <a:srgbClr val="000066"/>
        </a:dk2>
        <a:lt2>
          <a:srgbClr val="339966"/>
        </a:lt2>
        <a:accent1>
          <a:srgbClr val="00CC99"/>
        </a:accent1>
        <a:accent2>
          <a:srgbClr val="0099CC"/>
        </a:accent2>
        <a:accent3>
          <a:srgbClr val="AAAAB8"/>
        </a:accent3>
        <a:accent4>
          <a:srgbClr val="DADADA"/>
        </a:accent4>
        <a:accent5>
          <a:srgbClr val="AAE2CA"/>
        </a:accent5>
        <a:accent6>
          <a:srgbClr val="008AB9"/>
        </a:accent6>
        <a:hlink>
          <a:srgbClr val="336699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9900"/>
        </a:dk2>
        <a:lt2>
          <a:srgbClr val="CC0000"/>
        </a:lt2>
        <a:accent1>
          <a:srgbClr val="CCCC00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2D2DB9"/>
        </a:accent6>
        <a:hlink>
          <a:srgbClr val="000000"/>
        </a:hlink>
        <a:folHlink>
          <a:srgbClr val="80808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333399"/>
        </a:dk1>
        <a:lt1>
          <a:srgbClr val="FFFFCC"/>
        </a:lt1>
        <a:dk2>
          <a:srgbClr val="000000"/>
        </a:dk2>
        <a:lt2>
          <a:srgbClr val="0000FF"/>
        </a:lt2>
        <a:accent1>
          <a:srgbClr val="800000"/>
        </a:accent1>
        <a:accent2>
          <a:srgbClr val="3366CC"/>
        </a:accent2>
        <a:accent3>
          <a:srgbClr val="AAAAAA"/>
        </a:accent3>
        <a:accent4>
          <a:srgbClr val="DADAAE"/>
        </a:accent4>
        <a:accent5>
          <a:srgbClr val="C0AAAA"/>
        </a:accent5>
        <a:accent6>
          <a:srgbClr val="2D5CB9"/>
        </a:accent6>
        <a:hlink>
          <a:srgbClr val="FF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5">
        <a:dk1>
          <a:srgbClr val="CC3300"/>
        </a:dk1>
        <a:lt1>
          <a:srgbClr val="FFFFCC"/>
        </a:lt1>
        <a:dk2>
          <a:srgbClr val="000000"/>
        </a:dk2>
        <a:lt2>
          <a:srgbClr val="CC6600"/>
        </a:lt2>
        <a:accent1>
          <a:srgbClr val="993300"/>
        </a:accent1>
        <a:accent2>
          <a:srgbClr val="808000"/>
        </a:accent2>
        <a:accent3>
          <a:srgbClr val="AAAAAA"/>
        </a:accent3>
        <a:accent4>
          <a:srgbClr val="DADAAE"/>
        </a:accent4>
        <a:accent5>
          <a:srgbClr val="CAADAA"/>
        </a:accent5>
        <a:accent6>
          <a:srgbClr val="7373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6">
        <a:dk1>
          <a:srgbClr val="66CCFF"/>
        </a:dk1>
        <a:lt1>
          <a:srgbClr val="CCECFF"/>
        </a:lt1>
        <a:dk2>
          <a:srgbClr val="000000"/>
        </a:dk2>
        <a:lt2>
          <a:srgbClr val="9999FF"/>
        </a:lt2>
        <a:accent1>
          <a:srgbClr val="FFFFFF"/>
        </a:accent1>
        <a:accent2>
          <a:srgbClr val="99CCFF"/>
        </a:accent2>
        <a:accent3>
          <a:srgbClr val="AAAAAA"/>
        </a:accent3>
        <a:accent4>
          <a:srgbClr val="AEC9DA"/>
        </a:accent4>
        <a:accent5>
          <a:srgbClr val="FFFFFF"/>
        </a:accent5>
        <a:accent6>
          <a:srgbClr val="8AB9E7"/>
        </a:accent6>
        <a:hlink>
          <a:srgbClr val="CCEC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7">
        <a:dk1>
          <a:srgbClr val="993366"/>
        </a:dk1>
        <a:lt1>
          <a:srgbClr val="FFFFCC"/>
        </a:lt1>
        <a:dk2>
          <a:srgbClr val="333399"/>
        </a:dk2>
        <a:lt2>
          <a:srgbClr val="0066FF"/>
        </a:lt2>
        <a:accent1>
          <a:srgbClr val="6600FF"/>
        </a:accent1>
        <a:accent2>
          <a:srgbClr val="0099CC"/>
        </a:accent2>
        <a:accent3>
          <a:srgbClr val="ADADCA"/>
        </a:accent3>
        <a:accent4>
          <a:srgbClr val="DADAAE"/>
        </a:accent4>
        <a:accent5>
          <a:srgbClr val="B8AAFF"/>
        </a:accent5>
        <a:accent6>
          <a:srgbClr val="008AB9"/>
        </a:accent6>
        <a:hlink>
          <a:srgbClr val="66FFFF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8">
        <a:dk1>
          <a:srgbClr val="993366"/>
        </a:dk1>
        <a:lt1>
          <a:srgbClr val="EAEAEA"/>
        </a:lt1>
        <a:dk2>
          <a:srgbClr val="660066"/>
        </a:dk2>
        <a:lt2>
          <a:srgbClr val="CC0000"/>
        </a:lt2>
        <a:accent1>
          <a:srgbClr val="A50021"/>
        </a:accent1>
        <a:accent2>
          <a:srgbClr val="660033"/>
        </a:accent2>
        <a:accent3>
          <a:srgbClr val="B8AAB8"/>
        </a:accent3>
        <a:accent4>
          <a:srgbClr val="C8C8C8"/>
        </a:accent4>
        <a:accent5>
          <a:srgbClr val="CFAAAB"/>
        </a:accent5>
        <a:accent6>
          <a:srgbClr val="5C002D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for strategy recommendation</Template>
  <TotalTime>3708</TotalTime>
  <Words>1409</Words>
  <Application>Microsoft Office PowerPoint</Application>
  <PresentationFormat>On-screen Show (4:3)</PresentationFormat>
  <Paragraphs>183</Paragraphs>
  <Slides>24</Slides>
  <Notes>24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5" baseType="lpstr">
      <vt:lpstr>Presentation for strategy recommendation</vt:lpstr>
      <vt:lpstr>                    </vt:lpstr>
      <vt:lpstr>Summary of this presentation</vt:lpstr>
      <vt:lpstr>Objective of this presentation</vt:lpstr>
      <vt:lpstr>Context </vt:lpstr>
      <vt:lpstr>Methodology</vt:lpstr>
      <vt:lpstr> Issues arising from RMI Implementation</vt:lpstr>
      <vt:lpstr> </vt:lpstr>
      <vt:lpstr>The proposed way forward: The Commercialized Road Management (CRM) Model-AIM </vt:lpstr>
      <vt:lpstr>The way forward: Expected Outcomes</vt:lpstr>
      <vt:lpstr>What is the CRM Model?</vt:lpstr>
      <vt:lpstr>Pillar 1. Efficiency compliance Criteria</vt:lpstr>
      <vt:lpstr>Pillar 2. Results effectiveness criteria</vt:lpstr>
      <vt:lpstr>Pillar 3. Monitoring and evaluation </vt:lpstr>
      <vt:lpstr>Pillar 4.  Advocacy and Sustainability: Independent evaluations and awards</vt:lpstr>
      <vt:lpstr>Success factors : Tools, Data and Budgets</vt:lpstr>
      <vt:lpstr>Discussion: Which CRM  principles?</vt:lpstr>
      <vt:lpstr>Discussion: Which CRM principles </vt:lpstr>
      <vt:lpstr>Which principles? (con’t)</vt:lpstr>
      <vt:lpstr>Project strategy</vt:lpstr>
      <vt:lpstr>Project Strategy (con’t)</vt:lpstr>
      <vt:lpstr>Project strategy (con’t)</vt:lpstr>
      <vt:lpstr>Tentative Project Steps:2010-2011</vt:lpstr>
      <vt:lpstr>Tentative Project Steps: 2010-2011</vt:lpstr>
      <vt:lpstr>Slide 24</vt:lpstr>
    </vt:vector>
  </TitlesOfParts>
  <Company>The World Bank Group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PROGRAMME SSATP 2010-2011</dc:title>
  <dc:creator>wb17894</dc:creator>
  <cp:lastModifiedBy>Monique Desthuis-Francis</cp:lastModifiedBy>
  <cp:revision>99</cp:revision>
  <cp:lastPrinted>1601-01-01T00:00:00Z</cp:lastPrinted>
  <dcterms:created xsi:type="dcterms:W3CDTF">2010-07-28T09:50:40Z</dcterms:created>
  <dcterms:modified xsi:type="dcterms:W3CDTF">2010-12-09T20:19:20Z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TC010184381033</vt:lpwstr>
  </property>
</Properties>
</file>