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  <p:sldMasterId id="2147483696" r:id="rId4"/>
  </p:sldMasterIdLst>
  <p:notesMasterIdLst>
    <p:notesMasterId r:id="rId29"/>
  </p:notesMasterIdLst>
  <p:sldIdLst>
    <p:sldId id="258" r:id="rId5"/>
    <p:sldId id="259" r:id="rId6"/>
    <p:sldId id="260" r:id="rId7"/>
    <p:sldId id="261" r:id="rId8"/>
    <p:sldId id="311" r:id="rId9"/>
    <p:sldId id="263" r:id="rId10"/>
    <p:sldId id="264" r:id="rId11"/>
    <p:sldId id="265" r:id="rId12"/>
    <p:sldId id="315" r:id="rId13"/>
    <p:sldId id="317" r:id="rId14"/>
    <p:sldId id="318" r:id="rId15"/>
    <p:sldId id="330" r:id="rId16"/>
    <p:sldId id="332" r:id="rId17"/>
    <p:sldId id="321" r:id="rId18"/>
    <p:sldId id="322" r:id="rId19"/>
    <p:sldId id="323" r:id="rId20"/>
    <p:sldId id="324" r:id="rId21"/>
    <p:sldId id="326" r:id="rId22"/>
    <p:sldId id="333" r:id="rId23"/>
    <p:sldId id="312" r:id="rId24"/>
    <p:sldId id="313" r:id="rId25"/>
    <p:sldId id="334" r:id="rId26"/>
    <p:sldId id="335" r:id="rId27"/>
    <p:sldId id="296" r:id="rId2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46" d="100"/>
          <a:sy n="46" d="100"/>
        </p:scale>
        <p:origin x="78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presProps" Target="presProps.xml"/><Relationship Id="rId8" Type="http://schemas.openxmlformats.org/officeDocument/2006/relationships/slide" Target="slides/slide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A99909-B6FE-453F-AB3F-4F697C5E1163}" type="datetimeFigureOut">
              <a:rPr lang="en-US" smtClean="0"/>
              <a:t>2/20/2018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06F9A2-FF66-4AA3-9457-6954A0B622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3799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208EF6-2C03-4DDA-AF3E-D0B8077384AB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42046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208EF6-2C03-4DDA-AF3E-D0B8077384AB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64412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44563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44563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44563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44563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04D552E-EA43-4C91-BA59-C401464157B5}" type="slidenum">
              <a:rPr lang="en-US" altLang="en-US" smtClean="0">
                <a:solidFill>
                  <a:prstClr val="black"/>
                </a:solidFill>
                <a:latin typeface="Times New Roman" panose="02020603050405020304" pitchFamily="18" charset="0"/>
              </a:rPr>
              <a:pPr/>
              <a:t>6</a:t>
            </a:fld>
            <a:endParaRPr lang="en-US" altLang="en-US" smtClean="0">
              <a:solidFill>
                <a:prstClr val="black"/>
              </a:solidFill>
              <a:latin typeface="Times New Roman" panose="02020603050405020304" pitchFamily="18" charset="0"/>
            </a:endParaRPr>
          </a:p>
        </p:txBody>
      </p:sp>
      <p:sp>
        <p:nvSpPr>
          <p:cNvPr id="327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6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821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D41F0-7E87-4904-9DFC-B238CE60A6CD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20/02/2018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77B43-864E-4C6C-A603-62469AE9BF7A}" type="slidenum">
              <a:rPr lang="en-GB" smtClean="0">
                <a:solidFill>
                  <a:prstClr val="white">
                    <a:lumMod val="75000"/>
                  </a:prstClr>
                </a:solidFill>
              </a:rPr>
              <a:pPr/>
              <a:t>‹#›</a:t>
            </a:fld>
            <a:endParaRPr lang="en-GB">
              <a:solidFill>
                <a:prstClr val="white">
                  <a:lumMod val="75000"/>
                </a:prstClr>
              </a:solidFill>
            </a:endParaRPr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1222624" y="1694"/>
            <a:ext cx="10627331" cy="11390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8" name="Text Placeholder 2"/>
          <p:cNvSpPr>
            <a:spLocks noGrp="1"/>
          </p:cNvSpPr>
          <p:nvPr>
            <p:ph idx="1"/>
          </p:nvPr>
        </p:nvSpPr>
        <p:spPr>
          <a:xfrm>
            <a:off x="1222624" y="1269090"/>
            <a:ext cx="9661562" cy="48926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128573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D41F0-7E87-4904-9DFC-B238CE60A6CD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20/02/2018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77B43-864E-4C6C-A603-62469AE9BF7A}" type="slidenum">
              <a:rPr lang="en-GB" smtClean="0">
                <a:solidFill>
                  <a:prstClr val="white">
                    <a:lumMod val="75000"/>
                  </a:prstClr>
                </a:solidFill>
              </a:rPr>
              <a:pPr/>
              <a:t>‹#›</a:t>
            </a:fld>
            <a:endParaRPr lang="en-GB">
              <a:solidFill>
                <a:prstClr val="white">
                  <a:lumMod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94028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D41F0-7E87-4904-9DFC-B238CE60A6CD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20/02/2018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77B43-864E-4C6C-A603-62469AE9BF7A}" type="slidenum">
              <a:rPr lang="en-GB" smtClean="0">
                <a:solidFill>
                  <a:prstClr val="white">
                    <a:lumMod val="75000"/>
                  </a:prstClr>
                </a:solidFill>
              </a:rPr>
              <a:pPr/>
              <a:t>‹#›</a:t>
            </a:fld>
            <a:endParaRPr lang="en-GB">
              <a:solidFill>
                <a:prstClr val="white">
                  <a:lumMod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49644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D41F0-7E87-4904-9DFC-B238CE60A6CD}" type="datetimeFigureOut">
              <a:rPr lang="en-GB" smtClean="0">
                <a:solidFill>
                  <a:srgbClr val="000000">
                    <a:tint val="75000"/>
                  </a:srgbClr>
                </a:solidFill>
              </a:rPr>
              <a:pPr/>
              <a:t>20/02/2018</a:t>
            </a:fld>
            <a:endParaRPr lang="en-GB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77B43-864E-4C6C-A603-62469AE9BF7A}" type="slidenum">
              <a:rPr lang="en-GB" smtClean="0">
                <a:solidFill>
                  <a:srgbClr val="FFFFFF">
                    <a:lumMod val="75000"/>
                  </a:srgbClr>
                </a:solidFill>
              </a:rPr>
              <a:pPr/>
              <a:t>‹#›</a:t>
            </a:fld>
            <a:endParaRPr lang="en-GB">
              <a:solidFill>
                <a:srgbClr val="FFFFFF">
                  <a:lumMod val="75000"/>
                </a:srgbClr>
              </a:solidFill>
            </a:endParaRPr>
          </a:p>
        </p:txBody>
      </p:sp>
      <p:sp>
        <p:nvSpPr>
          <p:cNvPr id="8" name="Text Placeholder 2"/>
          <p:cNvSpPr>
            <a:spLocks noGrp="1"/>
          </p:cNvSpPr>
          <p:nvPr>
            <p:ph idx="1"/>
          </p:nvPr>
        </p:nvSpPr>
        <p:spPr>
          <a:xfrm>
            <a:off x="1222624" y="1269090"/>
            <a:ext cx="9661562" cy="48926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057341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2623" y="33487"/>
            <a:ext cx="9273711" cy="1139059"/>
          </a:xfrm>
        </p:spPr>
        <p:txBody>
          <a:bodyPr/>
          <a:lstStyle>
            <a:lvl1pPr algn="ctr">
              <a:defRPr>
                <a:solidFill>
                  <a:srgbClr val="008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Footlight MT Light" panose="0204060206030A020304" pitchFamily="18" charset="0"/>
              </a:defRPr>
            </a:lvl1pPr>
            <a:lvl2pPr>
              <a:defRPr>
                <a:latin typeface="Footlight MT Light" panose="0204060206030A020304" pitchFamily="18" charset="0"/>
              </a:defRPr>
            </a:lvl2pPr>
            <a:lvl3pPr>
              <a:defRPr>
                <a:latin typeface="Footlight MT Light" panose="0204060206030A020304" pitchFamily="18" charset="0"/>
              </a:defRPr>
            </a:lvl3pPr>
            <a:lvl4pPr>
              <a:defRPr>
                <a:latin typeface="Footlight MT Light" panose="0204060206030A020304" pitchFamily="18" charset="0"/>
              </a:defRPr>
            </a:lvl4pPr>
            <a:lvl5pPr>
              <a:defRPr>
                <a:latin typeface="Footlight MT Light" panose="0204060206030A020304" pitchFamily="18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D41F0-7E87-4904-9DFC-B238CE60A6CD}" type="datetimeFigureOut">
              <a:rPr lang="en-GB" smtClean="0">
                <a:solidFill>
                  <a:srgbClr val="000000">
                    <a:tint val="75000"/>
                  </a:srgbClr>
                </a:solidFill>
              </a:rPr>
              <a:pPr/>
              <a:t>20/02/2018</a:t>
            </a:fld>
            <a:endParaRPr lang="en-GB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77B43-864E-4C6C-A603-62469AE9BF7A}" type="slidenum">
              <a:rPr lang="en-GB" smtClean="0">
                <a:solidFill>
                  <a:srgbClr val="FFFFFF">
                    <a:lumMod val="75000"/>
                  </a:srgbClr>
                </a:solidFill>
              </a:rPr>
              <a:pPr/>
              <a:t>‹#›</a:t>
            </a:fld>
            <a:endParaRPr lang="en-GB">
              <a:solidFill>
                <a:srgbClr val="FFFFFF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69264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D41F0-7E87-4904-9DFC-B238CE60A6CD}" type="datetimeFigureOut">
              <a:rPr lang="en-GB" smtClean="0">
                <a:solidFill>
                  <a:srgbClr val="000000">
                    <a:tint val="75000"/>
                  </a:srgbClr>
                </a:solidFill>
              </a:rPr>
              <a:pPr/>
              <a:t>20/02/2018</a:t>
            </a:fld>
            <a:endParaRPr lang="en-GB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77B43-864E-4C6C-A603-62469AE9BF7A}" type="slidenum">
              <a:rPr lang="en-GB" smtClean="0">
                <a:solidFill>
                  <a:srgbClr val="FFFFFF">
                    <a:lumMod val="75000"/>
                  </a:srgbClr>
                </a:solidFill>
              </a:rPr>
              <a:pPr/>
              <a:t>‹#›</a:t>
            </a:fld>
            <a:endParaRPr lang="en-GB">
              <a:solidFill>
                <a:srgbClr val="FFFFFF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84062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D41F0-7E87-4904-9DFC-B238CE60A6CD}" type="datetimeFigureOut">
              <a:rPr lang="en-GB" smtClean="0">
                <a:solidFill>
                  <a:srgbClr val="000000">
                    <a:tint val="75000"/>
                  </a:srgbClr>
                </a:solidFill>
              </a:rPr>
              <a:pPr/>
              <a:t>20/02/2018</a:t>
            </a:fld>
            <a:endParaRPr lang="en-GB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77B43-864E-4C6C-A603-62469AE9BF7A}" type="slidenum">
              <a:rPr lang="en-GB" smtClean="0">
                <a:solidFill>
                  <a:srgbClr val="FFFFFF">
                    <a:lumMod val="75000"/>
                  </a:srgbClr>
                </a:solidFill>
              </a:rPr>
              <a:pPr/>
              <a:t>‹#›</a:t>
            </a:fld>
            <a:endParaRPr lang="en-GB">
              <a:solidFill>
                <a:srgbClr val="FFFFFF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79960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-33858"/>
            <a:ext cx="10515600" cy="11640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D41F0-7E87-4904-9DFC-B238CE60A6CD}" type="datetimeFigureOut">
              <a:rPr lang="en-GB" smtClean="0">
                <a:solidFill>
                  <a:srgbClr val="000000">
                    <a:tint val="75000"/>
                  </a:srgbClr>
                </a:solidFill>
              </a:rPr>
              <a:pPr/>
              <a:t>20/02/2018</a:t>
            </a:fld>
            <a:endParaRPr lang="en-GB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77B43-864E-4C6C-A603-62469AE9BF7A}" type="slidenum">
              <a:rPr lang="en-GB" smtClean="0">
                <a:solidFill>
                  <a:srgbClr val="FFFFFF">
                    <a:lumMod val="75000"/>
                  </a:srgbClr>
                </a:solidFill>
              </a:rPr>
              <a:pPr/>
              <a:t>‹#›</a:t>
            </a:fld>
            <a:endParaRPr lang="en-GB">
              <a:solidFill>
                <a:srgbClr val="FFFFFF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55515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D41F0-7E87-4904-9DFC-B238CE60A6CD}" type="datetimeFigureOut">
              <a:rPr lang="en-GB" smtClean="0">
                <a:solidFill>
                  <a:srgbClr val="000000">
                    <a:tint val="75000"/>
                  </a:srgbClr>
                </a:solidFill>
              </a:rPr>
              <a:pPr/>
              <a:t>20/02/2018</a:t>
            </a:fld>
            <a:endParaRPr lang="en-GB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77B43-864E-4C6C-A603-62469AE9BF7A}" type="slidenum">
              <a:rPr lang="en-GB" smtClean="0">
                <a:solidFill>
                  <a:srgbClr val="FFFFFF">
                    <a:lumMod val="75000"/>
                  </a:srgbClr>
                </a:solidFill>
              </a:rPr>
              <a:pPr/>
              <a:t>‹#›</a:t>
            </a:fld>
            <a:endParaRPr lang="en-GB">
              <a:solidFill>
                <a:srgbClr val="FFFFFF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08854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D41F0-7E87-4904-9DFC-B238CE60A6CD}" type="datetimeFigureOut">
              <a:rPr lang="en-GB" smtClean="0">
                <a:solidFill>
                  <a:srgbClr val="000000">
                    <a:tint val="75000"/>
                  </a:srgbClr>
                </a:solidFill>
              </a:rPr>
              <a:pPr/>
              <a:t>20/02/2018</a:t>
            </a:fld>
            <a:endParaRPr lang="en-GB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77B43-864E-4C6C-A603-62469AE9BF7A}" type="slidenum">
              <a:rPr lang="en-GB" smtClean="0">
                <a:solidFill>
                  <a:srgbClr val="FFFFFF">
                    <a:lumMod val="75000"/>
                  </a:srgbClr>
                </a:solidFill>
              </a:rPr>
              <a:pPr/>
              <a:t>‹#›</a:t>
            </a:fld>
            <a:endParaRPr lang="en-GB">
              <a:solidFill>
                <a:srgbClr val="FFFFFF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434617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D41F0-7E87-4904-9DFC-B238CE60A6CD}" type="datetimeFigureOut">
              <a:rPr lang="en-GB" smtClean="0">
                <a:solidFill>
                  <a:srgbClr val="000000">
                    <a:tint val="75000"/>
                  </a:srgbClr>
                </a:solidFill>
              </a:rPr>
              <a:pPr/>
              <a:t>20/02/2018</a:t>
            </a:fld>
            <a:endParaRPr lang="en-GB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77B43-864E-4C6C-A603-62469AE9BF7A}" type="slidenum">
              <a:rPr lang="en-GB" smtClean="0">
                <a:solidFill>
                  <a:srgbClr val="FFFFFF">
                    <a:lumMod val="75000"/>
                  </a:srgbClr>
                </a:solidFill>
              </a:rPr>
              <a:pPr/>
              <a:t>‹#›</a:t>
            </a:fld>
            <a:endParaRPr lang="en-GB">
              <a:solidFill>
                <a:srgbClr val="FFFFFF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49679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2623" y="33487"/>
            <a:ext cx="9273711" cy="1139059"/>
          </a:xfrm>
        </p:spPr>
        <p:txBody>
          <a:bodyPr/>
          <a:lstStyle>
            <a:lvl1pPr algn="ctr">
              <a:defRPr>
                <a:solidFill>
                  <a:srgbClr val="008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Footlight MT Light" panose="0204060206030A020304" pitchFamily="18" charset="0"/>
              </a:defRPr>
            </a:lvl1pPr>
            <a:lvl2pPr>
              <a:defRPr>
                <a:latin typeface="Footlight MT Light" panose="0204060206030A020304" pitchFamily="18" charset="0"/>
              </a:defRPr>
            </a:lvl2pPr>
            <a:lvl3pPr>
              <a:defRPr>
                <a:latin typeface="Footlight MT Light" panose="0204060206030A020304" pitchFamily="18" charset="0"/>
              </a:defRPr>
            </a:lvl3pPr>
            <a:lvl4pPr>
              <a:defRPr>
                <a:latin typeface="Footlight MT Light" panose="0204060206030A020304" pitchFamily="18" charset="0"/>
              </a:defRPr>
            </a:lvl4pPr>
            <a:lvl5pPr>
              <a:defRPr>
                <a:latin typeface="Footlight MT Light" panose="0204060206030A020304" pitchFamily="18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D41F0-7E87-4904-9DFC-B238CE60A6CD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20/02/2018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77B43-864E-4C6C-A603-62469AE9BF7A}" type="slidenum">
              <a:rPr lang="en-GB" smtClean="0">
                <a:solidFill>
                  <a:prstClr val="white">
                    <a:lumMod val="75000"/>
                  </a:prstClr>
                </a:solidFill>
              </a:rPr>
              <a:pPr/>
              <a:t>‹#›</a:t>
            </a:fld>
            <a:endParaRPr lang="en-GB">
              <a:solidFill>
                <a:prstClr val="white">
                  <a:lumMod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020379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130156"/>
            <a:ext cx="3932237" cy="92724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D41F0-7E87-4904-9DFC-B238CE60A6CD}" type="datetimeFigureOut">
              <a:rPr lang="en-GB" smtClean="0">
                <a:solidFill>
                  <a:srgbClr val="000000">
                    <a:tint val="75000"/>
                  </a:srgbClr>
                </a:solidFill>
              </a:rPr>
              <a:pPr/>
              <a:t>20/02/2018</a:t>
            </a:fld>
            <a:endParaRPr lang="en-GB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77B43-864E-4C6C-A603-62469AE9BF7A}" type="slidenum">
              <a:rPr lang="en-GB" smtClean="0">
                <a:solidFill>
                  <a:srgbClr val="FFFFFF">
                    <a:lumMod val="75000"/>
                  </a:srgbClr>
                </a:solidFill>
              </a:rPr>
              <a:pPr/>
              <a:t>‹#›</a:t>
            </a:fld>
            <a:endParaRPr lang="en-GB">
              <a:solidFill>
                <a:srgbClr val="FFFFFF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765247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D41F0-7E87-4904-9DFC-B238CE60A6CD}" type="datetimeFigureOut">
              <a:rPr lang="en-GB" smtClean="0">
                <a:solidFill>
                  <a:srgbClr val="000000">
                    <a:tint val="75000"/>
                  </a:srgbClr>
                </a:solidFill>
              </a:rPr>
              <a:pPr/>
              <a:t>20/02/2018</a:t>
            </a:fld>
            <a:endParaRPr lang="en-GB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77B43-864E-4C6C-A603-62469AE9BF7A}" type="slidenum">
              <a:rPr lang="en-GB" smtClean="0">
                <a:solidFill>
                  <a:srgbClr val="FFFFFF">
                    <a:lumMod val="75000"/>
                  </a:srgbClr>
                </a:solidFill>
              </a:rPr>
              <a:pPr/>
              <a:t>‹#›</a:t>
            </a:fld>
            <a:endParaRPr lang="en-GB">
              <a:solidFill>
                <a:srgbClr val="FFFFFF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545758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D41F0-7E87-4904-9DFC-B238CE60A6CD}" type="datetimeFigureOut">
              <a:rPr lang="en-GB" smtClean="0">
                <a:solidFill>
                  <a:srgbClr val="000000">
                    <a:tint val="75000"/>
                  </a:srgbClr>
                </a:solidFill>
              </a:rPr>
              <a:pPr/>
              <a:t>20/02/2018</a:t>
            </a:fld>
            <a:endParaRPr lang="en-GB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77B43-864E-4C6C-A603-62469AE9BF7A}" type="slidenum">
              <a:rPr lang="en-GB" smtClean="0">
                <a:solidFill>
                  <a:srgbClr val="FFFFFF">
                    <a:lumMod val="75000"/>
                  </a:srgbClr>
                </a:solidFill>
              </a:rPr>
              <a:pPr/>
              <a:t>‹#›</a:t>
            </a:fld>
            <a:endParaRPr lang="en-GB">
              <a:solidFill>
                <a:srgbClr val="FFFFFF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310264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D41F0-7E87-4904-9DFC-B238CE60A6CD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20/02/2018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77B43-864E-4C6C-A603-62469AE9BF7A}" type="slidenum">
              <a:rPr lang="en-GB" smtClean="0">
                <a:solidFill>
                  <a:prstClr val="white">
                    <a:lumMod val="75000"/>
                  </a:prstClr>
                </a:solidFill>
              </a:rPr>
              <a:pPr/>
              <a:t>‹#›</a:t>
            </a:fld>
            <a:endParaRPr lang="en-GB">
              <a:solidFill>
                <a:prstClr val="white">
                  <a:lumMod val="75000"/>
                </a:prstClr>
              </a:solidFill>
            </a:endParaRPr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1222624" y="1694"/>
            <a:ext cx="10627331" cy="11390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8" name="Text Placeholder 2"/>
          <p:cNvSpPr>
            <a:spLocks noGrp="1"/>
          </p:cNvSpPr>
          <p:nvPr>
            <p:ph idx="1"/>
          </p:nvPr>
        </p:nvSpPr>
        <p:spPr>
          <a:xfrm>
            <a:off x="1222624" y="1269090"/>
            <a:ext cx="9661562" cy="48926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2710678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2623" y="33487"/>
            <a:ext cx="9273711" cy="1139059"/>
          </a:xfrm>
        </p:spPr>
        <p:txBody>
          <a:bodyPr/>
          <a:lstStyle>
            <a:lvl1pPr algn="ctr">
              <a:defRPr>
                <a:solidFill>
                  <a:srgbClr val="008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Footlight MT Light" panose="0204060206030A020304" pitchFamily="18" charset="0"/>
              </a:defRPr>
            </a:lvl1pPr>
            <a:lvl2pPr>
              <a:defRPr>
                <a:latin typeface="Footlight MT Light" panose="0204060206030A020304" pitchFamily="18" charset="0"/>
              </a:defRPr>
            </a:lvl2pPr>
            <a:lvl3pPr>
              <a:defRPr>
                <a:latin typeface="Footlight MT Light" panose="0204060206030A020304" pitchFamily="18" charset="0"/>
              </a:defRPr>
            </a:lvl3pPr>
            <a:lvl4pPr>
              <a:defRPr>
                <a:latin typeface="Footlight MT Light" panose="0204060206030A020304" pitchFamily="18" charset="0"/>
              </a:defRPr>
            </a:lvl4pPr>
            <a:lvl5pPr>
              <a:defRPr>
                <a:latin typeface="Footlight MT Light" panose="0204060206030A020304" pitchFamily="18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D41F0-7E87-4904-9DFC-B238CE60A6CD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20/02/2018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77B43-864E-4C6C-A603-62469AE9BF7A}" type="slidenum">
              <a:rPr lang="en-GB" smtClean="0">
                <a:solidFill>
                  <a:prstClr val="white">
                    <a:lumMod val="75000"/>
                  </a:prstClr>
                </a:solidFill>
              </a:rPr>
              <a:pPr/>
              <a:t>‹#›</a:t>
            </a:fld>
            <a:endParaRPr lang="en-GB">
              <a:solidFill>
                <a:prstClr val="white">
                  <a:lumMod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857947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D41F0-7E87-4904-9DFC-B238CE60A6CD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20/02/2018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77B43-864E-4C6C-A603-62469AE9BF7A}" type="slidenum">
              <a:rPr lang="en-GB" smtClean="0">
                <a:solidFill>
                  <a:prstClr val="white">
                    <a:lumMod val="75000"/>
                  </a:prstClr>
                </a:solidFill>
              </a:rPr>
              <a:pPr/>
              <a:t>‹#›</a:t>
            </a:fld>
            <a:endParaRPr lang="en-GB">
              <a:solidFill>
                <a:prstClr val="white">
                  <a:lumMod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194187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D41F0-7E87-4904-9DFC-B238CE60A6CD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20/02/2018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77B43-864E-4C6C-A603-62469AE9BF7A}" type="slidenum">
              <a:rPr lang="en-GB" smtClean="0">
                <a:solidFill>
                  <a:prstClr val="white">
                    <a:lumMod val="75000"/>
                  </a:prstClr>
                </a:solidFill>
              </a:rPr>
              <a:pPr/>
              <a:t>‹#›</a:t>
            </a:fld>
            <a:endParaRPr lang="en-GB">
              <a:solidFill>
                <a:prstClr val="white">
                  <a:lumMod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012856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-33858"/>
            <a:ext cx="10515600" cy="11640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D41F0-7E87-4904-9DFC-B238CE60A6CD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20/02/2018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77B43-864E-4C6C-A603-62469AE9BF7A}" type="slidenum">
              <a:rPr lang="en-GB" smtClean="0">
                <a:solidFill>
                  <a:prstClr val="white">
                    <a:lumMod val="75000"/>
                  </a:prstClr>
                </a:solidFill>
              </a:rPr>
              <a:pPr/>
              <a:t>‹#›</a:t>
            </a:fld>
            <a:endParaRPr lang="en-GB">
              <a:solidFill>
                <a:prstClr val="white">
                  <a:lumMod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945324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D41F0-7E87-4904-9DFC-B238CE60A6CD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20/02/2018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77B43-864E-4C6C-A603-62469AE9BF7A}" type="slidenum">
              <a:rPr lang="en-GB" smtClean="0">
                <a:solidFill>
                  <a:prstClr val="white">
                    <a:lumMod val="75000"/>
                  </a:prstClr>
                </a:solidFill>
              </a:rPr>
              <a:pPr/>
              <a:t>‹#›</a:t>
            </a:fld>
            <a:endParaRPr lang="en-GB">
              <a:solidFill>
                <a:prstClr val="white">
                  <a:lumMod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037114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D41F0-7E87-4904-9DFC-B238CE60A6CD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20/02/2018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77B43-864E-4C6C-A603-62469AE9BF7A}" type="slidenum">
              <a:rPr lang="en-GB" smtClean="0">
                <a:solidFill>
                  <a:prstClr val="white">
                    <a:lumMod val="75000"/>
                  </a:prstClr>
                </a:solidFill>
              </a:rPr>
              <a:pPr/>
              <a:t>‹#›</a:t>
            </a:fld>
            <a:endParaRPr lang="en-GB">
              <a:solidFill>
                <a:prstClr val="white">
                  <a:lumMod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65046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D41F0-7E87-4904-9DFC-B238CE60A6CD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20/02/2018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77B43-864E-4C6C-A603-62469AE9BF7A}" type="slidenum">
              <a:rPr lang="en-GB" smtClean="0">
                <a:solidFill>
                  <a:prstClr val="white">
                    <a:lumMod val="75000"/>
                  </a:prstClr>
                </a:solidFill>
              </a:rPr>
              <a:pPr/>
              <a:t>‹#›</a:t>
            </a:fld>
            <a:endParaRPr lang="en-GB">
              <a:solidFill>
                <a:prstClr val="white">
                  <a:lumMod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886615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D41F0-7E87-4904-9DFC-B238CE60A6CD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20/02/2018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77B43-864E-4C6C-A603-62469AE9BF7A}" type="slidenum">
              <a:rPr lang="en-GB" smtClean="0">
                <a:solidFill>
                  <a:prstClr val="white">
                    <a:lumMod val="75000"/>
                  </a:prstClr>
                </a:solidFill>
              </a:rPr>
              <a:pPr/>
              <a:t>‹#›</a:t>
            </a:fld>
            <a:endParaRPr lang="en-GB">
              <a:solidFill>
                <a:prstClr val="white">
                  <a:lumMod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191450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130156"/>
            <a:ext cx="3932237" cy="92724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D41F0-7E87-4904-9DFC-B238CE60A6CD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20/02/2018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77B43-864E-4C6C-A603-62469AE9BF7A}" type="slidenum">
              <a:rPr lang="en-GB" smtClean="0">
                <a:solidFill>
                  <a:prstClr val="white">
                    <a:lumMod val="75000"/>
                  </a:prstClr>
                </a:solidFill>
              </a:rPr>
              <a:pPr/>
              <a:t>‹#›</a:t>
            </a:fld>
            <a:endParaRPr lang="en-GB">
              <a:solidFill>
                <a:prstClr val="white">
                  <a:lumMod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945403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D41F0-7E87-4904-9DFC-B238CE60A6CD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20/02/2018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77B43-864E-4C6C-A603-62469AE9BF7A}" type="slidenum">
              <a:rPr lang="en-GB" smtClean="0">
                <a:solidFill>
                  <a:prstClr val="white">
                    <a:lumMod val="75000"/>
                  </a:prstClr>
                </a:solidFill>
              </a:rPr>
              <a:pPr/>
              <a:t>‹#›</a:t>
            </a:fld>
            <a:endParaRPr lang="en-GB">
              <a:solidFill>
                <a:prstClr val="white">
                  <a:lumMod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467681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D41F0-7E87-4904-9DFC-B238CE60A6CD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20/02/2018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77B43-864E-4C6C-A603-62469AE9BF7A}" type="slidenum">
              <a:rPr lang="en-GB" smtClean="0">
                <a:solidFill>
                  <a:prstClr val="white">
                    <a:lumMod val="75000"/>
                  </a:prstClr>
                </a:solidFill>
              </a:rPr>
              <a:pPr/>
              <a:t>‹#›</a:t>
            </a:fld>
            <a:endParaRPr lang="en-GB">
              <a:solidFill>
                <a:prstClr val="white">
                  <a:lumMod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82712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D41F0-7E87-4904-9DFC-B238CE60A6CD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20/02/2018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77B43-864E-4C6C-A603-62469AE9BF7A}" type="slidenum">
              <a:rPr lang="en-GB" smtClean="0">
                <a:solidFill>
                  <a:prstClr val="white">
                    <a:lumMod val="75000"/>
                  </a:prstClr>
                </a:solidFill>
              </a:rPr>
              <a:pPr/>
              <a:t>‹#›</a:t>
            </a:fld>
            <a:endParaRPr lang="en-GB">
              <a:solidFill>
                <a:prstClr val="white">
                  <a:lumMod val="75000"/>
                </a:prstClr>
              </a:solidFill>
            </a:endParaRPr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1222624" y="1694"/>
            <a:ext cx="10627331" cy="11390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8" name="Text Placeholder 2"/>
          <p:cNvSpPr>
            <a:spLocks noGrp="1"/>
          </p:cNvSpPr>
          <p:nvPr>
            <p:ph idx="1"/>
          </p:nvPr>
        </p:nvSpPr>
        <p:spPr>
          <a:xfrm>
            <a:off x="1222624" y="1269090"/>
            <a:ext cx="9661562" cy="48926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9545533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2623" y="33487"/>
            <a:ext cx="9273711" cy="1139059"/>
          </a:xfrm>
        </p:spPr>
        <p:txBody>
          <a:bodyPr/>
          <a:lstStyle>
            <a:lvl1pPr algn="ctr">
              <a:defRPr>
                <a:solidFill>
                  <a:srgbClr val="008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Footlight MT Light" panose="0204060206030A020304" pitchFamily="18" charset="0"/>
              </a:defRPr>
            </a:lvl1pPr>
            <a:lvl2pPr>
              <a:defRPr>
                <a:latin typeface="Footlight MT Light" panose="0204060206030A020304" pitchFamily="18" charset="0"/>
              </a:defRPr>
            </a:lvl2pPr>
            <a:lvl3pPr>
              <a:defRPr>
                <a:latin typeface="Footlight MT Light" panose="0204060206030A020304" pitchFamily="18" charset="0"/>
              </a:defRPr>
            </a:lvl3pPr>
            <a:lvl4pPr>
              <a:defRPr>
                <a:latin typeface="Footlight MT Light" panose="0204060206030A020304" pitchFamily="18" charset="0"/>
              </a:defRPr>
            </a:lvl4pPr>
            <a:lvl5pPr>
              <a:defRPr>
                <a:latin typeface="Footlight MT Light" panose="0204060206030A020304" pitchFamily="18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D41F0-7E87-4904-9DFC-B238CE60A6CD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20/02/2018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77B43-864E-4C6C-A603-62469AE9BF7A}" type="slidenum">
              <a:rPr lang="en-GB" smtClean="0">
                <a:solidFill>
                  <a:prstClr val="white">
                    <a:lumMod val="75000"/>
                  </a:prstClr>
                </a:solidFill>
              </a:rPr>
              <a:pPr/>
              <a:t>‹#›</a:t>
            </a:fld>
            <a:endParaRPr lang="en-GB">
              <a:solidFill>
                <a:prstClr val="white">
                  <a:lumMod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688900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D41F0-7E87-4904-9DFC-B238CE60A6CD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20/02/2018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77B43-864E-4C6C-A603-62469AE9BF7A}" type="slidenum">
              <a:rPr lang="en-GB" smtClean="0">
                <a:solidFill>
                  <a:prstClr val="white">
                    <a:lumMod val="75000"/>
                  </a:prstClr>
                </a:solidFill>
              </a:rPr>
              <a:pPr/>
              <a:t>‹#›</a:t>
            </a:fld>
            <a:endParaRPr lang="en-GB">
              <a:solidFill>
                <a:prstClr val="white">
                  <a:lumMod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979191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D41F0-7E87-4904-9DFC-B238CE60A6CD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20/02/2018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77B43-864E-4C6C-A603-62469AE9BF7A}" type="slidenum">
              <a:rPr lang="en-GB" smtClean="0">
                <a:solidFill>
                  <a:prstClr val="white">
                    <a:lumMod val="75000"/>
                  </a:prstClr>
                </a:solidFill>
              </a:rPr>
              <a:pPr/>
              <a:t>‹#›</a:t>
            </a:fld>
            <a:endParaRPr lang="en-GB">
              <a:solidFill>
                <a:prstClr val="white">
                  <a:lumMod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874764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-33858"/>
            <a:ext cx="10515600" cy="11640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D41F0-7E87-4904-9DFC-B238CE60A6CD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20/02/2018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77B43-864E-4C6C-A603-62469AE9BF7A}" type="slidenum">
              <a:rPr lang="en-GB" smtClean="0">
                <a:solidFill>
                  <a:prstClr val="white">
                    <a:lumMod val="75000"/>
                  </a:prstClr>
                </a:solidFill>
              </a:rPr>
              <a:pPr/>
              <a:t>‹#›</a:t>
            </a:fld>
            <a:endParaRPr lang="en-GB">
              <a:solidFill>
                <a:prstClr val="white">
                  <a:lumMod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45605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D41F0-7E87-4904-9DFC-B238CE60A6CD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20/02/2018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77B43-864E-4C6C-A603-62469AE9BF7A}" type="slidenum">
              <a:rPr lang="en-GB" smtClean="0">
                <a:solidFill>
                  <a:prstClr val="white">
                    <a:lumMod val="75000"/>
                  </a:prstClr>
                </a:solidFill>
              </a:rPr>
              <a:pPr/>
              <a:t>‹#›</a:t>
            </a:fld>
            <a:endParaRPr lang="en-GB">
              <a:solidFill>
                <a:prstClr val="white">
                  <a:lumMod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89132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D41F0-7E87-4904-9DFC-B238CE60A6CD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20/02/2018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77B43-864E-4C6C-A603-62469AE9BF7A}" type="slidenum">
              <a:rPr lang="en-GB" smtClean="0">
                <a:solidFill>
                  <a:prstClr val="white">
                    <a:lumMod val="75000"/>
                  </a:prstClr>
                </a:solidFill>
              </a:rPr>
              <a:pPr/>
              <a:t>‹#›</a:t>
            </a:fld>
            <a:endParaRPr lang="en-GB">
              <a:solidFill>
                <a:prstClr val="white">
                  <a:lumMod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535252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D41F0-7E87-4904-9DFC-B238CE60A6CD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20/02/2018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77B43-864E-4C6C-A603-62469AE9BF7A}" type="slidenum">
              <a:rPr lang="en-GB" smtClean="0">
                <a:solidFill>
                  <a:prstClr val="white">
                    <a:lumMod val="75000"/>
                  </a:prstClr>
                </a:solidFill>
              </a:rPr>
              <a:pPr/>
              <a:t>‹#›</a:t>
            </a:fld>
            <a:endParaRPr lang="en-GB">
              <a:solidFill>
                <a:prstClr val="white">
                  <a:lumMod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530870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D41F0-7E87-4904-9DFC-B238CE60A6CD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20/02/2018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77B43-864E-4C6C-A603-62469AE9BF7A}" type="slidenum">
              <a:rPr lang="en-GB" smtClean="0">
                <a:solidFill>
                  <a:prstClr val="white">
                    <a:lumMod val="75000"/>
                  </a:prstClr>
                </a:solidFill>
              </a:rPr>
              <a:pPr/>
              <a:t>‹#›</a:t>
            </a:fld>
            <a:endParaRPr lang="en-GB">
              <a:solidFill>
                <a:prstClr val="white">
                  <a:lumMod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5279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130156"/>
            <a:ext cx="3932237" cy="92724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D41F0-7E87-4904-9DFC-B238CE60A6CD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20/02/2018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77B43-864E-4C6C-A603-62469AE9BF7A}" type="slidenum">
              <a:rPr lang="en-GB" smtClean="0">
                <a:solidFill>
                  <a:prstClr val="white">
                    <a:lumMod val="75000"/>
                  </a:prstClr>
                </a:solidFill>
              </a:rPr>
              <a:pPr/>
              <a:t>‹#›</a:t>
            </a:fld>
            <a:endParaRPr lang="en-GB">
              <a:solidFill>
                <a:prstClr val="white">
                  <a:lumMod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018238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D41F0-7E87-4904-9DFC-B238CE60A6CD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20/02/2018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77B43-864E-4C6C-A603-62469AE9BF7A}" type="slidenum">
              <a:rPr lang="en-GB" smtClean="0">
                <a:solidFill>
                  <a:prstClr val="white">
                    <a:lumMod val="75000"/>
                  </a:prstClr>
                </a:solidFill>
              </a:rPr>
              <a:pPr/>
              <a:t>‹#›</a:t>
            </a:fld>
            <a:endParaRPr lang="en-GB">
              <a:solidFill>
                <a:prstClr val="white">
                  <a:lumMod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058753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D41F0-7E87-4904-9DFC-B238CE60A6CD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20/02/2018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77B43-864E-4C6C-A603-62469AE9BF7A}" type="slidenum">
              <a:rPr lang="en-GB" smtClean="0">
                <a:solidFill>
                  <a:prstClr val="white">
                    <a:lumMod val="75000"/>
                  </a:prstClr>
                </a:solidFill>
              </a:rPr>
              <a:pPr/>
              <a:t>‹#›</a:t>
            </a:fld>
            <a:endParaRPr lang="en-GB">
              <a:solidFill>
                <a:prstClr val="white">
                  <a:lumMod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100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-33858"/>
            <a:ext cx="10515600" cy="11640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D41F0-7E87-4904-9DFC-B238CE60A6CD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20/02/2018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77B43-864E-4C6C-A603-62469AE9BF7A}" type="slidenum">
              <a:rPr lang="en-GB" smtClean="0">
                <a:solidFill>
                  <a:prstClr val="white">
                    <a:lumMod val="75000"/>
                  </a:prstClr>
                </a:solidFill>
              </a:rPr>
              <a:pPr/>
              <a:t>‹#›</a:t>
            </a:fld>
            <a:endParaRPr lang="en-GB">
              <a:solidFill>
                <a:prstClr val="white">
                  <a:lumMod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42569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D41F0-7E87-4904-9DFC-B238CE60A6CD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20/02/2018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77B43-864E-4C6C-A603-62469AE9BF7A}" type="slidenum">
              <a:rPr lang="en-GB" smtClean="0">
                <a:solidFill>
                  <a:prstClr val="white">
                    <a:lumMod val="75000"/>
                  </a:prstClr>
                </a:solidFill>
              </a:rPr>
              <a:pPr/>
              <a:t>‹#›</a:t>
            </a:fld>
            <a:endParaRPr lang="en-GB">
              <a:solidFill>
                <a:prstClr val="white">
                  <a:lumMod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54870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D41F0-7E87-4904-9DFC-B238CE60A6CD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20/02/2018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77B43-864E-4C6C-A603-62469AE9BF7A}" type="slidenum">
              <a:rPr lang="en-GB" smtClean="0">
                <a:solidFill>
                  <a:prstClr val="white">
                    <a:lumMod val="75000"/>
                  </a:prstClr>
                </a:solidFill>
              </a:rPr>
              <a:pPr/>
              <a:t>‹#›</a:t>
            </a:fld>
            <a:endParaRPr lang="en-GB">
              <a:solidFill>
                <a:prstClr val="white">
                  <a:lumMod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83498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D41F0-7E87-4904-9DFC-B238CE60A6CD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20/02/2018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77B43-864E-4C6C-A603-62469AE9BF7A}" type="slidenum">
              <a:rPr lang="en-GB" smtClean="0">
                <a:solidFill>
                  <a:prstClr val="white">
                    <a:lumMod val="75000"/>
                  </a:prstClr>
                </a:solidFill>
              </a:rPr>
              <a:pPr/>
              <a:t>‹#›</a:t>
            </a:fld>
            <a:endParaRPr lang="en-GB">
              <a:solidFill>
                <a:prstClr val="white">
                  <a:lumMod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25047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130156"/>
            <a:ext cx="3932237" cy="92724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D41F0-7E87-4904-9DFC-B238CE60A6CD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20/02/2018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77B43-864E-4C6C-A603-62469AE9BF7A}" type="slidenum">
              <a:rPr lang="en-GB" smtClean="0">
                <a:solidFill>
                  <a:prstClr val="white">
                    <a:lumMod val="75000"/>
                  </a:prstClr>
                </a:solidFill>
              </a:rPr>
              <a:pPr/>
              <a:t>‹#›</a:t>
            </a:fld>
            <a:endParaRPr lang="en-GB">
              <a:solidFill>
                <a:prstClr val="white">
                  <a:lumMod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4613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4" y="0"/>
            <a:ext cx="12182216" cy="6863512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22624" y="1694"/>
            <a:ext cx="10627331" cy="11390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2624" y="1269090"/>
            <a:ext cx="9661562" cy="48926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3008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ED41F0-7E87-4904-9DFC-B238CE60A6CD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20/02/2018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85872" y="635487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32104" y="6354870"/>
            <a:ext cx="94607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15577B43-864E-4C6C-A603-62469AE9BF7A}" type="slidenum">
              <a:rPr lang="en-GB" smtClean="0">
                <a:solidFill>
                  <a:prstClr val="white">
                    <a:lumMod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white">
                  <a:lumMod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8780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03913B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008000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008000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008000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008000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008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4" y="0"/>
            <a:ext cx="12182216" cy="6863512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22624" y="1694"/>
            <a:ext cx="10627331" cy="11390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2624" y="1269090"/>
            <a:ext cx="9661562" cy="48926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3008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ED41F0-7E87-4904-9DFC-B238CE60A6CD}" type="datetimeFigureOut">
              <a:rPr lang="en-GB" smtClean="0">
                <a:solidFill>
                  <a:srgbClr val="000000">
                    <a:tint val="75000"/>
                  </a:srgbClr>
                </a:solidFill>
              </a:rPr>
              <a:pPr/>
              <a:t>20/02/2018</a:t>
            </a:fld>
            <a:endParaRPr lang="en-GB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85872" y="635487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32104" y="6354870"/>
            <a:ext cx="94607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15577B43-864E-4C6C-A603-62469AE9BF7A}" type="slidenum">
              <a:rPr lang="en-GB" smtClean="0">
                <a:solidFill>
                  <a:srgbClr val="FFFFFF">
                    <a:lumMod val="75000"/>
                  </a:srgbClr>
                </a:solidFill>
              </a:rPr>
              <a:pPr/>
              <a:t>‹#›</a:t>
            </a:fld>
            <a:endParaRPr lang="en-GB" dirty="0">
              <a:solidFill>
                <a:srgbClr val="FFFFFF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57144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03913B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008000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008000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008000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008000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008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4" y="0"/>
            <a:ext cx="12182216" cy="6863512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22624" y="1694"/>
            <a:ext cx="10627331" cy="11390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2624" y="1269090"/>
            <a:ext cx="9661562" cy="48926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3008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ED41F0-7E87-4904-9DFC-B238CE60A6CD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20/02/2018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85872" y="635487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32104" y="6354870"/>
            <a:ext cx="94607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15577B43-864E-4C6C-A603-62469AE9BF7A}" type="slidenum">
              <a:rPr lang="en-GB" smtClean="0">
                <a:solidFill>
                  <a:prstClr val="white">
                    <a:lumMod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white">
                  <a:lumMod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19534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03913B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008000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008000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008000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008000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008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4" y="0"/>
            <a:ext cx="12182216" cy="6863512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22624" y="1694"/>
            <a:ext cx="10627331" cy="11390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2624" y="1269090"/>
            <a:ext cx="9661562" cy="48926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3008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ED41F0-7E87-4904-9DFC-B238CE60A6CD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20/02/2018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85872" y="635487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32104" y="6354870"/>
            <a:ext cx="94607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15577B43-864E-4C6C-A603-62469AE9BF7A}" type="slidenum">
              <a:rPr lang="en-GB" smtClean="0">
                <a:solidFill>
                  <a:prstClr val="white">
                    <a:lumMod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white">
                  <a:lumMod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0006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03913B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008000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008000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008000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008000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008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5864" y="1269090"/>
            <a:ext cx="11502736" cy="489269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3600" b="1" dirty="0" smtClean="0"/>
              <a:t>KENYA’S EXPECTATION OF ROAD SAFETY OBSERVATORY </a:t>
            </a:r>
            <a:endParaRPr lang="en-US" sz="3200" b="1" dirty="0" smtClean="0">
              <a:latin typeface="Century Gothic" panose="020B0502020202020204" pitchFamily="34" charset="0"/>
            </a:endParaRPr>
          </a:p>
          <a:p>
            <a:pPr marL="0" indent="0" algn="ctr">
              <a:buNone/>
            </a:pPr>
            <a:endParaRPr lang="en-US" sz="3200" b="1" dirty="0" smtClean="0">
              <a:latin typeface="Century Gothic" panose="020B0502020202020204" pitchFamily="34" charset="0"/>
            </a:endParaRPr>
          </a:p>
          <a:p>
            <a:pPr marL="0" indent="0" algn="ctr">
              <a:buNone/>
            </a:pPr>
            <a:endParaRPr lang="en-US" sz="3200" b="1" dirty="0">
              <a:latin typeface="Century Gothic" panose="020B0502020202020204" pitchFamily="34" charset="0"/>
            </a:endParaRPr>
          </a:p>
          <a:p>
            <a:pPr marL="0" indent="0" algn="ctr">
              <a:buNone/>
            </a:pPr>
            <a:r>
              <a:rPr lang="en-US" sz="3200" b="1" dirty="0" smtClean="0">
                <a:latin typeface="Century Gothic" panose="020B0502020202020204" pitchFamily="34" charset="0"/>
              </a:rPr>
              <a:t>TOWARDS THE ESTABLISHMENT OF ROAD SAFETY OBSERVATORY IN KENYA</a:t>
            </a:r>
          </a:p>
          <a:p>
            <a:pPr marL="0" indent="0" algn="ctr">
              <a:buNone/>
            </a:pPr>
            <a:endParaRPr lang="en-US" sz="3200" b="1" dirty="0" smtClean="0">
              <a:latin typeface="Century Gothic" panose="020B0502020202020204" pitchFamily="34" charset="0"/>
            </a:endParaRPr>
          </a:p>
          <a:p>
            <a:pPr marL="0" indent="0" algn="ctr">
              <a:buNone/>
            </a:pPr>
            <a:endParaRPr lang="en-US" sz="3200" b="1" dirty="0" smtClean="0">
              <a:latin typeface="Century Gothic" panose="020B0502020202020204" pitchFamily="34" charset="0"/>
            </a:endParaRPr>
          </a:p>
          <a:p>
            <a:pPr marL="0" indent="0" algn="ctr">
              <a:buNone/>
            </a:pPr>
            <a:r>
              <a:rPr lang="en-US" sz="3200" b="1" dirty="0" smtClean="0">
                <a:latin typeface="Century Gothic" panose="020B0502020202020204" pitchFamily="34" charset="0"/>
              </a:rPr>
              <a:t>20</a:t>
            </a:r>
            <a:r>
              <a:rPr lang="en-US" sz="3200" b="1" baseline="30000" dirty="0" smtClean="0">
                <a:latin typeface="Century Gothic" panose="020B0502020202020204" pitchFamily="34" charset="0"/>
              </a:rPr>
              <a:t>TH</a:t>
            </a:r>
            <a:r>
              <a:rPr lang="en-US" sz="3200" b="1" dirty="0" smtClean="0">
                <a:latin typeface="Century Gothic" panose="020B0502020202020204" pitchFamily="34" charset="0"/>
              </a:rPr>
              <a:t>   FEBRUARY, </a:t>
            </a:r>
            <a:r>
              <a:rPr lang="en-US" sz="3200" b="1" dirty="0" smtClean="0">
                <a:latin typeface="Century Gothic" panose="020B0502020202020204" pitchFamily="34" charset="0"/>
              </a:rPr>
              <a:t>2018</a:t>
            </a:r>
          </a:p>
          <a:p>
            <a:pPr marL="0" indent="0" algn="ctr">
              <a:buNone/>
            </a:pPr>
            <a:endParaRPr lang="en-US" sz="3200" b="1" dirty="0" smtClean="0">
              <a:latin typeface="Century Gothic" panose="020B0502020202020204" pitchFamily="34" charset="0"/>
            </a:endParaRPr>
          </a:p>
          <a:p>
            <a:pPr marL="0" indent="0" algn="ctr">
              <a:buNone/>
            </a:pPr>
            <a:r>
              <a:rPr lang="en-US" sz="3200" b="1" dirty="0" smtClean="0">
                <a:latin typeface="Century Gothic" panose="020B0502020202020204" pitchFamily="34" charset="0"/>
              </a:rPr>
              <a:t>DR DUNCAN KIBOGONG</a:t>
            </a:r>
            <a:endParaRPr lang="en-US" sz="3200" b="1" dirty="0" smtClean="0">
              <a:latin typeface="Century Gothic" panose="020B0502020202020204" pitchFamily="34" charset="0"/>
            </a:endParaRPr>
          </a:p>
          <a:p>
            <a:pPr marL="0" indent="0" algn="ctr">
              <a:buNone/>
            </a:pPr>
            <a:r>
              <a:rPr lang="en-US" sz="3200" b="1" dirty="0" smtClean="0">
                <a:latin typeface="Century Gothic" panose="020B0502020202020204" pitchFamily="34" charset="0"/>
              </a:rPr>
              <a:t> </a:t>
            </a:r>
          </a:p>
          <a:p>
            <a:pPr marL="0" indent="0" algn="ctr">
              <a:buNone/>
            </a:pPr>
            <a:endParaRPr lang="en-US" sz="3600" b="1" dirty="0" smtClean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8372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8477" y="33487"/>
            <a:ext cx="9717858" cy="1139059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DATA IMPROVEMENT SINCE NTSA INCEPTION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2995" y="1269090"/>
            <a:ext cx="11837773" cy="4892693"/>
          </a:xfrm>
        </p:spPr>
        <p:txBody>
          <a:bodyPr>
            <a:normAutofit fontScale="92500"/>
          </a:bodyPr>
          <a:lstStyle/>
          <a:p>
            <a:r>
              <a:rPr lang="en-US" sz="3200" dirty="0" smtClean="0">
                <a:latin typeface="Century Gothic" panose="020B0502020202020204" pitchFamily="34" charset="0"/>
              </a:rPr>
              <a:t>There’s  general improvement of data since NTSA  inceptions </a:t>
            </a:r>
          </a:p>
          <a:p>
            <a:r>
              <a:rPr lang="en-US" sz="3200" dirty="0" smtClean="0">
                <a:latin typeface="Century Gothic" panose="020B0502020202020204" pitchFamily="34" charset="0"/>
              </a:rPr>
              <a:t>Initially road safety statistics were just about an absolute figure  and other  parameters were not being measured</a:t>
            </a:r>
          </a:p>
          <a:p>
            <a:r>
              <a:rPr lang="en-US" sz="3200" dirty="0" smtClean="0">
                <a:latin typeface="Century Gothic" panose="020B0502020202020204" pitchFamily="34" charset="0"/>
              </a:rPr>
              <a:t>Currently data is analyzed to inform decision making to a larger extend compared to what was existing before</a:t>
            </a:r>
          </a:p>
          <a:p>
            <a:r>
              <a:rPr lang="en-US" sz="3200" dirty="0" smtClean="0">
                <a:latin typeface="Century Gothic" panose="020B0502020202020204" pitchFamily="34" charset="0"/>
              </a:rPr>
              <a:t>More refined data has enable NTSA to have data led road safety interventions with some commendable level of success</a:t>
            </a:r>
          </a:p>
          <a:p>
            <a:r>
              <a:rPr lang="en-US" sz="3200" dirty="0" smtClean="0">
                <a:latin typeface="Century Gothic" panose="020B0502020202020204" pitchFamily="34" charset="0"/>
              </a:rPr>
              <a:t>But there is a lot to be improved to generate more refined data for evidence based road safety policies and interventions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70312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Better Data by in Kenya NTSA inception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3059" y="1269090"/>
            <a:ext cx="11627709" cy="4892693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latin typeface="Century Gothic" panose="020B0502020202020204" pitchFamily="34" charset="0"/>
              </a:rPr>
              <a:t>Detailed road crash data is available on:</a:t>
            </a:r>
          </a:p>
          <a:p>
            <a:pPr lvl="1"/>
            <a:r>
              <a:rPr lang="en-US" sz="2800" dirty="0" smtClean="0">
                <a:latin typeface="Century Gothic" panose="020B0502020202020204" pitchFamily="34" charset="0"/>
              </a:rPr>
              <a:t>The  road user type involved in rash</a:t>
            </a:r>
          </a:p>
          <a:p>
            <a:pPr lvl="1"/>
            <a:r>
              <a:rPr lang="en-US" sz="2800" dirty="0" smtClean="0">
                <a:latin typeface="Century Gothic" panose="020B0502020202020204" pitchFamily="34" charset="0"/>
              </a:rPr>
              <a:t>The vehicle type</a:t>
            </a:r>
          </a:p>
          <a:p>
            <a:pPr lvl="1"/>
            <a:r>
              <a:rPr lang="en-US" sz="2800" dirty="0" smtClean="0">
                <a:latin typeface="Century Gothic" panose="020B0502020202020204" pitchFamily="34" charset="0"/>
              </a:rPr>
              <a:t>Distribution across the time of the day</a:t>
            </a:r>
          </a:p>
          <a:p>
            <a:pPr lvl="1"/>
            <a:r>
              <a:rPr lang="en-US" sz="2800" dirty="0" smtClean="0">
                <a:latin typeface="Century Gothic" panose="020B0502020202020204" pitchFamily="34" charset="0"/>
              </a:rPr>
              <a:t>Distribution across the week</a:t>
            </a:r>
          </a:p>
          <a:p>
            <a:pPr lvl="1"/>
            <a:r>
              <a:rPr lang="en-US" sz="2800" dirty="0" smtClean="0">
                <a:latin typeface="Century Gothic" panose="020B0502020202020204" pitchFamily="34" charset="0"/>
              </a:rPr>
              <a:t>Distribution across the  year</a:t>
            </a:r>
          </a:p>
          <a:p>
            <a:pPr lvl="1"/>
            <a:r>
              <a:rPr lang="en-US" sz="2800" dirty="0" smtClean="0">
                <a:latin typeface="Century Gothic" panose="020B0502020202020204" pitchFamily="34" charset="0"/>
              </a:rPr>
              <a:t>Distribution across the counties</a:t>
            </a:r>
          </a:p>
          <a:p>
            <a:pPr lvl="1"/>
            <a:r>
              <a:rPr lang="en-US" sz="2800" dirty="0" smtClean="0">
                <a:latin typeface="Century Gothic" panose="020B0502020202020204" pitchFamily="34" charset="0"/>
              </a:rPr>
              <a:t>Distribution across age groups</a:t>
            </a:r>
          </a:p>
          <a:p>
            <a:pPr lvl="1"/>
            <a:r>
              <a:rPr lang="en-US" sz="2800" dirty="0" smtClean="0">
                <a:latin typeface="Century Gothic" panose="020B0502020202020204" pitchFamily="34" charset="0"/>
              </a:rPr>
              <a:t>Distribution on Gender/sex</a:t>
            </a:r>
          </a:p>
          <a:p>
            <a:pPr lvl="1"/>
            <a:r>
              <a:rPr lang="en-US" sz="2800" dirty="0" smtClean="0">
                <a:latin typeface="Century Gothic" panose="020B0502020202020204" pitchFamily="34" charset="0"/>
              </a:rPr>
              <a:t>The roads crashes happen </a:t>
            </a:r>
            <a:r>
              <a:rPr lang="en-US" sz="2800" dirty="0" err="1" smtClean="0">
                <a:latin typeface="Century Gothic" panose="020B0502020202020204" pitchFamily="34" charset="0"/>
              </a:rPr>
              <a:t>esp</a:t>
            </a:r>
            <a:r>
              <a:rPr lang="en-US" sz="2800" dirty="0" smtClean="0">
                <a:latin typeface="Century Gothic" panose="020B0502020202020204" pitchFamily="34" charset="0"/>
              </a:rPr>
              <a:t> in the </a:t>
            </a:r>
          </a:p>
          <a:p>
            <a:pPr lvl="1"/>
            <a:r>
              <a:rPr lang="en-US" sz="2800" dirty="0" smtClean="0">
                <a:latin typeface="Century Gothic" panose="020B0502020202020204" pitchFamily="34" charset="0"/>
              </a:rPr>
              <a:t>The causes of crashes-through cause codes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93172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marR="0" indent="228600">
              <a:lnSpc>
                <a:spcPct val="107000"/>
              </a:lnSpc>
              <a:spcBef>
                <a:spcPts val="200"/>
              </a:spcBef>
              <a:spcAft>
                <a:spcPts val="0"/>
              </a:spcAft>
            </a:pPr>
            <a:r>
              <a:rPr lang="en-US" b="1" dirty="0" smtClean="0">
                <a:solidFill>
                  <a:srgbClr val="2E74B5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KENYA STRENGTH ON TIMS </a:t>
            </a:r>
            <a:endParaRPr lang="en-US" b="1" dirty="0">
              <a:solidFill>
                <a:srgbClr val="2E74B5"/>
              </a:solidFill>
              <a:effectLst/>
              <a:latin typeface="Calibri Light" panose="020F03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" y="1269090"/>
            <a:ext cx="11985171" cy="4892693"/>
          </a:xfrm>
        </p:spPr>
        <p:txBody>
          <a:bodyPr>
            <a:normAutofit fontScale="92500" lnSpcReduction="20000"/>
          </a:bodyPr>
          <a:lstStyle/>
          <a:p>
            <a:pPr algn="just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en-GB" dirty="0">
                <a:latin typeface="Century Gothic" panose="020B050202020202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NTSA </a:t>
            </a:r>
            <a:r>
              <a:rPr lang="en-GB" dirty="0" smtClean="0">
                <a:latin typeface="Century Gothic" panose="020B050202020202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has established </a:t>
            </a:r>
            <a:r>
              <a:rPr lang="en-GB" dirty="0">
                <a:latin typeface="Century Gothic" panose="020B050202020202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the Transport Integrated Management Systems (TIMS), which serves as the central database and platform for managing driver </a:t>
            </a:r>
            <a:r>
              <a:rPr lang="en-GB" dirty="0" smtClean="0">
                <a:latin typeface="Century Gothic" panose="020B050202020202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licensing, motor vehicle inspections, vehicle registration and PSV management in </a:t>
            </a:r>
            <a:r>
              <a:rPr lang="en-GB" dirty="0">
                <a:latin typeface="Century Gothic" panose="020B050202020202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Kenya. </a:t>
            </a:r>
            <a:endParaRPr lang="en-GB" dirty="0" smtClean="0">
              <a:latin typeface="Century Gothic" panose="020B050202020202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>
                <a:latin typeface="Century Gothic" panose="020B050202020202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Transport Integrated Managements Systems (TIMS) </a:t>
            </a:r>
            <a:r>
              <a:rPr lang="en-US" dirty="0" smtClean="0">
                <a:latin typeface="Century Gothic" panose="020B050202020202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to </a:t>
            </a:r>
            <a:r>
              <a:rPr lang="en-US" dirty="0">
                <a:latin typeface="Century Gothic" panose="020B050202020202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enhance efficiency and increased reliability of data</a:t>
            </a:r>
            <a:endParaRPr lang="en-GB" dirty="0" smtClean="0">
              <a:latin typeface="Century Gothic" panose="020B050202020202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en-GB" dirty="0" smtClean="0">
                <a:latin typeface="Century Gothic" panose="020B050202020202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The </a:t>
            </a:r>
            <a:r>
              <a:rPr lang="en-GB" dirty="0">
                <a:latin typeface="Century Gothic" panose="020B050202020202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TIMS helps in the management of the following information: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 algn="just">
              <a:spcBef>
                <a:spcPts val="0"/>
              </a:spcBef>
              <a:spcAft>
                <a:spcPts val="600"/>
              </a:spcAft>
            </a:pPr>
            <a:r>
              <a:rPr lang="en-GB" dirty="0">
                <a:latin typeface="Century Gothic" panose="020B050202020202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Vehicle registration data</a:t>
            </a:r>
            <a:endParaRPr lang="en-US" dirty="0"/>
          </a:p>
          <a:p>
            <a:pPr lvl="1" algn="just">
              <a:spcBef>
                <a:spcPts val="0"/>
              </a:spcBef>
              <a:spcAft>
                <a:spcPts val="600"/>
              </a:spcAft>
            </a:pPr>
            <a:r>
              <a:rPr lang="en-GB" dirty="0">
                <a:latin typeface="Century Gothic" panose="020B050202020202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Motor vehicle inspection data</a:t>
            </a:r>
            <a:endParaRPr lang="en-US" dirty="0"/>
          </a:p>
          <a:p>
            <a:pPr lvl="1" algn="just">
              <a:spcBef>
                <a:spcPts val="0"/>
              </a:spcBef>
              <a:spcAft>
                <a:spcPts val="600"/>
              </a:spcAft>
            </a:pPr>
            <a:r>
              <a:rPr lang="en-GB" dirty="0">
                <a:latin typeface="Century Gothic" panose="020B050202020202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Statistics on traffic violations</a:t>
            </a:r>
            <a:endParaRPr lang="en-US" dirty="0"/>
          </a:p>
          <a:p>
            <a:pPr lvl="1" algn="just">
              <a:spcBef>
                <a:spcPts val="0"/>
              </a:spcBef>
              <a:spcAft>
                <a:spcPts val="600"/>
              </a:spcAft>
            </a:pPr>
            <a:r>
              <a:rPr lang="en-GB" dirty="0">
                <a:latin typeface="Century Gothic" panose="020B050202020202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Road service licences for public transport</a:t>
            </a:r>
            <a:endParaRPr lang="en-US" dirty="0"/>
          </a:p>
          <a:p>
            <a:pPr lvl="1" algn="just">
              <a:spcBef>
                <a:spcPts val="0"/>
              </a:spcBef>
              <a:spcAft>
                <a:spcPts val="600"/>
              </a:spcAft>
            </a:pPr>
            <a:r>
              <a:rPr lang="en-GB" dirty="0">
                <a:latin typeface="Century Gothic" panose="020B050202020202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Driving license </a:t>
            </a:r>
            <a:r>
              <a:rPr lang="en-GB" dirty="0" smtClean="0">
                <a:latin typeface="Century Gothic" panose="020B050202020202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data</a:t>
            </a:r>
          </a:p>
          <a:p>
            <a:pPr algn="just">
              <a:spcBef>
                <a:spcPts val="0"/>
              </a:spcBef>
              <a:spcAft>
                <a:spcPts val="600"/>
              </a:spcAft>
            </a:pPr>
            <a:r>
              <a:rPr lang="en-GB" dirty="0" smtClean="0">
                <a:latin typeface="Century Gothic" panose="020B0502020202020204" pitchFamily="34" charset="0"/>
                <a:ea typeface="Verdana" panose="020B0604030504040204" pitchFamily="34" charset="0"/>
              </a:rPr>
              <a:t>This provide exposure data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92717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TIMS…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03908" y="1269090"/>
            <a:ext cx="12198927" cy="486220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b="1" dirty="0" smtClean="0">
                <a:solidFill>
                  <a:srgbClr val="03913B"/>
                </a:solidFill>
                <a:latin typeface="Century Gothic" panose="020B0502020202020204" pitchFamily="34" charset="0"/>
              </a:rPr>
              <a:t>Some Online-Services in the TIMS platform </a:t>
            </a:r>
          </a:p>
          <a:p>
            <a:pPr lvl="1"/>
            <a:r>
              <a:rPr lang="en-GB" sz="1600" dirty="0" smtClean="0">
                <a:latin typeface="Century Gothic" panose="020B0502020202020204" pitchFamily="34" charset="0"/>
              </a:rPr>
              <a:t>Motor </a:t>
            </a:r>
            <a:r>
              <a:rPr lang="en-GB" sz="1600" dirty="0">
                <a:latin typeface="Century Gothic" panose="020B0502020202020204" pitchFamily="34" charset="0"/>
              </a:rPr>
              <a:t>Vehicle Registration and Licencing(Transfers, duplicate logbooks)</a:t>
            </a:r>
          </a:p>
          <a:p>
            <a:pPr lvl="1" algn="just">
              <a:lnSpc>
                <a:spcPct val="110000"/>
              </a:lnSpc>
              <a:spcBef>
                <a:spcPts val="600"/>
              </a:spcBef>
            </a:pPr>
            <a:r>
              <a:rPr lang="en-GB" sz="1600" dirty="0">
                <a:latin typeface="Century Gothic" panose="020B0502020202020204" pitchFamily="34" charset="0"/>
              </a:rPr>
              <a:t>Motor Vehicle Inspection Self-booking</a:t>
            </a:r>
          </a:p>
          <a:p>
            <a:pPr lvl="1" algn="just">
              <a:lnSpc>
                <a:spcPct val="110000"/>
              </a:lnSpc>
              <a:spcBef>
                <a:spcPts val="600"/>
              </a:spcBef>
            </a:pPr>
            <a:r>
              <a:rPr lang="en-US" sz="1600" dirty="0">
                <a:latin typeface="Century Gothic" panose="020B0502020202020204" pitchFamily="34" charset="0"/>
              </a:rPr>
              <a:t>Application of Provisional Driving License</a:t>
            </a:r>
          </a:p>
          <a:p>
            <a:pPr lvl="1" algn="just">
              <a:lnSpc>
                <a:spcPct val="110000"/>
              </a:lnSpc>
              <a:spcBef>
                <a:spcPts val="600"/>
              </a:spcBef>
            </a:pPr>
            <a:r>
              <a:rPr lang="en-US" sz="1600" dirty="0">
                <a:latin typeface="Century Gothic" panose="020B0502020202020204" pitchFamily="34" charset="0"/>
              </a:rPr>
              <a:t>Booking for a Driving Test</a:t>
            </a:r>
          </a:p>
          <a:p>
            <a:pPr lvl="1" algn="just">
              <a:lnSpc>
                <a:spcPct val="110000"/>
              </a:lnSpc>
              <a:spcBef>
                <a:spcPts val="600"/>
              </a:spcBef>
            </a:pPr>
            <a:r>
              <a:rPr lang="en-US" sz="1600" dirty="0">
                <a:latin typeface="Century Gothic" panose="020B0502020202020204" pitchFamily="34" charset="0"/>
              </a:rPr>
              <a:t>Interim Drivers License</a:t>
            </a:r>
          </a:p>
          <a:p>
            <a:pPr lvl="1" algn="just">
              <a:lnSpc>
                <a:spcPct val="110000"/>
              </a:lnSpc>
              <a:spcBef>
                <a:spcPts val="600"/>
              </a:spcBef>
            </a:pPr>
            <a:r>
              <a:rPr lang="en-US" sz="1600" dirty="0">
                <a:latin typeface="Century Gothic" panose="020B0502020202020204" pitchFamily="34" charset="0"/>
              </a:rPr>
              <a:t>Duplicate Driving License</a:t>
            </a:r>
          </a:p>
          <a:p>
            <a:pPr lvl="1" algn="just">
              <a:lnSpc>
                <a:spcPct val="110000"/>
              </a:lnSpc>
              <a:spcBef>
                <a:spcPts val="600"/>
              </a:spcBef>
            </a:pPr>
            <a:r>
              <a:rPr lang="en-GB" sz="1600" dirty="0">
                <a:latin typeface="Century Gothic" panose="020B0502020202020204" pitchFamily="34" charset="0"/>
              </a:rPr>
              <a:t>Endorsement of additional Classes</a:t>
            </a:r>
            <a:endParaRPr lang="en-US" sz="1600" dirty="0">
              <a:latin typeface="Century Gothic" panose="020B0502020202020204" pitchFamily="34" charset="0"/>
            </a:endParaRPr>
          </a:p>
          <a:p>
            <a:pPr lvl="1" algn="just">
              <a:lnSpc>
                <a:spcPct val="110000"/>
              </a:lnSpc>
              <a:spcBef>
                <a:spcPts val="600"/>
              </a:spcBef>
            </a:pPr>
            <a:r>
              <a:rPr lang="en-US" sz="1600" dirty="0">
                <a:latin typeface="Century Gothic" panose="020B0502020202020204" pitchFamily="34" charset="0"/>
              </a:rPr>
              <a:t>Renewal of Drivers License (1 </a:t>
            </a:r>
            <a:r>
              <a:rPr lang="en-US" sz="1600" dirty="0" err="1">
                <a:latin typeface="Century Gothic" panose="020B0502020202020204" pitchFamily="34" charset="0"/>
              </a:rPr>
              <a:t>yr</a:t>
            </a:r>
            <a:r>
              <a:rPr lang="en-US" sz="1600" dirty="0">
                <a:latin typeface="Century Gothic" panose="020B0502020202020204" pitchFamily="34" charset="0"/>
              </a:rPr>
              <a:t> and 3yrs)</a:t>
            </a:r>
          </a:p>
          <a:p>
            <a:pPr lvl="1" algn="just">
              <a:lnSpc>
                <a:spcPct val="110000"/>
              </a:lnSpc>
              <a:spcBef>
                <a:spcPts val="600"/>
              </a:spcBef>
            </a:pPr>
            <a:r>
              <a:rPr lang="en-US" sz="1600" dirty="0">
                <a:latin typeface="Century Gothic" panose="020B0502020202020204" pitchFamily="34" charset="0"/>
              </a:rPr>
              <a:t>Amendment of Drivers License Details</a:t>
            </a:r>
          </a:p>
          <a:p>
            <a:pPr lvl="1"/>
            <a:r>
              <a:rPr lang="en-US" sz="1600" dirty="0">
                <a:latin typeface="Century Gothic" panose="020B0502020202020204" pitchFamily="34" charset="0"/>
              </a:rPr>
              <a:t>Drivers  PSV license</a:t>
            </a:r>
          </a:p>
          <a:p>
            <a:pPr lvl="1"/>
            <a:r>
              <a:rPr lang="en-US" sz="1600" dirty="0">
                <a:latin typeface="Century Gothic" panose="020B0502020202020204" pitchFamily="34" charset="0"/>
              </a:rPr>
              <a:t>Conductors PSV license</a:t>
            </a:r>
          </a:p>
          <a:p>
            <a:pPr lvl="1"/>
            <a:r>
              <a:rPr lang="en-US" sz="1600" dirty="0">
                <a:latin typeface="Century Gothic" panose="020B0502020202020204" pitchFamily="34" charset="0"/>
              </a:rPr>
              <a:t>Road Service </a:t>
            </a:r>
            <a:r>
              <a:rPr lang="en-US" sz="1600" dirty="0" smtClean="0">
                <a:latin typeface="Century Gothic" panose="020B0502020202020204" pitchFamily="34" charset="0"/>
              </a:rPr>
              <a:t>License</a:t>
            </a:r>
          </a:p>
          <a:p>
            <a:pPr lvl="1"/>
            <a:r>
              <a:rPr lang="en-US" sz="1600" dirty="0" smtClean="0">
                <a:latin typeface="Century Gothic" panose="020B0502020202020204" pitchFamily="34" charset="0"/>
              </a:rPr>
              <a:t>Mobile </a:t>
            </a:r>
            <a:r>
              <a:rPr lang="en-US" sz="1600" dirty="0">
                <a:latin typeface="Century Gothic" panose="020B0502020202020204" pitchFamily="34" charset="0"/>
              </a:rPr>
              <a:t>policing </a:t>
            </a:r>
            <a:r>
              <a:rPr lang="en-US" sz="1600" dirty="0" smtClean="0">
                <a:latin typeface="Century Gothic" panose="020B0502020202020204" pitchFamily="34" charset="0"/>
              </a:rPr>
              <a:t>Device/Gadget </a:t>
            </a:r>
            <a:endParaRPr lang="en-US" sz="1600" dirty="0">
              <a:latin typeface="Century Gothic" panose="020B0502020202020204" pitchFamily="34" charset="0"/>
            </a:endParaRPr>
          </a:p>
          <a:p>
            <a:pPr lvl="1"/>
            <a:r>
              <a:rPr lang="en-US" sz="1600" dirty="0">
                <a:latin typeface="Century Gothic" panose="020B0502020202020204" pitchFamily="34" charset="0"/>
              </a:rPr>
              <a:t>Verification of  genuine  NTSA documents using SMS code</a:t>
            </a:r>
          </a:p>
          <a:p>
            <a:pPr lvl="1"/>
            <a:endParaRPr lang="en-US" sz="1600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endParaRPr lang="en-US" sz="1600" dirty="0" smtClean="0">
              <a:latin typeface="Century Gothic" panose="020B0502020202020204" pitchFamily="34" charset="0"/>
            </a:endParaRPr>
          </a:p>
          <a:p>
            <a:pPr marL="0" indent="0">
              <a:buNone/>
            </a:pPr>
            <a:endParaRPr lang="sw-KE" sz="16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8633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marR="0" indent="457200">
              <a:lnSpc>
                <a:spcPct val="107000"/>
              </a:lnSpc>
              <a:spcBef>
                <a:spcPts val="200"/>
              </a:spcBef>
              <a:spcAft>
                <a:spcPts val="0"/>
              </a:spcAft>
            </a:pPr>
            <a:r>
              <a:rPr lang="en-US" b="1" dirty="0">
                <a:solidFill>
                  <a:srgbClr val="2E74B5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Data </a:t>
            </a:r>
            <a:r>
              <a:rPr lang="en-US" b="1" dirty="0" smtClean="0">
                <a:solidFill>
                  <a:srgbClr val="2E74B5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Sources in Kenya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0945" y="1269090"/>
            <a:ext cx="11793682" cy="4892693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 smtClean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Data is available in the following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 smtClean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Police</a:t>
            </a:r>
            <a:r>
              <a:rPr lang="en-US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endParaRPr lang="en-US" dirty="0" smtClean="0"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 smtClean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Health Institution 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 smtClean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Vital registration Department  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dirty="0" smtClean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nsurance </a:t>
            </a:r>
            <a:r>
              <a:rPr lang="en-US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companies</a:t>
            </a:r>
            <a:r>
              <a:rPr lang="en-US" dirty="0" smtClean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 smtClean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Insurance regulatory Authority</a:t>
            </a:r>
            <a:r>
              <a:rPr lang="en-US" dirty="0" smtClean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 smtClean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Ambulance Records </a:t>
            </a:r>
            <a:endParaRPr lang="en-US" dirty="0" smtClean="0"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 smtClean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NTSA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 smtClean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Research Institutions/universities,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Private Road Transport </a:t>
            </a:r>
            <a:r>
              <a:rPr lang="en-US" dirty="0" smtClean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Companies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 smtClean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Most </a:t>
            </a:r>
            <a:r>
              <a:rPr lang="en-US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 the data </a:t>
            </a:r>
            <a:r>
              <a:rPr lang="en-US" dirty="0" smtClean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available for use  </a:t>
            </a:r>
            <a:r>
              <a:rPr lang="en-US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currently is from the </a:t>
            </a:r>
            <a:r>
              <a:rPr lang="en-US" dirty="0" smtClean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traffic </a:t>
            </a:r>
            <a:r>
              <a:rPr lang="en-US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department.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82330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2E74B5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POLICE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5943" y="1269090"/>
            <a:ext cx="10688243" cy="4892693"/>
          </a:xfrm>
        </p:spPr>
        <p:txBody>
          <a:bodyPr>
            <a:noAutofit/>
          </a:bodyPr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18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</a:t>
            </a:r>
            <a:r>
              <a:rPr lang="en-US" sz="1800" dirty="0" smtClean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police </a:t>
            </a:r>
            <a:r>
              <a:rPr lang="en-US" sz="18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data, which is the main source, has the following attributes:</a:t>
            </a:r>
          </a:p>
          <a:p>
            <a:pPr marL="0" indent="0">
              <a:lnSpc>
                <a:spcPct val="107000"/>
              </a:lnSpc>
              <a:spcBef>
                <a:spcPts val="0"/>
              </a:spcBef>
              <a:buNone/>
            </a:pPr>
            <a:r>
              <a:rPr lang="en-US" sz="1800" u="sng" dirty="0" smtClean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STRENGTHS:</a:t>
            </a:r>
          </a:p>
          <a:p>
            <a:pPr>
              <a:lnSpc>
                <a:spcPct val="107000"/>
              </a:lnSpc>
              <a:spcBef>
                <a:spcPts val="0"/>
              </a:spcBef>
            </a:pPr>
            <a:r>
              <a:rPr lang="en-US" sz="1800" dirty="0" smtClean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It </a:t>
            </a:r>
            <a:r>
              <a:rPr lang="en-US" sz="18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 national in terms of </a:t>
            </a:r>
            <a:r>
              <a:rPr lang="en-US" sz="1800" dirty="0" smtClean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coverage</a:t>
            </a:r>
          </a:p>
          <a:p>
            <a:pPr>
              <a:lnSpc>
                <a:spcPct val="107000"/>
              </a:lnSpc>
              <a:spcBef>
                <a:spcPts val="0"/>
              </a:spcBef>
            </a:pPr>
            <a:r>
              <a:rPr lang="en-US" sz="1800" dirty="0" smtClean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Collect most of the important data elements</a:t>
            </a:r>
          </a:p>
          <a:p>
            <a:pPr>
              <a:lnSpc>
                <a:spcPct val="107000"/>
              </a:lnSpc>
              <a:spcBef>
                <a:spcPts val="0"/>
              </a:spcBef>
            </a:pPr>
            <a:r>
              <a:rPr lang="en-US" sz="1800" dirty="0" smtClean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Available on daily basis</a:t>
            </a:r>
          </a:p>
          <a:p>
            <a:pPr>
              <a:lnSpc>
                <a:spcPct val="107000"/>
              </a:lnSpc>
              <a:spcBef>
                <a:spcPts val="0"/>
              </a:spcBef>
            </a:pPr>
            <a:r>
              <a:rPr lang="en-US" sz="1800" dirty="0" smtClean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Raw data and can be analyzed in whichever format you want</a:t>
            </a:r>
          </a:p>
          <a:p>
            <a:pPr marL="0" indent="0">
              <a:lnSpc>
                <a:spcPct val="107000"/>
              </a:lnSpc>
              <a:spcBef>
                <a:spcPts val="0"/>
              </a:spcBef>
              <a:buNone/>
            </a:pPr>
            <a:r>
              <a:rPr lang="en-US" sz="1800" u="sng" dirty="0" smtClean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WEAKNESSES</a:t>
            </a:r>
            <a:endParaRPr lang="en-US" sz="1800" u="sng" dirty="0"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0"/>
              </a:spcBef>
            </a:pPr>
            <a:r>
              <a:rPr lang="en-US" sz="18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Most of the information derived from this data source is fatal injuries </a:t>
            </a:r>
          </a:p>
          <a:p>
            <a:pPr>
              <a:lnSpc>
                <a:spcPct val="107000"/>
              </a:lnSpc>
              <a:spcBef>
                <a:spcPts val="0"/>
              </a:spcBef>
            </a:pPr>
            <a:r>
              <a:rPr lang="en-US" sz="1800" dirty="0" smtClean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There </a:t>
            </a:r>
            <a:r>
              <a:rPr lang="en-US" sz="18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 no </a:t>
            </a:r>
            <a:r>
              <a:rPr lang="en-US" sz="1800" dirty="0" smtClean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electronic linkages </a:t>
            </a:r>
            <a:r>
              <a:rPr lang="en-US" sz="18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with the other data </a:t>
            </a:r>
            <a:r>
              <a:rPr lang="en-US" sz="1800" dirty="0" smtClean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sources</a:t>
            </a:r>
          </a:p>
          <a:p>
            <a:pPr>
              <a:lnSpc>
                <a:spcPct val="107000"/>
              </a:lnSpc>
              <a:spcBef>
                <a:spcPts val="0"/>
              </a:spcBef>
            </a:pPr>
            <a:r>
              <a:rPr lang="en-US" sz="1800" dirty="0" smtClean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</a:t>
            </a:r>
            <a:r>
              <a:rPr lang="en-US" sz="18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data is provided in raw absolute formats and not in tabulated  or other customized specifications</a:t>
            </a:r>
          </a:p>
          <a:p>
            <a:pPr>
              <a:lnSpc>
                <a:spcPct val="107000"/>
              </a:lnSpc>
              <a:spcBef>
                <a:spcPts val="0"/>
              </a:spcBef>
            </a:pPr>
            <a:r>
              <a:rPr lang="en-US" sz="1800" dirty="0" smtClean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Demonstrates </a:t>
            </a:r>
            <a:r>
              <a:rPr lang="en-US" sz="18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weak link to other systems for follow up of injuries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Definitions on the severity of injury by the police is not standardizes as per the international standard. In any case Kenyan police aren’t trained to differentiate the same</a:t>
            </a:r>
            <a:r>
              <a:rPr lang="en-US" sz="1800" dirty="0" smtClean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18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71335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2E74B5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VITAL STATISTICS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399" y="1269090"/>
            <a:ext cx="11832771" cy="4892693"/>
          </a:xfrm>
        </p:spPr>
        <p:txBody>
          <a:bodyPr>
            <a:normAutofit fontScale="32500" lnSpcReduction="20000"/>
          </a:bodyPr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88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Vital Statistics is a </a:t>
            </a:r>
            <a:r>
              <a:rPr lang="en-US" sz="8800" dirty="0" smtClean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data </a:t>
            </a:r>
            <a:r>
              <a:rPr lang="en-US" sz="88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source in Kenya </a:t>
            </a:r>
            <a:endParaRPr lang="en-US" sz="8800" dirty="0" smtClean="0"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7000"/>
              </a:lnSpc>
              <a:spcBef>
                <a:spcPts val="0"/>
              </a:spcBef>
            </a:pPr>
            <a:r>
              <a:rPr lang="en-US" sz="8400" dirty="0" smtClean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coverage –currently standing at </a:t>
            </a:r>
            <a:r>
              <a:rPr lang="en-US" sz="8400" dirty="0" smtClean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50%</a:t>
            </a:r>
            <a:endParaRPr lang="en-US" sz="8400" dirty="0"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7000"/>
              </a:lnSpc>
              <a:spcBef>
                <a:spcPts val="0"/>
              </a:spcBef>
            </a:pPr>
            <a:r>
              <a:rPr lang="en-US" sz="84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Completeness – </a:t>
            </a:r>
          </a:p>
          <a:p>
            <a:pPr lvl="1">
              <a:lnSpc>
                <a:spcPct val="107000"/>
              </a:lnSpc>
              <a:spcBef>
                <a:spcPts val="0"/>
              </a:spcBef>
            </a:pPr>
            <a:r>
              <a:rPr lang="en-US" sz="84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Missing data on death certificates;</a:t>
            </a:r>
          </a:p>
          <a:p>
            <a:pPr lvl="1">
              <a:lnSpc>
                <a:spcPct val="107000"/>
              </a:lnSpc>
              <a:spcBef>
                <a:spcPts val="0"/>
              </a:spcBef>
            </a:pPr>
            <a:r>
              <a:rPr lang="en-US" sz="84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Misclassification of cause of death – doctors must be sufficiently trained to record and code correctly the underlying cause of death;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84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Inadequate coding </a:t>
            </a:r>
            <a:r>
              <a:rPr lang="en-US" sz="8400" dirty="0" smtClean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8400" dirty="0" smtClean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NTSA together with the registration of deaths department is working to regularly get this data and further link the two institutions </a:t>
            </a:r>
          </a:p>
          <a:p>
            <a:pPr marL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34089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2E74B5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Health facility data…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5943" y="1269090"/>
            <a:ext cx="11996057" cy="4892693"/>
          </a:xfrm>
        </p:spPr>
        <p:txBody>
          <a:bodyPr>
            <a:normAutofit fontScale="92500" lnSpcReduction="10000"/>
          </a:bodyPr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Health facility </a:t>
            </a:r>
            <a:r>
              <a:rPr lang="en-US" dirty="0" smtClean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data advantage is it picks on the burden and severity of RTIs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dirty="0" smtClean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Some challenges on this include</a:t>
            </a:r>
            <a:r>
              <a:rPr lang="en-US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People with minor injuries not seeking formal medical care;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Poor access to health facilities;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dirty="0">
                <a:latin typeface="Century Gothic" panose="020B0502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Injuries</a:t>
            </a:r>
            <a:r>
              <a:rPr lang="en-US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treated at private hospitals remaining unrecorded, as non-government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dirty="0" smtClean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Lack </a:t>
            </a:r>
            <a:r>
              <a:rPr lang="en-US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 training, expertise, interest or time on the part of health workers, who may not record all relevant details of the injury;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US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Data being incorrectly coded by the health worker, or by the person responsible for data extraction or data entry.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159137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marR="0" indent="228600">
              <a:lnSpc>
                <a:spcPct val="107000"/>
              </a:lnSpc>
              <a:spcBef>
                <a:spcPts val="200"/>
              </a:spcBef>
              <a:spcAft>
                <a:spcPts val="0"/>
              </a:spcAft>
            </a:pPr>
            <a:r>
              <a:rPr lang="en-US" b="1" dirty="0" smtClean="0">
                <a:solidFill>
                  <a:srgbClr val="2E74B5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Exposure Data…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0628" y="1269090"/>
            <a:ext cx="11611099" cy="4892693"/>
          </a:xfrm>
        </p:spPr>
        <p:txBody>
          <a:bodyPr>
            <a:normAutofit fontScale="25000" lnSpcReduction="20000"/>
          </a:bodyPr>
          <a:lstStyle/>
          <a:p>
            <a:pPr marL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6400" dirty="0" smtClean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sz="6400" b="1" u="sng" dirty="0" smtClean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EXPOSURE DATA AVAILABLE </a:t>
            </a:r>
          </a:p>
          <a:p>
            <a:pPr marL="514350" indent="-5143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sz="7200" dirty="0" smtClean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</a:t>
            </a:r>
            <a:r>
              <a:rPr lang="en-US" sz="72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TIMS helps in the management of the following information: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72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Vehicle registration data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72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Motor vehicle inspection data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72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Statistics on traffic violations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72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Road service </a:t>
            </a:r>
            <a:r>
              <a:rPr lang="en-US" sz="7200" dirty="0" err="1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licences</a:t>
            </a:r>
            <a:r>
              <a:rPr lang="en-US" sz="72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for public transport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72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Driving license </a:t>
            </a:r>
            <a:r>
              <a:rPr lang="en-US" sz="7200" dirty="0" smtClean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data</a:t>
            </a:r>
          </a:p>
          <a:p>
            <a:pPr marL="514350" lvl="0" indent="-5143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sz="72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Road layout, design and environment;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72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Available with the road Authorities </a:t>
            </a:r>
          </a:p>
          <a:p>
            <a:pPr marL="514350" lvl="0" indent="-5143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sz="72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demographics of the county/county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72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 information is available from secondary sources-National Census, KNBS, KDHS</a:t>
            </a:r>
          </a:p>
          <a:p>
            <a:pPr marL="457200" lvl="1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7200" b="1" u="sng" dirty="0" smtClean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EXPOSURE DATA WEAKNESS</a:t>
            </a:r>
          </a:p>
          <a:p>
            <a:pPr marL="457200" indent="-4572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sz="7200" dirty="0" smtClean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Traffic flows and characteristics/traffic volume data 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7200" dirty="0" smtClean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May </a:t>
            </a:r>
            <a:r>
              <a:rPr lang="en-US" sz="72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require a study or Intelligent Transport Systems/ITS which will pick the information real-time.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endParaRPr lang="en-US" sz="7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184426088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Cooperation and Collaboration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519" y="1269090"/>
            <a:ext cx="11897590" cy="4892693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Centaur" panose="02030504050205020304" pitchFamily="18" charset="0"/>
              </a:rPr>
              <a:t>Kenya is cooperates with a number of African Countries through a number of regional  integrations.</a:t>
            </a:r>
          </a:p>
          <a:p>
            <a:r>
              <a:rPr lang="en-US" dirty="0" smtClean="0">
                <a:latin typeface="Centaur" panose="02030504050205020304" pitchFamily="18" charset="0"/>
              </a:rPr>
              <a:t>Some of these blocks on standardization of road transport and road safety protocols – including Motor vehicle inspections, driving School Curriculums among other road  transport and safety themes</a:t>
            </a:r>
          </a:p>
          <a:p>
            <a:r>
              <a:rPr lang="en-US" dirty="0" smtClean="0">
                <a:latin typeface="Centaur" panose="02030504050205020304" pitchFamily="18" charset="0"/>
              </a:rPr>
              <a:t>These include;</a:t>
            </a:r>
          </a:p>
          <a:p>
            <a:pPr lvl="1"/>
            <a:r>
              <a:rPr lang="en-US" dirty="0" smtClean="0">
                <a:latin typeface="Centaur" panose="02030504050205020304" pitchFamily="18" charset="0"/>
              </a:rPr>
              <a:t>East African Community-Kenya, Uganda, Tanzania, South Sudan, Rwanda, </a:t>
            </a:r>
            <a:r>
              <a:rPr lang="en-US" dirty="0" err="1" smtClean="0">
                <a:latin typeface="Centaur" panose="02030504050205020304" pitchFamily="18" charset="0"/>
              </a:rPr>
              <a:t>Burudi</a:t>
            </a:r>
            <a:endParaRPr lang="en-US" dirty="0" smtClean="0">
              <a:latin typeface="Centaur" panose="02030504050205020304" pitchFamily="18" charset="0"/>
            </a:endParaRPr>
          </a:p>
          <a:p>
            <a:pPr lvl="1"/>
            <a:r>
              <a:rPr lang="en-US" dirty="0" smtClean="0">
                <a:latin typeface="Centaur" panose="02030504050205020304" pitchFamily="18" charset="0"/>
              </a:rPr>
              <a:t>Northern Corridor Integration Projects-Kenya, Uganda, </a:t>
            </a:r>
            <a:r>
              <a:rPr lang="en-US" dirty="0" err="1" smtClean="0">
                <a:latin typeface="Centaur" panose="02030504050205020304" pitchFamily="18" charset="0"/>
              </a:rPr>
              <a:t>Rwanda,South</a:t>
            </a:r>
            <a:r>
              <a:rPr lang="en-US" dirty="0" smtClean="0">
                <a:latin typeface="Centaur" panose="02030504050205020304" pitchFamily="18" charset="0"/>
              </a:rPr>
              <a:t> Sudan ,DRC</a:t>
            </a:r>
          </a:p>
          <a:p>
            <a:pPr lvl="1"/>
            <a:r>
              <a:rPr lang="en-US" dirty="0" smtClean="0">
                <a:latin typeface="Centaur" panose="02030504050205020304" pitchFamily="18" charset="0"/>
              </a:rPr>
              <a:t>IGAD-</a:t>
            </a:r>
          </a:p>
          <a:p>
            <a:pPr lvl="1"/>
            <a:r>
              <a:rPr lang="en-US" dirty="0" smtClean="0">
                <a:latin typeface="Centaur" panose="02030504050205020304" pitchFamily="18" charset="0"/>
              </a:rPr>
              <a:t>AU Commission </a:t>
            </a:r>
          </a:p>
          <a:p>
            <a:r>
              <a:rPr lang="en-US" dirty="0" smtClean="0">
                <a:latin typeface="Centaur" panose="02030504050205020304" pitchFamily="18" charset="0"/>
              </a:rPr>
              <a:t>African Road Safety Observatory can be leveraged on this regional integration 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1122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49148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Africa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22624" y="1269089"/>
            <a:ext cx="9638965" cy="4892695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289" y="1269089"/>
            <a:ext cx="7545859" cy="51152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" name="Straight Arrow Connector 4"/>
          <p:cNvCxnSpPr/>
          <p:nvPr/>
        </p:nvCxnSpPr>
        <p:spPr>
          <a:xfrm flipH="1" flipV="1">
            <a:off x="6597291" y="3935630"/>
            <a:ext cx="2248929" cy="531341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9801292" y="4272623"/>
            <a:ext cx="794320" cy="3886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KENYA</a:t>
            </a:r>
          </a:p>
        </p:txBody>
      </p:sp>
    </p:spTree>
    <p:extLst>
      <p:ext uri="{BB962C8B-B14F-4D97-AF65-F5344CB8AC3E}">
        <p14:creationId xmlns:p14="http://schemas.microsoft.com/office/powerpoint/2010/main" val="708596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Expectation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5082" y="1269090"/>
            <a:ext cx="11772900" cy="5038192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Centaur" panose="02030504050205020304" pitchFamily="18" charset="0"/>
              </a:rPr>
              <a:t>The observatory be set </a:t>
            </a:r>
          </a:p>
          <a:p>
            <a:r>
              <a:rPr lang="en-US" dirty="0" smtClean="0">
                <a:latin typeface="Centaur" panose="02030504050205020304" pitchFamily="18" charset="0"/>
              </a:rPr>
              <a:t>Standardization of Minimum data elements to be collected </a:t>
            </a:r>
            <a:r>
              <a:rPr lang="en-US" dirty="0" smtClean="0">
                <a:latin typeface="Centaur" panose="020305040502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(road related ,crash related, vehicle related and person/road user related)</a:t>
            </a:r>
          </a:p>
          <a:p>
            <a:pPr lvl="0"/>
            <a:r>
              <a:rPr lang="en-US" dirty="0">
                <a:latin typeface="Centaur" panose="02030504050205020304" pitchFamily="18" charset="0"/>
              </a:rPr>
              <a:t>The data sources as a minimum  include data from the police, health and Vital statistics</a:t>
            </a:r>
          </a:p>
          <a:p>
            <a:pPr lvl="0"/>
            <a:r>
              <a:rPr lang="en-US" dirty="0">
                <a:latin typeface="Centaur" panose="02030504050205020304" pitchFamily="18" charset="0"/>
              </a:rPr>
              <a:t>Fatal and Injury severity data be collected</a:t>
            </a:r>
          </a:p>
          <a:p>
            <a:pPr lvl="0"/>
            <a:r>
              <a:rPr lang="en-US" dirty="0">
                <a:latin typeface="Centaur" panose="02030504050205020304" pitchFamily="18" charset="0"/>
              </a:rPr>
              <a:t>Definition of a fatal injury be standardized </a:t>
            </a:r>
          </a:p>
          <a:p>
            <a:pPr lvl="0"/>
            <a:r>
              <a:rPr lang="en-US" dirty="0">
                <a:latin typeface="Centaur" panose="02030504050205020304" pitchFamily="18" charset="0"/>
              </a:rPr>
              <a:t>Definition of injury be standardized</a:t>
            </a:r>
          </a:p>
          <a:p>
            <a:pPr lvl="0"/>
            <a:r>
              <a:rPr lang="en-US" dirty="0">
                <a:latin typeface="Centaur" panose="02030504050205020304" pitchFamily="18" charset="0"/>
              </a:rPr>
              <a:t>Exposure data to be collected form the participating countries be standardized </a:t>
            </a:r>
          </a:p>
          <a:p>
            <a:pPr lvl="0"/>
            <a:r>
              <a:rPr lang="en-US" dirty="0">
                <a:latin typeface="Centaur" panose="02030504050205020304" pitchFamily="18" charset="0"/>
              </a:rPr>
              <a:t>Safety performance Indicators be standardized across countries </a:t>
            </a:r>
          </a:p>
          <a:p>
            <a:endParaRPr lang="en-US" dirty="0" smtClean="0">
              <a:latin typeface="Centaur" panose="020305040502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4150669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Expectation…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4691" y="1269090"/>
            <a:ext cx="12067309" cy="4892693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en-US" sz="3500" dirty="0">
                <a:latin typeface="Centaur" panose="02030504050205020304" pitchFamily="18" charset="0"/>
              </a:rPr>
              <a:t>That the data be analyzed as soon as </a:t>
            </a:r>
            <a:r>
              <a:rPr lang="en-US" sz="3500" dirty="0" smtClean="0">
                <a:latin typeface="Centaur" panose="02030504050205020304" pitchFamily="18" charset="0"/>
              </a:rPr>
              <a:t>collected</a:t>
            </a:r>
          </a:p>
          <a:p>
            <a:pPr lvl="0"/>
            <a:r>
              <a:rPr lang="en-US" sz="3500" dirty="0" smtClean="0">
                <a:latin typeface="Centaur" panose="02030504050205020304" pitchFamily="18" charset="0"/>
              </a:rPr>
              <a:t>The data is analyzed and standard template for reporting </a:t>
            </a:r>
          </a:p>
          <a:p>
            <a:pPr lvl="0"/>
            <a:r>
              <a:rPr lang="en-US" sz="3500" dirty="0" smtClean="0">
                <a:latin typeface="Centaur" panose="02030504050205020304" pitchFamily="18" charset="0"/>
              </a:rPr>
              <a:t>Data be shared with each  country fro approval before dissemination via the observatory’s  portal </a:t>
            </a:r>
          </a:p>
          <a:p>
            <a:pPr lvl="0"/>
            <a:r>
              <a:rPr lang="en-US" sz="3500" dirty="0" smtClean="0">
                <a:latin typeface="Centaur" panose="02030504050205020304" pitchFamily="18" charset="0"/>
              </a:rPr>
              <a:t>The participating countries to agree on the period need to seek approvals before dissemination of the analyzed data/report </a:t>
            </a:r>
          </a:p>
          <a:p>
            <a:pPr lvl="0"/>
            <a:r>
              <a:rPr lang="en-US" sz="3500" dirty="0" smtClean="0">
                <a:latin typeface="Centaur" panose="02030504050205020304" pitchFamily="18" charset="0"/>
              </a:rPr>
              <a:t>The periodicity of the report be every 6 months</a:t>
            </a:r>
          </a:p>
          <a:p>
            <a:pPr lvl="0"/>
            <a:r>
              <a:rPr lang="en-US" sz="3500" dirty="0" smtClean="0">
                <a:latin typeface="Centaur" panose="02030504050205020304" pitchFamily="18" charset="0"/>
              </a:rPr>
              <a:t>The participating countries to have annual meeting to discuss the data and issues appertaining  to the observatory.</a:t>
            </a:r>
          </a:p>
          <a:p>
            <a:pPr lvl="0"/>
            <a:r>
              <a:rPr lang="en-US" sz="3500" dirty="0" smtClean="0">
                <a:latin typeface="Centaur" panose="02030504050205020304" pitchFamily="18" charset="0"/>
              </a:rPr>
              <a:t>Efforts be made towards measuring the costs of crashes as capacities improve</a:t>
            </a:r>
          </a:p>
          <a:p>
            <a:pPr lvl="0"/>
            <a:r>
              <a:rPr lang="en-US" sz="3500" dirty="0" smtClean="0">
                <a:latin typeface="Centaur" panose="02030504050205020304" pitchFamily="18" charset="0"/>
              </a:rPr>
              <a:t>That the observatory becomes an avenue of information sharing of best practice </a:t>
            </a:r>
            <a:r>
              <a:rPr lang="en-US" sz="3500" dirty="0" err="1" smtClean="0">
                <a:latin typeface="Centaur" panose="02030504050205020304" pitchFamily="18" charset="0"/>
              </a:rPr>
              <a:t>etc</a:t>
            </a:r>
            <a:r>
              <a:rPr lang="en-US" sz="3500" dirty="0" smtClean="0">
                <a:latin typeface="Centaur" panose="02030504050205020304" pitchFamily="18" charset="0"/>
              </a:rPr>
              <a:t>  </a:t>
            </a:r>
          </a:p>
          <a:p>
            <a:pPr lvl="0"/>
            <a:endParaRPr lang="en-US" sz="35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884474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 Actors of the Observatory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473" y="1269090"/>
            <a:ext cx="11835245" cy="4892693"/>
          </a:xfrm>
        </p:spPr>
        <p:txBody>
          <a:bodyPr/>
          <a:lstStyle/>
          <a:p>
            <a:r>
              <a:rPr lang="en-US" dirty="0" smtClean="0">
                <a:latin typeface="Centaur" panose="02030504050205020304" pitchFamily="18" charset="0"/>
              </a:rPr>
              <a:t>State Agencies and Institutions:</a:t>
            </a:r>
          </a:p>
          <a:p>
            <a:pPr lvl="1"/>
            <a:r>
              <a:rPr lang="en-US" sz="2800" dirty="0" smtClean="0">
                <a:latin typeface="Centaur" panose="02030504050205020304" pitchFamily="18" charset="0"/>
              </a:rPr>
              <a:t>Ministry of Transport and Infrastructure </a:t>
            </a:r>
          </a:p>
          <a:p>
            <a:pPr lvl="1"/>
            <a:r>
              <a:rPr lang="en-US" sz="2800" dirty="0" smtClean="0">
                <a:latin typeface="Centaur" panose="02030504050205020304" pitchFamily="18" charset="0"/>
              </a:rPr>
              <a:t>Mistry of Health</a:t>
            </a:r>
          </a:p>
          <a:p>
            <a:pPr lvl="1"/>
            <a:r>
              <a:rPr lang="en-US" sz="2800" dirty="0" smtClean="0">
                <a:latin typeface="Centaur" panose="02030504050205020304" pitchFamily="18" charset="0"/>
              </a:rPr>
              <a:t>National Transport and Safety Authority </a:t>
            </a:r>
          </a:p>
          <a:p>
            <a:pPr lvl="1"/>
            <a:r>
              <a:rPr lang="en-US" sz="2800" dirty="0">
                <a:latin typeface="Centaur" panose="02030504050205020304" pitchFamily="18" charset="0"/>
              </a:rPr>
              <a:t>The Traffic </a:t>
            </a:r>
            <a:r>
              <a:rPr lang="en-US" sz="2800" dirty="0" smtClean="0">
                <a:latin typeface="Centaur" panose="02030504050205020304" pitchFamily="18" charset="0"/>
              </a:rPr>
              <a:t>Police</a:t>
            </a:r>
          </a:p>
          <a:p>
            <a:pPr lvl="1"/>
            <a:r>
              <a:rPr lang="en-US" sz="2800" dirty="0" smtClean="0">
                <a:latin typeface="Centaur" panose="02030504050205020304" pitchFamily="18" charset="0"/>
              </a:rPr>
              <a:t>Department of Civil Registration</a:t>
            </a:r>
          </a:p>
          <a:p>
            <a:pPr lvl="1"/>
            <a:r>
              <a:rPr lang="en-US" sz="2800" dirty="0" smtClean="0">
                <a:latin typeface="Centaur" panose="02030504050205020304" pitchFamily="18" charset="0"/>
              </a:rPr>
              <a:t>Kenya national Bureau  of Statistics </a:t>
            </a:r>
          </a:p>
          <a:p>
            <a:pPr lvl="1"/>
            <a:r>
              <a:rPr lang="en-US" sz="2800" dirty="0" smtClean="0">
                <a:latin typeface="Centaur" panose="02030504050205020304" pitchFamily="18" charset="0"/>
              </a:rPr>
              <a:t>Road Authorities</a:t>
            </a:r>
          </a:p>
          <a:p>
            <a:pPr lvl="1"/>
            <a:r>
              <a:rPr lang="en-US" sz="2800" dirty="0" smtClean="0">
                <a:latin typeface="Centaur" panose="02030504050205020304" pitchFamily="18" charset="0"/>
              </a:rPr>
              <a:t>Insurance Regulatory Authority</a:t>
            </a:r>
          </a:p>
          <a:p>
            <a:pPr lvl="1"/>
            <a:r>
              <a:rPr lang="en-US" sz="2800" dirty="0" smtClean="0">
                <a:latin typeface="Centaur" panose="02030504050205020304" pitchFamily="18" charset="0"/>
              </a:rPr>
              <a:t>Universities and Research Institutions 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6043335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Main Actors of the Observatory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6645" y="1269090"/>
            <a:ext cx="11866419" cy="4892693"/>
          </a:xfrm>
        </p:spPr>
        <p:txBody>
          <a:bodyPr/>
          <a:lstStyle/>
          <a:p>
            <a:r>
              <a:rPr lang="en-US" dirty="0" smtClean="0">
                <a:latin typeface="Centaur" panose="02030504050205020304" pitchFamily="18" charset="0"/>
              </a:rPr>
              <a:t>International Actors;</a:t>
            </a:r>
          </a:p>
          <a:p>
            <a:pPr lvl="1"/>
            <a:r>
              <a:rPr lang="en-US" sz="2800" dirty="0" smtClean="0">
                <a:latin typeface="Centaur" panose="02030504050205020304" pitchFamily="18" charset="0"/>
              </a:rPr>
              <a:t>World Bank</a:t>
            </a:r>
          </a:p>
          <a:p>
            <a:pPr lvl="1"/>
            <a:r>
              <a:rPr lang="en-US" sz="2800" dirty="0" smtClean="0">
                <a:latin typeface="Centaur" panose="02030504050205020304" pitchFamily="18" charset="0"/>
              </a:rPr>
              <a:t>SSATP</a:t>
            </a:r>
          </a:p>
          <a:p>
            <a:pPr lvl="1"/>
            <a:r>
              <a:rPr lang="en-US" sz="2800" dirty="0" smtClean="0">
                <a:latin typeface="Centaur" panose="02030504050205020304" pitchFamily="18" charset="0"/>
              </a:rPr>
              <a:t>African Development Bank</a:t>
            </a:r>
          </a:p>
          <a:p>
            <a:pPr lvl="1"/>
            <a:r>
              <a:rPr lang="en-US" sz="2800" dirty="0" smtClean="0">
                <a:latin typeface="Centaur" panose="02030504050205020304" pitchFamily="18" charset="0"/>
              </a:rPr>
              <a:t>European Union</a:t>
            </a:r>
          </a:p>
          <a:p>
            <a:pPr lvl="1"/>
            <a:r>
              <a:rPr lang="en-US" sz="2800" dirty="0" smtClean="0">
                <a:latin typeface="Centaur" panose="02030504050205020304" pitchFamily="18" charset="0"/>
              </a:rPr>
              <a:t>WHO </a:t>
            </a:r>
          </a:p>
          <a:p>
            <a:pPr lvl="1"/>
            <a:r>
              <a:rPr lang="en-US" sz="2800" dirty="0" smtClean="0">
                <a:latin typeface="Centaur" panose="02030504050205020304" pitchFamily="18" charset="0"/>
              </a:rPr>
              <a:t>UN agencies</a:t>
            </a:r>
          </a:p>
          <a:p>
            <a:pPr lvl="1"/>
            <a:r>
              <a:rPr lang="en-US" sz="2800" dirty="0" smtClean="0">
                <a:latin typeface="Centaur" panose="02030504050205020304" pitchFamily="18" charset="0"/>
              </a:rPr>
              <a:t>UNON</a:t>
            </a:r>
          </a:p>
          <a:p>
            <a:pPr lvl="1"/>
            <a:r>
              <a:rPr lang="en-US" sz="2800" dirty="0" smtClean="0">
                <a:latin typeface="Centaur" panose="02030504050205020304" pitchFamily="18" charset="0"/>
              </a:rPr>
              <a:t>Regional Integration Blocs</a:t>
            </a:r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850283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en-US" sz="6000" dirty="0" smtClean="0"/>
          </a:p>
          <a:p>
            <a:pPr algn="ctr">
              <a:buNone/>
            </a:pPr>
            <a:endParaRPr lang="en-US" sz="6000" dirty="0" smtClean="0"/>
          </a:p>
        </p:txBody>
      </p:sp>
      <p:sp>
        <p:nvSpPr>
          <p:cNvPr id="4" name="Rectangle 3"/>
          <p:cNvSpPr/>
          <p:nvPr/>
        </p:nvSpPr>
        <p:spPr>
          <a:xfrm>
            <a:off x="4605849" y="2967335"/>
            <a:ext cx="335160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i="1" dirty="0">
                <a:ln w="22225">
                  <a:solidFill>
                    <a:srgbClr val="ED7D31"/>
                  </a:solidFill>
                  <a:prstDash val="solid"/>
                </a:ln>
                <a:solidFill>
                  <a:srgbClr val="ED7D31">
                    <a:lumMod val="40000"/>
                    <a:lumOff val="60000"/>
                  </a:srgbClr>
                </a:solidFill>
              </a:rPr>
              <a:t>Thank you </a:t>
            </a:r>
          </a:p>
        </p:txBody>
      </p:sp>
    </p:spTree>
    <p:extLst>
      <p:ext uri="{BB962C8B-B14F-4D97-AF65-F5344CB8AC3E}">
        <p14:creationId xmlns:p14="http://schemas.microsoft.com/office/powerpoint/2010/main" val="1671139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0"/>
            <a:ext cx="8229600" cy="803189"/>
          </a:xfrm>
        </p:spPr>
        <p:txBody>
          <a:bodyPr/>
          <a:lstStyle/>
          <a:p>
            <a:r>
              <a:rPr lang="en-US" dirty="0" smtClean="0"/>
              <a:t>Kenya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9360" y="1075038"/>
            <a:ext cx="7970109" cy="5362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 Box 12"/>
          <p:cNvSpPr txBox="1">
            <a:spLocks noChangeArrowheads="1"/>
          </p:cNvSpPr>
          <p:nvPr/>
        </p:nvSpPr>
        <p:spPr bwMode="auto">
          <a:xfrm>
            <a:off x="2667000" y="325392"/>
            <a:ext cx="7620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600" b="1" dirty="0">
                <a:solidFill>
                  <a:prstClr val="black"/>
                </a:solidFill>
                <a:latin typeface="Calibri" pitchFamily="34" charset="0"/>
              </a:rPr>
              <a:t>South Sudan</a:t>
            </a:r>
          </a:p>
        </p:txBody>
      </p:sp>
      <p:sp>
        <p:nvSpPr>
          <p:cNvPr id="6" name="Text Box 15"/>
          <p:cNvSpPr txBox="1">
            <a:spLocks noChangeArrowheads="1"/>
          </p:cNvSpPr>
          <p:nvPr/>
        </p:nvSpPr>
        <p:spPr bwMode="auto">
          <a:xfrm>
            <a:off x="1495164" y="2971800"/>
            <a:ext cx="9144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600" b="1" dirty="0">
                <a:solidFill>
                  <a:prstClr val="black"/>
                </a:solidFill>
                <a:latin typeface="Calibri" pitchFamily="34" charset="0"/>
              </a:rPr>
              <a:t>Uganda</a:t>
            </a:r>
          </a:p>
        </p:txBody>
      </p:sp>
      <p:sp>
        <p:nvSpPr>
          <p:cNvPr id="7" name="Text Box 13"/>
          <p:cNvSpPr txBox="1">
            <a:spLocks noChangeArrowheads="1"/>
          </p:cNvSpPr>
          <p:nvPr/>
        </p:nvSpPr>
        <p:spPr bwMode="auto">
          <a:xfrm>
            <a:off x="5334000" y="1219200"/>
            <a:ext cx="11430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600" b="1" dirty="0">
                <a:solidFill>
                  <a:prstClr val="black"/>
                </a:solidFill>
                <a:latin typeface="Calibri" pitchFamily="34" charset="0"/>
              </a:rPr>
              <a:t>Ethiopia</a:t>
            </a:r>
          </a:p>
        </p:txBody>
      </p:sp>
      <p:sp>
        <p:nvSpPr>
          <p:cNvPr id="8" name="Text Box 14"/>
          <p:cNvSpPr txBox="1">
            <a:spLocks noChangeArrowheads="1"/>
          </p:cNvSpPr>
          <p:nvPr/>
        </p:nvSpPr>
        <p:spPr bwMode="auto">
          <a:xfrm>
            <a:off x="8577652" y="3155950"/>
            <a:ext cx="9144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600" b="1" dirty="0">
                <a:solidFill>
                  <a:prstClr val="black"/>
                </a:solidFill>
                <a:latin typeface="Calibri" pitchFamily="34" charset="0"/>
              </a:rPr>
              <a:t>Somalia</a:t>
            </a:r>
          </a:p>
        </p:txBody>
      </p:sp>
      <p:sp>
        <p:nvSpPr>
          <p:cNvPr id="9" name="Text Box 14"/>
          <p:cNvSpPr txBox="1">
            <a:spLocks noChangeArrowheads="1"/>
          </p:cNvSpPr>
          <p:nvPr/>
        </p:nvSpPr>
        <p:spPr bwMode="auto">
          <a:xfrm>
            <a:off x="7652656" y="5454650"/>
            <a:ext cx="1592262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600" b="1" dirty="0">
                <a:solidFill>
                  <a:prstClr val="black"/>
                </a:solidFill>
                <a:latin typeface="Calibri" pitchFamily="34" charset="0"/>
              </a:rPr>
              <a:t>Indian Ocean</a:t>
            </a:r>
          </a:p>
        </p:txBody>
      </p:sp>
      <p:sp>
        <p:nvSpPr>
          <p:cNvPr id="10" name="Text Box 14"/>
          <p:cNvSpPr txBox="1">
            <a:spLocks noChangeArrowheads="1"/>
          </p:cNvSpPr>
          <p:nvPr/>
        </p:nvSpPr>
        <p:spPr bwMode="auto">
          <a:xfrm>
            <a:off x="3165387" y="5181600"/>
            <a:ext cx="10668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600" b="1" dirty="0">
                <a:solidFill>
                  <a:prstClr val="black"/>
                </a:solidFill>
                <a:latin typeface="Calibri" pitchFamily="34" charset="0"/>
              </a:rPr>
              <a:t>Tanzania</a:t>
            </a:r>
          </a:p>
        </p:txBody>
      </p:sp>
    </p:spTree>
    <p:extLst>
      <p:ext uri="{BB962C8B-B14F-4D97-AF65-F5344CB8AC3E}">
        <p14:creationId xmlns:p14="http://schemas.microsoft.com/office/powerpoint/2010/main" val="2513667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Kenya…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3569" y="1269090"/>
            <a:ext cx="12068432" cy="4892693"/>
          </a:xfrm>
        </p:spPr>
        <p:txBody>
          <a:bodyPr/>
          <a:lstStyle/>
          <a:p>
            <a:endParaRPr lang="en-US" sz="3600" dirty="0" smtClean="0">
              <a:latin typeface="Century Gothic" panose="020B0502020202020204" pitchFamily="34" charset="0"/>
            </a:endParaRPr>
          </a:p>
          <a:p>
            <a:r>
              <a:rPr lang="en-US" sz="3600" dirty="0" smtClean="0">
                <a:latin typeface="Century Gothic" panose="020B0502020202020204" pitchFamily="34" charset="0"/>
              </a:rPr>
              <a:t>East African Country</a:t>
            </a:r>
          </a:p>
          <a:p>
            <a:r>
              <a:rPr lang="en-US" sz="3600" dirty="0" smtClean="0">
                <a:latin typeface="Century Gothic" panose="020B0502020202020204" pitchFamily="34" charset="0"/>
              </a:rPr>
              <a:t>2015 Population of  </a:t>
            </a:r>
            <a:r>
              <a:rPr lang="en-US" sz="3600" dirty="0">
                <a:latin typeface="Century Gothic" panose="020B0502020202020204" pitchFamily="34" charset="0"/>
              </a:rPr>
              <a:t>47.8*</a:t>
            </a:r>
          </a:p>
          <a:p>
            <a:r>
              <a:rPr lang="en-US" sz="3600" dirty="0" smtClean="0">
                <a:latin typeface="Century Gothic" panose="020B0502020202020204" pitchFamily="34" charset="0"/>
              </a:rPr>
              <a:t>Surface area:582,650 </a:t>
            </a:r>
            <a:r>
              <a:rPr lang="en-US" sz="3600" dirty="0">
                <a:latin typeface="Century Gothic" panose="020B0502020202020204" pitchFamily="34" charset="0"/>
              </a:rPr>
              <a:t>km²</a:t>
            </a:r>
            <a:endParaRPr lang="en-US" sz="3600" dirty="0" smtClean="0">
              <a:latin typeface="Century Gothic" panose="020B0502020202020204" pitchFamily="34" charset="0"/>
            </a:endParaRPr>
          </a:p>
          <a:p>
            <a:r>
              <a:rPr lang="en-US" sz="3600" dirty="0" smtClean="0">
                <a:latin typeface="Century Gothic" panose="020B0502020202020204" pitchFamily="34" charset="0"/>
              </a:rPr>
              <a:t>Number </a:t>
            </a:r>
            <a:r>
              <a:rPr lang="en-US" sz="3600" dirty="0">
                <a:latin typeface="Century Gothic" panose="020B0502020202020204" pitchFamily="34" charset="0"/>
              </a:rPr>
              <a:t>of registered vehicles (</a:t>
            </a:r>
            <a:r>
              <a:rPr lang="en-US" sz="3600" dirty="0" smtClean="0">
                <a:latin typeface="Century Gothic" panose="020B0502020202020204" pitchFamily="34" charset="0"/>
              </a:rPr>
              <a:t>2016): </a:t>
            </a:r>
            <a:r>
              <a:rPr lang="en-US" sz="3600" b="1" dirty="0" smtClean="0">
                <a:latin typeface="Century Gothic" panose="020B0502020202020204" pitchFamily="34" charset="0"/>
              </a:rPr>
              <a:t>2,758,731</a:t>
            </a:r>
            <a:r>
              <a:rPr lang="en-US" sz="3600" i="1" kern="0" baseline="30000" dirty="0" smtClean="0">
                <a:solidFill>
                  <a:prstClr val="black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endParaRPr lang="en-US" sz="3600" b="1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51927" y="5157071"/>
            <a:ext cx="9555899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kern="0" baseline="30000" dirty="0">
              <a:solidFill>
                <a:prstClr val="black"/>
              </a:solidFill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1600" b="1" i="1" dirty="0">
                <a:solidFill>
                  <a:prstClr val="black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 Kenya National Bureau of Statistics Projections/World Bank Report</a:t>
            </a:r>
            <a:endParaRPr lang="en-US" altLang="en-US" sz="1600" b="1" i="1" dirty="0">
              <a:solidFill>
                <a:prstClr val="black"/>
              </a:solidFill>
            </a:endParaRPr>
          </a:p>
          <a:p>
            <a:endParaRPr lang="en-US" i="1" kern="0" baseline="30000" dirty="0">
              <a:solidFill>
                <a:prstClr val="black"/>
              </a:solidFill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i="1" kern="0" baseline="30000" dirty="0" err="1" smtClean="0">
                <a:solidFill>
                  <a:prstClr val="black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en-US" i="1" kern="0" dirty="0" err="1" smtClean="0">
                <a:solidFill>
                  <a:prstClr val="black"/>
                </a:solidFill>
              </a:rPr>
              <a:t>National</a:t>
            </a:r>
            <a:r>
              <a:rPr lang="en-US" i="1" kern="0" dirty="0" smtClean="0">
                <a:solidFill>
                  <a:prstClr val="black"/>
                </a:solidFill>
              </a:rPr>
              <a:t> </a:t>
            </a:r>
            <a:r>
              <a:rPr lang="en-US" i="1" kern="0" dirty="0">
                <a:solidFill>
                  <a:prstClr val="black"/>
                </a:solidFill>
              </a:rPr>
              <a:t>Transport and Safety Authority (NTSA)</a:t>
            </a:r>
          </a:p>
          <a:p>
            <a:pPr>
              <a:defRPr/>
            </a:pPr>
            <a:endParaRPr lang="en-US" kern="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0254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1541463" y="255588"/>
            <a:ext cx="8634412" cy="423862"/>
          </a:xfrm>
        </p:spPr>
        <p:txBody>
          <a:bodyPr>
            <a:normAutofit fontScale="90000"/>
          </a:bodyPr>
          <a:lstStyle/>
          <a:p>
            <a:r>
              <a:rPr lang="en-GB" altLang="en-US" b="1" dirty="0" smtClean="0">
                <a:latin typeface="Footlight MT Light" panose="0204060206030A020304" pitchFamily="18" charset="0"/>
              </a:rPr>
              <a:t>VISION &amp; MISSION</a:t>
            </a:r>
            <a:endParaRPr lang="en-GB" alt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149178"/>
            <a:ext cx="5757863" cy="5232572"/>
          </a:xfrm>
        </p:spPr>
        <p:txBody>
          <a:bodyPr>
            <a:normAutofit/>
          </a:bodyPr>
          <a:lstStyle/>
          <a:p>
            <a:pPr marL="0" indent="0" algn="ctr">
              <a:buNone/>
              <a:defRPr/>
            </a:pPr>
            <a:r>
              <a:rPr lang="en-US" sz="4050" dirty="0">
                <a:latin typeface="Century Gothic" panose="020B0502020202020204" pitchFamily="34" charset="0"/>
              </a:rPr>
              <a:t>Vision</a:t>
            </a:r>
            <a:endParaRPr lang="en-GB" dirty="0">
              <a:latin typeface="Century Gothic" panose="020B0502020202020204" pitchFamily="34" charset="0"/>
            </a:endParaRPr>
          </a:p>
          <a:p>
            <a:pPr marL="0" indent="0" algn="ctr">
              <a:buNone/>
              <a:defRPr/>
            </a:pPr>
            <a:r>
              <a:rPr lang="en-US" dirty="0">
                <a:latin typeface="Century Gothic" panose="020B0502020202020204" pitchFamily="34" charset="0"/>
              </a:rPr>
              <a:t>	</a:t>
            </a:r>
            <a:r>
              <a:rPr lang="en-US" sz="2400" dirty="0" smtClean="0">
                <a:latin typeface="Century Gothic" panose="020B0502020202020204" pitchFamily="34" charset="0"/>
              </a:rPr>
              <a:t>Efficient, Reliable and Safe  Road Transport System in Kenya </a:t>
            </a:r>
            <a:endParaRPr lang="en-US" sz="4050" dirty="0">
              <a:latin typeface="Century Gothic" panose="020B0502020202020204" pitchFamily="34" charset="0"/>
            </a:endParaRPr>
          </a:p>
          <a:p>
            <a:pPr marL="0" indent="0" algn="ctr">
              <a:buNone/>
              <a:defRPr/>
            </a:pPr>
            <a:r>
              <a:rPr lang="en-US" sz="4050" dirty="0">
                <a:latin typeface="Century Gothic" panose="020B0502020202020204" pitchFamily="34" charset="0"/>
              </a:rPr>
              <a:t>Mission</a:t>
            </a:r>
            <a:endParaRPr lang="en-GB" sz="4050" dirty="0">
              <a:latin typeface="Century Gothic" panose="020B0502020202020204" pitchFamily="34" charset="0"/>
            </a:endParaRPr>
          </a:p>
          <a:p>
            <a:pPr marL="0" indent="0" algn="ctr">
              <a:buNone/>
              <a:defRPr/>
            </a:pPr>
            <a:r>
              <a:rPr lang="en-US" dirty="0">
                <a:latin typeface="Century Gothic" panose="020B0502020202020204" pitchFamily="34" charset="0"/>
              </a:rPr>
              <a:t>To </a:t>
            </a:r>
            <a:r>
              <a:rPr lang="en-US" dirty="0" smtClean="0">
                <a:latin typeface="Century Gothic" panose="020B0502020202020204" pitchFamily="34" charset="0"/>
              </a:rPr>
              <a:t>continually improve accessibility and safety of Kenya’s road transport system for all users</a:t>
            </a:r>
            <a:endParaRPr lang="en-GB" dirty="0">
              <a:latin typeface="Century Gothic" panose="020B0502020202020204" pitchFamily="34" charset="0"/>
            </a:endParaRPr>
          </a:p>
          <a:p>
            <a:pPr>
              <a:defRPr/>
            </a:pPr>
            <a:endParaRPr lang="en-GB" dirty="0"/>
          </a:p>
        </p:txBody>
      </p:sp>
      <p:pic>
        <p:nvPicPr>
          <p:cNvPr id="21508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6577" y="1915298"/>
            <a:ext cx="5088201" cy="34722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54699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663" name="Rectangle 7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>
            <a:normAutofit/>
          </a:bodyPr>
          <a:lstStyle/>
          <a:p>
            <a:pPr algn="ctr"/>
            <a:r>
              <a:rPr lang="en-US" altLang="en-US" dirty="0" smtClean="0"/>
              <a:t>OUR MANDATE</a:t>
            </a:r>
            <a:endParaRPr lang="pt-BR" altLang="en-US" dirty="0" smtClean="0"/>
          </a:p>
        </p:txBody>
      </p:sp>
      <p:sp>
        <p:nvSpPr>
          <p:cNvPr id="326658" name="Rectangle 2"/>
          <p:cNvSpPr>
            <a:spLocks noChangeArrowheads="1"/>
          </p:cNvSpPr>
          <p:nvPr/>
        </p:nvSpPr>
        <p:spPr bwMode="auto">
          <a:xfrm>
            <a:off x="826718" y="1227139"/>
            <a:ext cx="2942486" cy="1448161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46000">
                <a:schemeClr val="accent1">
                  <a:lumMod val="95000"/>
                  <a:lumOff val="5000"/>
                </a:schemeClr>
              </a:gs>
              <a:gs pos="100000">
                <a:schemeClr val="accent1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  <a:ln w="9525">
            <a:miter lim="800000"/>
            <a:headEnd/>
            <a:tailEnd/>
          </a:ln>
          <a:scene3d>
            <a:camera prst="legacyPerspectiveBottomRight"/>
            <a:lightRig rig="legacyFlat2" dir="t"/>
          </a:scene3d>
          <a:sp3d extrusionH="121893000" prstMaterial="legacyMatte">
            <a:bevelT w="13500" h="13500" prst="divot"/>
            <a:bevelB w="13500" h="13500" prst="angle"/>
            <a:extrusionClr>
              <a:schemeClr val="folHlink"/>
            </a:extrusionClr>
            <a:contourClr>
              <a:schemeClr val="folHlink"/>
            </a:contourClr>
          </a:sp3d>
        </p:spPr>
        <p:txBody>
          <a:bodyPr lIns="92075" tIns="92075" rIns="92075" bIns="92075" anchor="ctr">
            <a:flatTx/>
          </a:bodyPr>
          <a:lstStyle>
            <a:lvl1pPr marL="169863" indent="-169863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85000"/>
              </a:lnSpc>
              <a:spcAft>
                <a:spcPct val="40000"/>
              </a:spcAft>
              <a:defRPr/>
            </a:pPr>
            <a:r>
              <a:rPr lang="en-US" sz="1800" b="1" dirty="0">
                <a:solidFill>
                  <a:srgbClr val="FFFFFF"/>
                </a:solidFill>
              </a:rPr>
              <a:t>To advise and make recommendations on matters relating to road transport and safety</a:t>
            </a:r>
          </a:p>
        </p:txBody>
      </p:sp>
      <p:sp>
        <p:nvSpPr>
          <p:cNvPr id="326659" name="Rectangle 3"/>
          <p:cNvSpPr>
            <a:spLocks noChangeArrowheads="1"/>
          </p:cNvSpPr>
          <p:nvPr/>
        </p:nvSpPr>
        <p:spPr bwMode="auto">
          <a:xfrm>
            <a:off x="826718" y="4703515"/>
            <a:ext cx="2942486" cy="1448161"/>
          </a:xfrm>
          <a:prstGeom prst="rect">
            <a:avLst/>
          </a:prstGeom>
          <a:solidFill>
            <a:srgbClr val="FF6600"/>
          </a:solidFill>
          <a:ln w="9525">
            <a:miter lim="800000"/>
            <a:headEnd/>
            <a:tailEnd/>
          </a:ln>
          <a:scene3d>
            <a:camera prst="legacyPerspectiveTopRight"/>
            <a:lightRig rig="legacyFlat4" dir="t"/>
          </a:scene3d>
          <a:sp3d extrusionH="121893000" prstMaterial="legacyMatte">
            <a:bevelT w="13500" h="13500" prst="angle"/>
            <a:bevelB w="13500" h="13500" prst="angle"/>
            <a:extrusionClr>
              <a:schemeClr val="folHlink"/>
            </a:extrusionClr>
            <a:contourClr>
              <a:schemeClr val="folHlink"/>
            </a:contourClr>
          </a:sp3d>
        </p:spPr>
        <p:txBody>
          <a:bodyPr lIns="92075" tIns="92075" rIns="92075" bIns="92075" anchor="ctr">
            <a:flatTx/>
          </a:bodyPr>
          <a:lstStyle>
            <a:lvl1pPr marL="169863" indent="-169863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85000"/>
              </a:lnSpc>
              <a:spcAft>
                <a:spcPct val="40000"/>
              </a:spcAft>
              <a:defRPr/>
            </a:pPr>
            <a:endParaRPr lang="en-US" sz="1800" b="1" dirty="0" smtClean="0">
              <a:solidFill>
                <a:srgbClr val="FFFFFF"/>
              </a:solidFill>
            </a:endParaRPr>
          </a:p>
          <a:p>
            <a:pPr algn="ctr">
              <a:lnSpc>
                <a:spcPct val="85000"/>
              </a:lnSpc>
              <a:spcAft>
                <a:spcPct val="40000"/>
              </a:spcAft>
              <a:defRPr/>
            </a:pPr>
            <a:r>
              <a:rPr lang="en-US" sz="1800" b="1" dirty="0" smtClean="0">
                <a:solidFill>
                  <a:srgbClr val="FFFFFF"/>
                </a:solidFill>
              </a:rPr>
              <a:t>To </a:t>
            </a:r>
            <a:r>
              <a:rPr lang="en-US" sz="1800" b="1" dirty="0">
                <a:solidFill>
                  <a:srgbClr val="FFFFFF"/>
                </a:solidFill>
              </a:rPr>
              <a:t>plan, manage and regulate the road transport sector in accordance with the provisions of the NTSA Act no.33, 2012</a:t>
            </a:r>
          </a:p>
          <a:p>
            <a:pPr algn="ctr">
              <a:lnSpc>
                <a:spcPct val="85000"/>
              </a:lnSpc>
              <a:spcAft>
                <a:spcPct val="40000"/>
              </a:spcAft>
            </a:pPr>
            <a:endParaRPr lang="en-US" altLang="en-US" sz="1600" b="1" dirty="0">
              <a:solidFill>
                <a:srgbClr val="FFFFFF"/>
              </a:solidFill>
            </a:endParaRPr>
          </a:p>
        </p:txBody>
      </p:sp>
      <p:sp>
        <p:nvSpPr>
          <p:cNvPr id="326660" name="Rectangle 4"/>
          <p:cNvSpPr>
            <a:spLocks noChangeArrowheads="1"/>
          </p:cNvSpPr>
          <p:nvPr/>
        </p:nvSpPr>
        <p:spPr bwMode="auto">
          <a:xfrm flipH="1">
            <a:off x="7070229" y="4703515"/>
            <a:ext cx="2942486" cy="1448161"/>
          </a:xfrm>
          <a:prstGeom prst="rect">
            <a:avLst/>
          </a:prstGeom>
          <a:solidFill>
            <a:schemeClr val="accent4"/>
          </a:solidFill>
          <a:ln w="9525">
            <a:miter lim="800000"/>
            <a:headEnd/>
            <a:tailEnd/>
          </a:ln>
          <a:scene3d>
            <a:camera prst="legacyPerspectiveTopLeft"/>
            <a:lightRig rig="legacyFlat2" dir="b"/>
          </a:scene3d>
          <a:sp3d extrusionH="121893000" prstMaterial="legacyMatte">
            <a:bevelT w="13500" h="13500" prst="angle"/>
            <a:bevelB w="13500" h="13500" prst="angle"/>
            <a:extrusionClr>
              <a:schemeClr val="folHlink"/>
            </a:extrusionClr>
            <a:contourClr>
              <a:schemeClr val="folHlink"/>
            </a:contourClr>
          </a:sp3d>
        </p:spPr>
        <p:txBody>
          <a:bodyPr lIns="92075" tIns="92075" rIns="92075" bIns="92075" anchor="ctr">
            <a:flatTx/>
          </a:bodyPr>
          <a:lstStyle>
            <a:lvl1pPr marL="169863" indent="-169863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85000"/>
              </a:lnSpc>
              <a:spcAft>
                <a:spcPct val="40000"/>
              </a:spcAft>
              <a:defRPr/>
            </a:pPr>
            <a:r>
              <a:rPr lang="en-US" sz="1800" b="1" dirty="0">
                <a:solidFill>
                  <a:srgbClr val="00B050"/>
                </a:solidFill>
              </a:rPr>
              <a:t>To ensure the provision of safe, reliable and efficient road transport service</a:t>
            </a:r>
          </a:p>
        </p:txBody>
      </p:sp>
      <p:sp>
        <p:nvSpPr>
          <p:cNvPr id="326661" name="Rectangle 5"/>
          <p:cNvSpPr>
            <a:spLocks noChangeArrowheads="1"/>
          </p:cNvSpPr>
          <p:nvPr/>
        </p:nvSpPr>
        <p:spPr bwMode="auto">
          <a:xfrm flipH="1">
            <a:off x="7070229" y="1227139"/>
            <a:ext cx="2942486" cy="1448161"/>
          </a:xfrm>
          <a:prstGeom prst="rect">
            <a:avLst/>
          </a:prstGeom>
          <a:solidFill>
            <a:schemeClr val="accent2"/>
          </a:solidFill>
          <a:ln w="9525"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legacyPerspectiveBottomLeft"/>
            <a:lightRig rig="legacyFlat3" dir="t"/>
          </a:scene3d>
          <a:sp3d extrusionH="121893000" prstMaterial="legacyMatte">
            <a:bevelT w="13500" h="13500" prst="angle"/>
            <a:bevelB w="13500" h="13500" prst="angle"/>
            <a:extrusionClr>
              <a:schemeClr val="folHlink"/>
            </a:extrusionClr>
            <a:contourClr>
              <a:schemeClr val="folHlink"/>
            </a:contourClr>
          </a:sp3d>
        </p:spPr>
        <p:txBody>
          <a:bodyPr lIns="92075" tIns="92075" rIns="92075" bIns="92075" anchor="ctr">
            <a:flatTx/>
          </a:bodyPr>
          <a:lstStyle>
            <a:lvl1pPr marL="169863" indent="-169863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85000"/>
              </a:lnSpc>
              <a:spcAft>
                <a:spcPct val="40000"/>
              </a:spcAft>
            </a:pPr>
            <a:r>
              <a:rPr lang="en-US" altLang="en-US" sz="1800" b="1" dirty="0" smtClean="0">
                <a:solidFill>
                  <a:srgbClr val="FFFFFF"/>
                </a:solidFill>
              </a:rPr>
              <a:t>To Implement policies relating to road transport and safety</a:t>
            </a:r>
            <a:endParaRPr lang="en-US" altLang="en-US" sz="1800" b="1" dirty="0">
              <a:solidFill>
                <a:srgbClr val="FFFFFF"/>
              </a:solidFill>
            </a:endParaRPr>
          </a:p>
        </p:txBody>
      </p:sp>
      <p:sp>
        <p:nvSpPr>
          <p:cNvPr id="326662" name="Oval 6"/>
          <p:cNvSpPr>
            <a:spLocks noChangeArrowheads="1"/>
          </p:cNvSpPr>
          <p:nvPr/>
        </p:nvSpPr>
        <p:spPr bwMode="auto">
          <a:xfrm>
            <a:off x="3922023" y="2675300"/>
            <a:ext cx="3308442" cy="1467891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tIns="92075" rIns="0" bIns="92075" anchor="ctr" anchorCtr="1"/>
          <a:lstStyle>
            <a:lvl1pPr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85000"/>
              </a:lnSpc>
            </a:pPr>
            <a:endParaRPr lang="en-US" altLang="en-US" sz="1600" b="1" dirty="0">
              <a:solidFill>
                <a:srgbClr val="000000"/>
              </a:solidFill>
            </a:endParaRPr>
          </a:p>
        </p:txBody>
      </p:sp>
      <p:sp>
        <p:nvSpPr>
          <p:cNvPr id="326665" name="AutoShape 9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1723808" y="6577838"/>
            <a:ext cx="338756" cy="280162"/>
          </a:xfrm>
          <a:prstGeom prst="actionButtonBeginning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endParaRPr lang="en-US" altLang="en-US">
              <a:solidFill>
                <a:srgbClr val="000000"/>
              </a:solidFill>
            </a:endParaRPr>
          </a:p>
        </p:txBody>
      </p:sp>
      <p:pic>
        <p:nvPicPr>
          <p:cNvPr id="11" name="Picture 10" descr="C:\Documents and Settings\USER\Desktop\NTSA LOGO\NTSA Logo 2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99422" y="2972835"/>
            <a:ext cx="1828800" cy="8864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50209201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NTSA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3464" y="1059612"/>
            <a:ext cx="11332028" cy="4892693"/>
          </a:xfrm>
        </p:spPr>
        <p:txBody>
          <a:bodyPr>
            <a:noAutofit/>
          </a:bodyPr>
          <a:lstStyle/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solidFill>
                  <a:srgbClr val="000000"/>
                </a:solidFill>
                <a:latin typeface="+mn-lt"/>
                <a:ea typeface="SimSun" panose="02010600030101010101" pitchFamily="2" charset="-122"/>
                <a:cs typeface="TT163t00"/>
              </a:rPr>
              <a:t>In performance of its functions, the Authority is mandated to:-  </a:t>
            </a:r>
            <a:endParaRPr lang="en-US" sz="2000" dirty="0">
              <a:latin typeface="+mn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1" algn="just">
              <a:lnSpc>
                <a:spcPct val="115000"/>
              </a:lnSpc>
              <a:spcBef>
                <a:spcPts val="0"/>
              </a:spcBef>
            </a:pPr>
            <a:r>
              <a:rPr lang="en-US" sz="2000" dirty="0" smtClean="0">
                <a:solidFill>
                  <a:srgbClr val="000000"/>
                </a:solidFill>
                <a:latin typeface="+mn-lt"/>
                <a:ea typeface="SimSun" panose="02010600030101010101" pitchFamily="2" charset="-122"/>
                <a:cs typeface="TT163t00"/>
              </a:rPr>
              <a:t>register and license motor vehicles,</a:t>
            </a:r>
            <a:endParaRPr lang="en-US" sz="2000" dirty="0" smtClean="0"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 algn="just">
              <a:lnSpc>
                <a:spcPct val="115000"/>
              </a:lnSpc>
              <a:spcBef>
                <a:spcPts val="0"/>
              </a:spcBef>
            </a:pPr>
            <a:r>
              <a:rPr lang="en-US" sz="2000" dirty="0" smtClean="0">
                <a:solidFill>
                  <a:srgbClr val="000000"/>
                </a:solidFill>
                <a:latin typeface="+mn-lt"/>
                <a:ea typeface="SimSun" panose="02010600030101010101" pitchFamily="2" charset="-122"/>
                <a:cs typeface="TT163t00"/>
              </a:rPr>
              <a:t>conduct </a:t>
            </a:r>
            <a:r>
              <a:rPr lang="en-US" sz="2000" dirty="0">
                <a:solidFill>
                  <a:srgbClr val="000000"/>
                </a:solidFill>
                <a:latin typeface="+mn-lt"/>
                <a:ea typeface="SimSun" panose="02010600030101010101" pitchFamily="2" charset="-122"/>
                <a:cs typeface="TT163t00"/>
              </a:rPr>
              <a:t>motor vehicle inspection and certification, </a:t>
            </a:r>
            <a:endParaRPr lang="en-US" sz="2000" dirty="0" smtClean="0">
              <a:solidFill>
                <a:srgbClr val="000000"/>
              </a:solidFill>
              <a:latin typeface="+mn-lt"/>
              <a:ea typeface="SimSun" panose="02010600030101010101" pitchFamily="2" charset="-122"/>
              <a:cs typeface="TT163t00"/>
            </a:endParaRPr>
          </a:p>
          <a:p>
            <a:pPr lvl="1" algn="just">
              <a:lnSpc>
                <a:spcPct val="115000"/>
              </a:lnSpc>
              <a:spcBef>
                <a:spcPts val="0"/>
              </a:spcBef>
            </a:pPr>
            <a:r>
              <a:rPr lang="en-US" sz="2000" dirty="0" smtClean="0">
                <a:solidFill>
                  <a:srgbClr val="000000"/>
                </a:solidFill>
                <a:latin typeface="+mn-lt"/>
                <a:ea typeface="SimSun" panose="02010600030101010101" pitchFamily="2" charset="-122"/>
                <a:cs typeface="TT163t00"/>
              </a:rPr>
              <a:t>regulate </a:t>
            </a:r>
            <a:r>
              <a:rPr lang="en-US" sz="2000" dirty="0">
                <a:solidFill>
                  <a:srgbClr val="000000"/>
                </a:solidFill>
                <a:latin typeface="+mn-lt"/>
                <a:ea typeface="SimSun" panose="02010600030101010101" pitchFamily="2" charset="-122"/>
                <a:cs typeface="TT163t00"/>
              </a:rPr>
              <a:t>public service vehicles, </a:t>
            </a:r>
            <a:endParaRPr lang="en-US" sz="2000" dirty="0"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 algn="just">
              <a:lnSpc>
                <a:spcPct val="115000"/>
              </a:lnSpc>
              <a:spcBef>
                <a:spcPts val="0"/>
              </a:spcBef>
            </a:pPr>
            <a:r>
              <a:rPr lang="en-US" sz="2000" dirty="0" smtClean="0">
                <a:solidFill>
                  <a:srgbClr val="000000"/>
                </a:solidFill>
                <a:latin typeface="+mn-lt"/>
                <a:ea typeface="SimSun" panose="02010600030101010101" pitchFamily="2" charset="-122"/>
                <a:cs typeface="TT163t00"/>
              </a:rPr>
              <a:t>advise </a:t>
            </a:r>
            <a:r>
              <a:rPr lang="en-US" sz="2000" dirty="0">
                <a:solidFill>
                  <a:srgbClr val="000000"/>
                </a:solidFill>
                <a:latin typeface="+mn-lt"/>
                <a:ea typeface="SimSun" panose="02010600030101010101" pitchFamily="2" charset="-122"/>
                <a:cs typeface="TT163t00"/>
              </a:rPr>
              <a:t>the Government on national policy with regard to road transport sector, </a:t>
            </a:r>
            <a:endParaRPr lang="en-US" sz="2000" dirty="0"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 algn="just">
              <a:lnSpc>
                <a:spcPct val="115000"/>
              </a:lnSpc>
              <a:spcBef>
                <a:spcPts val="0"/>
              </a:spcBef>
            </a:pPr>
            <a:r>
              <a:rPr lang="en-US" sz="2000" dirty="0">
                <a:solidFill>
                  <a:srgbClr val="000000"/>
                </a:solidFill>
                <a:latin typeface="+mn-lt"/>
                <a:ea typeface="SimSun" panose="02010600030101010101" pitchFamily="2" charset="-122"/>
                <a:cs typeface="TT163t00"/>
              </a:rPr>
              <a:t>develop and implement road safety strategies, </a:t>
            </a:r>
            <a:endParaRPr lang="en-US" sz="2000" dirty="0"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 algn="just">
              <a:lnSpc>
                <a:spcPct val="115000"/>
              </a:lnSpc>
              <a:spcBef>
                <a:spcPts val="0"/>
              </a:spcBef>
            </a:pPr>
            <a:r>
              <a:rPr lang="en-US" sz="2000" dirty="0">
                <a:solidFill>
                  <a:srgbClr val="000000"/>
                </a:solidFill>
                <a:latin typeface="+mn-lt"/>
                <a:ea typeface="SimSun" panose="02010600030101010101" pitchFamily="2" charset="-122"/>
                <a:cs typeface="TT163t00"/>
              </a:rPr>
              <a:t>facilitate the education of members of the public on road safety, </a:t>
            </a:r>
            <a:endParaRPr lang="en-US" sz="2000" dirty="0" smtClean="0">
              <a:solidFill>
                <a:srgbClr val="000000"/>
              </a:solidFill>
              <a:latin typeface="+mn-lt"/>
              <a:ea typeface="SimSun" panose="02010600030101010101" pitchFamily="2" charset="-122"/>
              <a:cs typeface="TT163t00"/>
            </a:endParaRPr>
          </a:p>
          <a:p>
            <a:pPr lvl="1" algn="just">
              <a:lnSpc>
                <a:spcPct val="115000"/>
              </a:lnSpc>
              <a:spcBef>
                <a:spcPts val="0"/>
              </a:spcBef>
            </a:pPr>
            <a:r>
              <a:rPr lang="en-US" sz="2000" dirty="0" smtClean="0">
                <a:solidFill>
                  <a:srgbClr val="000000"/>
                </a:solidFill>
                <a:latin typeface="+mn-lt"/>
                <a:ea typeface="SimSun" panose="02010600030101010101" pitchFamily="2" charset="-122"/>
                <a:cs typeface="TT163t00"/>
              </a:rPr>
              <a:t>conduct </a:t>
            </a:r>
            <a:r>
              <a:rPr lang="en-US" sz="2000" dirty="0">
                <a:solidFill>
                  <a:srgbClr val="000000"/>
                </a:solidFill>
                <a:latin typeface="+mn-lt"/>
                <a:ea typeface="SimSun" panose="02010600030101010101" pitchFamily="2" charset="-122"/>
                <a:cs typeface="TT163t00"/>
              </a:rPr>
              <a:t>research and audits on road safety, </a:t>
            </a:r>
            <a:endParaRPr lang="en-US" sz="2000" dirty="0"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 algn="just">
              <a:lnSpc>
                <a:spcPct val="115000"/>
              </a:lnSpc>
              <a:spcBef>
                <a:spcPts val="0"/>
              </a:spcBef>
            </a:pPr>
            <a:r>
              <a:rPr lang="en-US" sz="2000" dirty="0">
                <a:solidFill>
                  <a:srgbClr val="000000"/>
                </a:solidFill>
                <a:latin typeface="+mn-lt"/>
                <a:ea typeface="SimSun" panose="02010600030101010101" pitchFamily="2" charset="-122"/>
                <a:cs typeface="TT163t00"/>
              </a:rPr>
              <a:t>compile inspection reports relating to traffic accidents,</a:t>
            </a:r>
            <a:endParaRPr lang="en-US" sz="2000" dirty="0"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 algn="just">
              <a:lnSpc>
                <a:spcPct val="115000"/>
              </a:lnSpc>
              <a:spcBef>
                <a:spcPts val="0"/>
              </a:spcBef>
            </a:pPr>
            <a:r>
              <a:rPr lang="en-US" sz="2000" dirty="0" smtClean="0">
                <a:solidFill>
                  <a:srgbClr val="000000"/>
                </a:solidFill>
                <a:latin typeface="+mn-lt"/>
                <a:ea typeface="SimSun" panose="02010600030101010101" pitchFamily="2" charset="-122"/>
                <a:cs typeface="TT163t00"/>
              </a:rPr>
              <a:t>establish </a:t>
            </a:r>
            <a:r>
              <a:rPr lang="en-US" sz="2000" dirty="0">
                <a:solidFill>
                  <a:srgbClr val="000000"/>
                </a:solidFill>
                <a:latin typeface="+mn-lt"/>
                <a:ea typeface="SimSun" panose="02010600030101010101" pitchFamily="2" charset="-122"/>
                <a:cs typeface="TT163t00"/>
              </a:rPr>
              <a:t>systems and procedures for, and oversee the training, testing and licensing of drivers, </a:t>
            </a:r>
            <a:endParaRPr lang="en-US" sz="2000" dirty="0"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 algn="just">
              <a:lnSpc>
                <a:spcPct val="150000"/>
              </a:lnSpc>
              <a:spcBef>
                <a:spcPts val="0"/>
              </a:spcBef>
            </a:pPr>
            <a:r>
              <a:rPr lang="en-US" sz="2000" dirty="0">
                <a:solidFill>
                  <a:srgbClr val="000000"/>
                </a:solidFill>
                <a:latin typeface="+mn-lt"/>
                <a:ea typeface="SimSun" panose="02010600030101010101" pitchFamily="2" charset="-122"/>
                <a:cs typeface="TT163t00"/>
              </a:rPr>
              <a:t>f</a:t>
            </a:r>
            <a:r>
              <a:rPr lang="en-US" sz="2000" dirty="0" smtClean="0">
                <a:solidFill>
                  <a:srgbClr val="000000"/>
                </a:solidFill>
                <a:latin typeface="+mn-lt"/>
                <a:ea typeface="SimSun" panose="02010600030101010101" pitchFamily="2" charset="-122"/>
                <a:cs typeface="TT163t00"/>
              </a:rPr>
              <a:t>ormulate </a:t>
            </a:r>
            <a:r>
              <a:rPr lang="en-US" sz="2000" dirty="0">
                <a:solidFill>
                  <a:srgbClr val="000000"/>
                </a:solidFill>
                <a:latin typeface="+mn-lt"/>
                <a:ea typeface="SimSun" panose="02010600030101010101" pitchFamily="2" charset="-122"/>
                <a:cs typeface="TT163t00"/>
              </a:rPr>
              <a:t>and review the curriculum of driving schools, and</a:t>
            </a:r>
            <a:endParaRPr lang="en-US" sz="2000" dirty="0"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 algn="just">
              <a:lnSpc>
                <a:spcPct val="150000"/>
              </a:lnSpc>
              <a:spcBef>
                <a:spcPts val="0"/>
              </a:spcBef>
            </a:pPr>
            <a:r>
              <a:rPr lang="en-US" sz="2000" dirty="0">
                <a:solidFill>
                  <a:srgbClr val="000000"/>
                </a:solidFill>
                <a:latin typeface="+mn-lt"/>
                <a:ea typeface="SimSun" panose="02010600030101010101" pitchFamily="2" charset="-122"/>
                <a:cs typeface="TT163t00"/>
              </a:rPr>
              <a:t>Coordinate the activities of persons and organizations dealing in matters relating to road safety.  </a:t>
            </a:r>
            <a:endParaRPr lang="en-US" sz="2000" dirty="0"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 algn="just">
              <a:lnSpc>
                <a:spcPct val="150000"/>
              </a:lnSpc>
              <a:spcBef>
                <a:spcPts val="0"/>
              </a:spcBef>
            </a:pPr>
            <a:r>
              <a:rPr lang="en-US" sz="2000" dirty="0">
                <a:solidFill>
                  <a:srgbClr val="000000"/>
                </a:solidFill>
                <a:latin typeface="+mn-lt"/>
                <a:ea typeface="SimSun" panose="02010600030101010101" pitchFamily="2" charset="-122"/>
                <a:cs typeface="TT163t00"/>
              </a:rPr>
              <a:t>Perform such other functions as may be conferred on it by the Cabinet Secretary or by any </a:t>
            </a:r>
            <a:r>
              <a:rPr lang="en-US" sz="2000" dirty="0" smtClean="0">
                <a:solidFill>
                  <a:srgbClr val="000000"/>
                </a:solidFill>
                <a:latin typeface="+mn-lt"/>
                <a:ea typeface="SimSun" panose="02010600030101010101" pitchFamily="2" charset="-122"/>
                <a:cs typeface="TT163t00"/>
              </a:rPr>
              <a:t>other written </a:t>
            </a:r>
            <a:r>
              <a:rPr lang="en-US" sz="2000" dirty="0">
                <a:solidFill>
                  <a:srgbClr val="000000"/>
                </a:solidFill>
                <a:latin typeface="+mn-lt"/>
                <a:ea typeface="SimSun" panose="02010600030101010101" pitchFamily="2" charset="-122"/>
                <a:cs typeface="TT163t00"/>
              </a:rPr>
              <a:t>Law  </a:t>
            </a:r>
            <a:endParaRPr lang="en-US" sz="2000" dirty="0"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2484860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NTSA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1849" y="1269090"/>
            <a:ext cx="11738919" cy="4892693"/>
          </a:xfrm>
        </p:spPr>
        <p:txBody>
          <a:bodyPr/>
          <a:lstStyle/>
          <a:p>
            <a:pPr marL="0" indent="0">
              <a:buNone/>
            </a:pPr>
            <a:endParaRPr lang="en-US" dirty="0" smtClean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The </a:t>
            </a:r>
            <a:r>
              <a:rPr lang="en-US" dirty="0">
                <a:solidFill>
                  <a:schemeClr val="tx1"/>
                </a:solidFill>
                <a:latin typeface="Century Gothic" panose="020B0502020202020204" pitchFamily="34" charset="0"/>
              </a:rPr>
              <a:t>Sessional Paper Number 2 of 2012 on Integrated National Transport Policy identified disjointed and weak institutional framework as one of the challenges experienced in management of the road transport subsector in </a:t>
            </a:r>
            <a:r>
              <a:rPr lang="en-US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Kenya</a:t>
            </a:r>
          </a:p>
          <a:p>
            <a:r>
              <a:rPr lang="en-US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This disjointedness contributed  to</a:t>
            </a:r>
            <a:r>
              <a:rPr lang="en-US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unsafe, unreliable </a:t>
            </a:r>
            <a:r>
              <a:rPr lang="en-US" dirty="0">
                <a:solidFill>
                  <a:schemeClr val="tx1"/>
                </a:solidFill>
                <a:latin typeface="Century Gothic" panose="020B0502020202020204" pitchFamily="34" charset="0"/>
              </a:rPr>
              <a:t>and </a:t>
            </a:r>
            <a:r>
              <a:rPr lang="en-US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inefficient road transport systems in Kenya </a:t>
            </a:r>
          </a:p>
          <a:p>
            <a:r>
              <a:rPr lang="en-US" dirty="0">
                <a:solidFill>
                  <a:schemeClr val="tx1"/>
                </a:solidFill>
                <a:latin typeface="Century Gothic" panose="020B0502020202020204" pitchFamily="34" charset="0"/>
              </a:rPr>
              <a:t>The UN Decade of Global Action plan in pillar 1( Road Safety Management) recommend the setting up of a lead agency </a:t>
            </a:r>
          </a:p>
          <a:p>
            <a:endParaRPr lang="en-US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0814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Road crash data systems 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909" y="1269090"/>
            <a:ext cx="11991109" cy="4892693"/>
          </a:xfrm>
        </p:spPr>
        <p:txBody>
          <a:bodyPr>
            <a:norm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NTSA’s Action Plan 2015-2020 is developed with this consideration in the thematic areas of: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Road Crash Data System whose objective is ‘’</a:t>
            </a:r>
            <a:r>
              <a:rPr lang="en-US" b="1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establish, support and implement road safety data systems that supports generation of evidence based policy formulation and implementation and for robust monitoring and evaluation of the action plan’’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roman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Road Safety Research  whose objective is ‘’ </a:t>
            </a:r>
            <a:r>
              <a:rPr lang="en-US" b="1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regularly conduct research on road safety issues, analyze data and input into decision making processes to make effective and appropriate road safety interventions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315842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ntsa">
      <a:dk1>
        <a:srgbClr val="000000"/>
      </a:dk1>
      <a:lt1>
        <a:srgbClr val="FFFFFF"/>
      </a:lt1>
      <a:dk2>
        <a:srgbClr val="00B050"/>
      </a:dk2>
      <a:lt2>
        <a:srgbClr val="00B050"/>
      </a:lt2>
      <a:accent1>
        <a:srgbClr val="00B050"/>
      </a:accent1>
      <a:accent2>
        <a:srgbClr val="FFC000"/>
      </a:accent2>
      <a:accent3>
        <a:srgbClr val="000000"/>
      </a:accent3>
      <a:accent4>
        <a:srgbClr val="FFFFFF"/>
      </a:accent4>
      <a:accent5>
        <a:srgbClr val="FF0000"/>
      </a:accent5>
      <a:accent6>
        <a:srgbClr val="ED7D31"/>
      </a:accent6>
      <a:hlink>
        <a:srgbClr val="FFC000"/>
      </a:hlink>
      <a:folHlink>
        <a:srgbClr val="00B050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192</TotalTime>
  <Words>1449</Words>
  <Application>Microsoft Office PowerPoint</Application>
  <PresentationFormat>Widescreen</PresentationFormat>
  <Paragraphs>219</Paragraphs>
  <Slides>24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24</vt:i4>
      </vt:variant>
    </vt:vector>
  </HeadingPairs>
  <TitlesOfParts>
    <vt:vector size="39" baseType="lpstr">
      <vt:lpstr>SimSun</vt:lpstr>
      <vt:lpstr>Arial</vt:lpstr>
      <vt:lpstr>Calibri</vt:lpstr>
      <vt:lpstr>Calibri Light</vt:lpstr>
      <vt:lpstr>Centaur</vt:lpstr>
      <vt:lpstr>Century Gothic</vt:lpstr>
      <vt:lpstr>Footlight MT Light</vt:lpstr>
      <vt:lpstr>Symbol</vt:lpstr>
      <vt:lpstr>Times New Roman</vt:lpstr>
      <vt:lpstr>TT163t00</vt:lpstr>
      <vt:lpstr>Verdana</vt:lpstr>
      <vt:lpstr>1_Office Theme</vt:lpstr>
      <vt:lpstr>2_Office Theme</vt:lpstr>
      <vt:lpstr>Office Theme</vt:lpstr>
      <vt:lpstr>3_Office Theme</vt:lpstr>
      <vt:lpstr>PowerPoint Presentation</vt:lpstr>
      <vt:lpstr>Africa </vt:lpstr>
      <vt:lpstr>Kenya</vt:lpstr>
      <vt:lpstr>Kenya…</vt:lpstr>
      <vt:lpstr>VISION &amp; MISSION</vt:lpstr>
      <vt:lpstr>OUR MANDATE</vt:lpstr>
      <vt:lpstr>NTSA functions</vt:lpstr>
      <vt:lpstr>NTSA</vt:lpstr>
      <vt:lpstr>Road crash data systems  Introduction</vt:lpstr>
      <vt:lpstr> DATA IMPROVEMENT SINCE NTSA INCEPTION</vt:lpstr>
      <vt:lpstr>Better Data by in Kenya NTSA inception </vt:lpstr>
      <vt:lpstr>KENYA STRENGTH ON TIMS </vt:lpstr>
      <vt:lpstr>TIMS…</vt:lpstr>
      <vt:lpstr>Data Sources in Kenya </vt:lpstr>
      <vt:lpstr>POLICE DATA</vt:lpstr>
      <vt:lpstr>VITAL STATISTICS</vt:lpstr>
      <vt:lpstr>Health facility data…</vt:lpstr>
      <vt:lpstr>Exposure Data… </vt:lpstr>
      <vt:lpstr>Cooperation and Collaboration</vt:lpstr>
      <vt:lpstr>Expectation </vt:lpstr>
      <vt:lpstr>Expectation…</vt:lpstr>
      <vt:lpstr>Main Actors of the Observatory </vt:lpstr>
      <vt:lpstr>Main Actors of the Observatory 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Duncan Kibogong</dc:creator>
  <cp:lastModifiedBy>hp</cp:lastModifiedBy>
  <cp:revision>32</cp:revision>
  <dcterms:created xsi:type="dcterms:W3CDTF">2018-02-18T09:32:41Z</dcterms:created>
  <dcterms:modified xsi:type="dcterms:W3CDTF">2018-02-20T09:59:47Z</dcterms:modified>
</cp:coreProperties>
</file>