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111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213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43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699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558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917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659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956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12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52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77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27F4-41DA-454C-8A66-4FBA84A2D10F}" type="datetimeFigureOut">
              <a:rPr lang="en-ZA" smtClean="0"/>
              <a:t>2018/02/20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6299-DBBE-4897-BFB1-8741C91E3AF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60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0882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ZA" dirty="0" smtClean="0"/>
              <a:t>Proposed minimum set of road safety indicators for data collection, analysis and reporting.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5144616" cy="550912"/>
          </a:xfrm>
        </p:spPr>
        <p:txBody>
          <a:bodyPr>
            <a:norm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Presented by Dr Pieter Venter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4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032448" cy="6340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A minimum set of standardised data elements for comparable road accident data to be available nationally, regionally and internationally.</a:t>
            </a:r>
          </a:p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The indicators are based on the analysis of the currently available national crash data collection systems in Europe. </a:t>
            </a:r>
          </a:p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The set of proposed road safety indicators was sent to 30 countries</a:t>
            </a:r>
          </a:p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Countries that responded: Botswana, Ethiopia, Gambia, Ghana, Malawi, Mauritius, South Africa, Sierra Leone, South Sudan, Tanzania.</a:t>
            </a:r>
          </a:p>
          <a:p>
            <a:pPr algn="just"/>
            <a:r>
              <a:rPr lang="en-ZA" sz="2800" dirty="0" smtClean="0">
                <a:latin typeface="Arial" pitchFamily="34" charset="0"/>
                <a:cs typeface="Arial" pitchFamily="34" charset="0"/>
              </a:rPr>
              <a:t>Countries interviewed: Togo, Benin, Cameroon, Kenya.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6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3744416" cy="6340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EXAMPLE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180456"/>
              </p:ext>
            </p:extLst>
          </p:nvPr>
        </p:nvGraphicFramePr>
        <p:xfrm>
          <a:off x="323528" y="1340768"/>
          <a:ext cx="828092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76"/>
                <a:gridCol w="2584685"/>
                <a:gridCol w="5299059"/>
              </a:tblGrid>
              <a:tr h="4392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1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Crash identification number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u="sng" dirty="0">
                          <a:effectLst/>
                        </a:rPr>
                        <a:t>Definition:</a:t>
                      </a:r>
                      <a:r>
                        <a:rPr lang="en-ZA" sz="2400" dirty="0">
                          <a:effectLst/>
                        </a:rPr>
                        <a:t> The unique identifier (e.g. a 10-digit number) within a given year that identifies a particular crash.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u="sng" dirty="0">
                          <a:effectLst/>
                        </a:rPr>
                        <a:t>Obligation:</a:t>
                      </a:r>
                      <a:r>
                        <a:rPr lang="en-ZA" sz="2400" dirty="0">
                          <a:effectLst/>
                        </a:rPr>
                        <a:t> Mandatory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u="sng" dirty="0">
                          <a:effectLst/>
                        </a:rPr>
                        <a:t>Data type: </a:t>
                      </a:r>
                      <a:r>
                        <a:rPr lang="en-ZA" sz="2400" dirty="0">
                          <a:effectLst/>
                        </a:rPr>
                        <a:t>Numeric or character string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u="sng" dirty="0">
                          <a:effectLst/>
                        </a:rPr>
                        <a:t>Comments: </a:t>
                      </a:r>
                      <a:r>
                        <a:rPr lang="en-ZA" sz="2400" dirty="0">
                          <a:effectLst/>
                        </a:rPr>
                        <a:t>This value is usually assigned by the police as they are responsible at the crash scene. Other systems may reference the incident using this number.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8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726435"/>
              </p:ext>
            </p:extLst>
          </p:nvPr>
        </p:nvGraphicFramePr>
        <p:xfrm>
          <a:off x="251520" y="116632"/>
          <a:ext cx="8424936" cy="6606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084"/>
                <a:gridCol w="2629636"/>
                <a:gridCol w="5391216"/>
              </a:tblGrid>
              <a:tr h="568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effectLst/>
                        </a:rPr>
                        <a:t>12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Surface conditions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u="sng" dirty="0" smtClean="0">
                          <a:effectLst/>
                        </a:rPr>
                        <a:t>Definition</a:t>
                      </a:r>
                      <a:r>
                        <a:rPr lang="en-ZA" sz="1800" u="sng" dirty="0">
                          <a:effectLst/>
                        </a:rPr>
                        <a:t>: </a:t>
                      </a:r>
                      <a:r>
                        <a:rPr lang="en-ZA" sz="1800" dirty="0">
                          <a:effectLst/>
                        </a:rPr>
                        <a:t>The condition of the road surface at the time and place of the crash.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u="sng" dirty="0">
                          <a:effectLst/>
                        </a:rPr>
                        <a:t>Obligation: </a:t>
                      </a:r>
                      <a:r>
                        <a:rPr lang="en-ZA" sz="1800" dirty="0">
                          <a:effectLst/>
                        </a:rPr>
                        <a:t>Mandatory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u="sng" dirty="0">
                          <a:effectLst/>
                        </a:rPr>
                        <a:t>Data type: </a:t>
                      </a:r>
                      <a:r>
                        <a:rPr lang="en-ZA" sz="1800" dirty="0">
                          <a:effectLst/>
                        </a:rPr>
                        <a:t>Numeric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u="sng" dirty="0">
                          <a:effectLst/>
                        </a:rPr>
                        <a:t>Data values: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 </a:t>
                      </a:r>
                      <a:r>
                        <a:rPr lang="en-ZA" sz="1800" u="sng" dirty="0">
                          <a:effectLst/>
                        </a:rPr>
                        <a:t>Dry:</a:t>
                      </a:r>
                      <a:r>
                        <a:rPr lang="en-ZA" sz="1800" dirty="0">
                          <a:effectLst/>
                        </a:rPr>
                        <a:t> Dry and clean road surface.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 </a:t>
                      </a:r>
                      <a:r>
                        <a:rPr lang="en-ZA" sz="1800" u="sng" dirty="0">
                          <a:effectLst/>
                        </a:rPr>
                        <a:t>Snow, frost, ice</a:t>
                      </a:r>
                      <a:r>
                        <a:rPr lang="en-ZA" sz="1800" dirty="0">
                          <a:effectLst/>
                        </a:rPr>
                        <a:t>: Snow, frost or ice on the road.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3 </a:t>
                      </a:r>
                      <a:r>
                        <a:rPr lang="en-ZA" sz="1800" u="sng" dirty="0">
                          <a:effectLst/>
                        </a:rPr>
                        <a:t>Slippery: </a:t>
                      </a:r>
                      <a:r>
                        <a:rPr lang="en-ZA" sz="1800" dirty="0">
                          <a:effectLst/>
                        </a:rPr>
                        <a:t>Slippery road surface due to existence of sand, gravel, mud, leaves, oil on the road. Does not include snow, frost, ice or wet road surface.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4 </a:t>
                      </a:r>
                      <a:r>
                        <a:rPr lang="en-ZA" sz="1800" u="sng" dirty="0">
                          <a:effectLst/>
                        </a:rPr>
                        <a:t>Wet, damp: </a:t>
                      </a:r>
                      <a:r>
                        <a:rPr lang="en-ZA" sz="1800" dirty="0">
                          <a:effectLst/>
                        </a:rPr>
                        <a:t>Wet road surface. Does not include flooding.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5 </a:t>
                      </a:r>
                      <a:r>
                        <a:rPr lang="en-ZA" sz="1800" u="sng" dirty="0">
                          <a:effectLst/>
                        </a:rPr>
                        <a:t>Flood: </a:t>
                      </a:r>
                      <a:r>
                        <a:rPr lang="en-ZA" sz="1800" dirty="0">
                          <a:effectLst/>
                        </a:rPr>
                        <a:t>Still or moving water on the road.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6 </a:t>
                      </a:r>
                      <a:r>
                        <a:rPr lang="en-ZA" sz="1800" u="sng" dirty="0">
                          <a:effectLst/>
                        </a:rPr>
                        <a:t>Other: </a:t>
                      </a:r>
                      <a:r>
                        <a:rPr lang="en-ZA" sz="1800" dirty="0">
                          <a:effectLst/>
                        </a:rPr>
                        <a:t>Other road surface conditions not mentioned above.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9 </a:t>
                      </a:r>
                      <a:r>
                        <a:rPr lang="en-ZA" sz="1800" u="sng" dirty="0">
                          <a:effectLst/>
                        </a:rPr>
                        <a:t>Unknown: </a:t>
                      </a:r>
                      <a:r>
                        <a:rPr lang="en-ZA" sz="1800" dirty="0">
                          <a:effectLst/>
                        </a:rPr>
                        <a:t>The road surface conditions were unknown.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u="sng" dirty="0">
                          <a:effectLst/>
                        </a:rPr>
                        <a:t>Comments: </a:t>
                      </a:r>
                      <a:r>
                        <a:rPr lang="en-ZA" sz="1800" dirty="0">
                          <a:effectLst/>
                        </a:rPr>
                        <a:t>Important for identification of high wet-surface crash locations, for engineering evaluation and prevention measures.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7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128792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4000" b="1" dirty="0" smtClean="0"/>
              <a:t>CRASH RELATED INDICATORS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identification number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date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time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type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Impact type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Weather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Light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Crash severity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554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120680" cy="778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ROAD RELATED INDICATORS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Type of road way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Road functional class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Surface conditions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Speed limit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Road obstacles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Junction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Traffic control at junction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Road Curve</a:t>
            </a:r>
          </a:p>
          <a:p>
            <a:pPr marL="985838" indent="-985838">
              <a:buAutoNum type="arabicPeriod" startAt="10"/>
              <a:tabLst>
                <a:tab pos="719138" algn="l"/>
                <a:tab pos="801688" algn="l"/>
              </a:tabLst>
            </a:pPr>
            <a:r>
              <a:rPr lang="en-ZA" dirty="0" smtClean="0"/>
              <a:t>Road segment grade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12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6336704" cy="850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VEHICLE RELATED INDICATORS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77500" lnSpcReduction="20000"/>
          </a:bodyPr>
          <a:lstStyle/>
          <a:p>
            <a:pPr marL="893763" indent="-893763">
              <a:buAutoNum type="arabicPeriod" startAt="19"/>
            </a:pPr>
            <a:r>
              <a:rPr lang="en-ZA" dirty="0" smtClean="0"/>
              <a:t>Vehicle number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identification number (VIN, issued by manufacturer)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registration number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type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make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model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year of manufacture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Engine size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special function</a:t>
            </a:r>
          </a:p>
          <a:p>
            <a:pPr marL="893763" indent="-893763">
              <a:buAutoNum type="arabicPeriod" startAt="19"/>
            </a:pPr>
            <a:r>
              <a:rPr lang="en-ZA" dirty="0" smtClean="0"/>
              <a:t>Vehicle manoeuvre (what the vehicle was doing at the time of the crash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717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336704" cy="92211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PERSON RELATED INDICATORS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93763" indent="-893763">
              <a:buAutoNum type="arabicPeriod" startAt="29"/>
            </a:pPr>
            <a:r>
              <a:rPr lang="en-ZA" dirty="0" smtClean="0"/>
              <a:t>Person ID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Occupant’s vehicle number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Pedestrian’s linked vehicle number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Date of birth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Sex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Type of road user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Seating position</a:t>
            </a:r>
          </a:p>
          <a:p>
            <a:pPr marL="893763" indent="-893763">
              <a:buAutoNum type="arabicPeriod" startAt="29"/>
            </a:pPr>
            <a:r>
              <a:rPr lang="en-ZA" dirty="0" smtClean="0"/>
              <a:t>Injury severity</a:t>
            </a:r>
          </a:p>
        </p:txBody>
      </p:sp>
    </p:spTree>
    <p:extLst>
      <p:ext uri="{BB962C8B-B14F-4D97-AF65-F5344CB8AC3E}">
        <p14:creationId xmlns:p14="http://schemas.microsoft.com/office/powerpoint/2010/main" val="380180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36704" cy="7780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ZA" sz="2800" b="1" dirty="0" smtClean="0">
                <a:latin typeface="Arial" pitchFamily="34" charset="0"/>
                <a:cs typeface="Arial" pitchFamily="34" charset="0"/>
              </a:rPr>
              <a:t>PERSON RELATED INDICATORS</a:t>
            </a:r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93763" indent="-893763">
              <a:buAutoNum type="arabicPeriod" startAt="37"/>
            </a:pPr>
            <a:r>
              <a:rPr lang="en-ZA" dirty="0" smtClean="0"/>
              <a:t>Safety equipment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Pedestrian manoeuvre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Alcohol use suspected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Alcohol test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Drug use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Driving licence issue date</a:t>
            </a:r>
          </a:p>
          <a:p>
            <a:pPr marL="893763" indent="-893763">
              <a:buAutoNum type="arabicPeriod" startAt="37"/>
            </a:pPr>
            <a:r>
              <a:rPr lang="en-ZA" dirty="0" smtClean="0"/>
              <a:t>Age</a:t>
            </a:r>
            <a:endParaRPr lang="en-ZA" dirty="0"/>
          </a:p>
          <a:p>
            <a:pPr marL="893763" indent="-893763">
              <a:buAutoNum type="arabicPeriod" startAt="37"/>
            </a:pPr>
            <a:r>
              <a:rPr lang="en-ZA" dirty="0" smtClean="0"/>
              <a:t>Hit and run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449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473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Proposed minimum set of road safety indicators for data collection, analysis and reporting.</vt:lpstr>
      <vt:lpstr>BACKGROUND</vt:lpstr>
      <vt:lpstr>EXAMPLE</vt:lpstr>
      <vt:lpstr>PowerPoint Presentation</vt:lpstr>
      <vt:lpstr>CRASH RELATED INDICATORS</vt:lpstr>
      <vt:lpstr>ROAD RELATED INDICATORS</vt:lpstr>
      <vt:lpstr>VEHICLE RELATED INDICATORS</vt:lpstr>
      <vt:lpstr>PERSON RELATED INDICATORS</vt:lpstr>
      <vt:lpstr>PERSON RELATED INDICATORS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Pieter Venter</dc:creator>
  <cp:lastModifiedBy>Pieter Venter</cp:lastModifiedBy>
  <cp:revision>8</cp:revision>
  <dcterms:created xsi:type="dcterms:W3CDTF">2018-02-20T21:42:40Z</dcterms:created>
  <dcterms:modified xsi:type="dcterms:W3CDTF">2018-02-20T22:59:32Z</dcterms:modified>
</cp:coreProperties>
</file>